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0"/>
  </p:notesMasterIdLst>
  <p:handoutMasterIdLst>
    <p:handoutMasterId r:id="rId81"/>
  </p:handoutMasterIdLst>
  <p:sldIdLst>
    <p:sldId id="257" r:id="rId3"/>
    <p:sldId id="274" r:id="rId4"/>
    <p:sldId id="275" r:id="rId5"/>
    <p:sldId id="276" r:id="rId6"/>
    <p:sldId id="278" r:id="rId7"/>
    <p:sldId id="430" r:id="rId8"/>
    <p:sldId id="1108" r:id="rId9"/>
    <p:sldId id="280" r:id="rId10"/>
    <p:sldId id="1107" r:id="rId11"/>
    <p:sldId id="408" r:id="rId12"/>
    <p:sldId id="286" r:id="rId13"/>
    <p:sldId id="409" r:id="rId14"/>
    <p:sldId id="288" r:id="rId15"/>
    <p:sldId id="289" r:id="rId16"/>
    <p:sldId id="431" r:id="rId17"/>
    <p:sldId id="432" r:id="rId18"/>
    <p:sldId id="433" r:id="rId19"/>
    <p:sldId id="434" r:id="rId20"/>
    <p:sldId id="435" r:id="rId21"/>
    <p:sldId id="967" r:id="rId22"/>
    <p:sldId id="354" r:id="rId23"/>
    <p:sldId id="355" r:id="rId24"/>
    <p:sldId id="413" r:id="rId25"/>
    <p:sldId id="500" r:id="rId26"/>
    <p:sldId id="411" r:id="rId27"/>
    <p:sldId id="412" r:id="rId28"/>
    <p:sldId id="383" r:id="rId29"/>
    <p:sldId id="384" r:id="rId30"/>
    <p:sldId id="415" r:id="rId31"/>
    <p:sldId id="295" r:id="rId32"/>
    <p:sldId id="416" r:id="rId33"/>
    <p:sldId id="386" r:id="rId34"/>
    <p:sldId id="296" r:id="rId35"/>
    <p:sldId id="297" r:id="rId36"/>
    <p:sldId id="299" r:id="rId37"/>
    <p:sldId id="300" r:id="rId38"/>
    <p:sldId id="301" r:id="rId39"/>
    <p:sldId id="302" r:id="rId40"/>
    <p:sldId id="307" r:id="rId41"/>
    <p:sldId id="1045" r:id="rId42"/>
    <p:sldId id="1043" r:id="rId43"/>
    <p:sldId id="568" r:id="rId44"/>
    <p:sldId id="569" r:id="rId45"/>
    <p:sldId id="325" r:id="rId46"/>
    <p:sldId id="261" r:id="rId47"/>
    <p:sldId id="436" r:id="rId48"/>
    <p:sldId id="437" r:id="rId49"/>
    <p:sldId id="264" r:id="rId50"/>
    <p:sldId id="265" r:id="rId51"/>
    <p:sldId id="267" r:id="rId52"/>
    <p:sldId id="273"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8" r:id="rId66"/>
    <p:sldId id="439" r:id="rId67"/>
    <p:sldId id="440" r:id="rId68"/>
    <p:sldId id="441" r:id="rId69"/>
    <p:sldId id="442" r:id="rId70"/>
    <p:sldId id="443" r:id="rId71"/>
    <p:sldId id="444" r:id="rId72"/>
    <p:sldId id="445" r:id="rId73"/>
    <p:sldId id="446" r:id="rId74"/>
    <p:sldId id="447" r:id="rId75"/>
    <p:sldId id="448" r:id="rId76"/>
    <p:sldId id="449" r:id="rId77"/>
    <p:sldId id="450" r:id="rId78"/>
    <p:sldId id="322" r:id="rId7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8F820-2365-4189-AE7C-73DE497B6F1C}" v="13" dt="2023-09-07T12:47:52.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86402" autoAdjust="0"/>
  </p:normalViewPr>
  <p:slideViewPr>
    <p:cSldViewPr>
      <p:cViewPr varScale="1">
        <p:scale>
          <a:sx n="86" d="100"/>
          <a:sy n="86" d="100"/>
        </p:scale>
        <p:origin x="1134" y="90"/>
      </p:cViewPr>
      <p:guideLst>
        <p:guide orient="horz" pos="2160"/>
        <p:guide pos="2880"/>
      </p:guideLst>
    </p:cSldViewPr>
  </p:slideViewPr>
  <p:outlineViewPr>
    <p:cViewPr>
      <p:scale>
        <a:sx n="33" d="100"/>
        <a:sy n="33" d="100"/>
      </p:scale>
      <p:origin x="0" y="550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6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bles CIV William JR" userId="1a41da43-f86f-4509-922e-7997996040e3" providerId="ADAL" clId="{95D8F820-2365-4189-AE7C-73DE497B6F1C}"/>
    <pc:docChg chg="undo custSel addSld delSld modSld">
      <pc:chgData name="Yables CIV William JR" userId="1a41da43-f86f-4509-922e-7997996040e3" providerId="ADAL" clId="{95D8F820-2365-4189-AE7C-73DE497B6F1C}" dt="2023-09-07T12:55:47.270" v="120" actId="20577"/>
      <pc:docMkLst>
        <pc:docMk/>
      </pc:docMkLst>
      <pc:sldChg chg="modNotesTx">
        <pc:chgData name="Yables CIV William JR" userId="1a41da43-f86f-4509-922e-7997996040e3" providerId="ADAL" clId="{95D8F820-2365-4189-AE7C-73DE497B6F1C}" dt="2023-09-07T12:55:47.270" v="120" actId="20577"/>
        <pc:sldMkLst>
          <pc:docMk/>
          <pc:sldMk cId="79252489" sldId="257"/>
        </pc:sldMkLst>
      </pc:sldChg>
      <pc:sldChg chg="add">
        <pc:chgData name="Yables CIV William JR" userId="1a41da43-f86f-4509-922e-7997996040e3" providerId="ADAL" clId="{95D8F820-2365-4189-AE7C-73DE497B6F1C}" dt="2023-09-07T12:38:09.423" v="2"/>
        <pc:sldMkLst>
          <pc:docMk/>
          <pc:sldMk cId="1161453032" sldId="280"/>
        </pc:sldMkLst>
      </pc:sldChg>
      <pc:sldChg chg="del">
        <pc:chgData name="Yables CIV William JR" userId="1a41da43-f86f-4509-922e-7997996040e3" providerId="ADAL" clId="{95D8F820-2365-4189-AE7C-73DE497B6F1C}" dt="2023-09-07T12:38:56.481" v="5" actId="47"/>
        <pc:sldMkLst>
          <pc:docMk/>
          <pc:sldMk cId="508501421" sldId="281"/>
        </pc:sldMkLst>
      </pc:sldChg>
      <pc:sldChg chg="delSp modSp mod">
        <pc:chgData name="Yables CIV William JR" userId="1a41da43-f86f-4509-922e-7997996040e3" providerId="ADAL" clId="{95D8F820-2365-4189-AE7C-73DE497B6F1C}" dt="2023-09-07T12:48:04.979" v="92" actId="1076"/>
        <pc:sldMkLst>
          <pc:docMk/>
          <pc:sldMk cId="3192408968" sldId="307"/>
        </pc:sldMkLst>
        <pc:spChg chg="del mod">
          <ac:chgData name="Yables CIV William JR" userId="1a41da43-f86f-4509-922e-7997996040e3" providerId="ADAL" clId="{95D8F820-2365-4189-AE7C-73DE497B6F1C}" dt="2023-09-07T12:48:00.723" v="91" actId="478"/>
          <ac:spMkLst>
            <pc:docMk/>
            <pc:sldMk cId="3192408968" sldId="307"/>
            <ac:spMk id="3" creationId="{00000000-0000-0000-0000-000000000000}"/>
          </ac:spMkLst>
        </pc:spChg>
        <pc:spChg chg="mod">
          <ac:chgData name="Yables CIV William JR" userId="1a41da43-f86f-4509-922e-7997996040e3" providerId="ADAL" clId="{95D8F820-2365-4189-AE7C-73DE497B6F1C}" dt="2023-09-07T12:48:04.979" v="92" actId="1076"/>
          <ac:spMkLst>
            <pc:docMk/>
            <pc:sldMk cId="3192408968" sldId="307"/>
            <ac:spMk id="5" creationId="{00000000-0000-0000-0000-000000000000}"/>
          </ac:spMkLst>
        </pc:spChg>
      </pc:sldChg>
      <pc:sldChg chg="modSp mod">
        <pc:chgData name="Yables CIV William JR" userId="1a41da43-f86f-4509-922e-7997996040e3" providerId="ADAL" clId="{95D8F820-2365-4189-AE7C-73DE497B6F1C}" dt="2023-09-07T12:38:00.717" v="1" actId="27636"/>
        <pc:sldMkLst>
          <pc:docMk/>
          <pc:sldMk cId="1386127618" sldId="383"/>
        </pc:sldMkLst>
        <pc:spChg chg="mod">
          <ac:chgData name="Yables CIV William JR" userId="1a41da43-f86f-4509-922e-7997996040e3" providerId="ADAL" clId="{95D8F820-2365-4189-AE7C-73DE497B6F1C}" dt="2023-09-07T12:38:00.717" v="1" actId="27636"/>
          <ac:spMkLst>
            <pc:docMk/>
            <pc:sldMk cId="1386127618" sldId="383"/>
            <ac:spMk id="23555" creationId="{00000000-0000-0000-0000-000000000000}"/>
          </ac:spMkLst>
        </pc:spChg>
      </pc:sldChg>
      <pc:sldChg chg="del">
        <pc:chgData name="Yables CIV William JR" userId="1a41da43-f86f-4509-922e-7997996040e3" providerId="ADAL" clId="{95D8F820-2365-4189-AE7C-73DE497B6F1C}" dt="2023-09-07T12:38:11.749" v="3" actId="47"/>
        <pc:sldMkLst>
          <pc:docMk/>
          <pc:sldMk cId="3233184087" sldId="407"/>
        </pc:sldMkLst>
      </pc:sldChg>
      <pc:sldChg chg="del">
        <pc:chgData name="Yables CIV William JR" userId="1a41da43-f86f-4509-922e-7997996040e3" providerId="ADAL" clId="{95D8F820-2365-4189-AE7C-73DE497B6F1C}" dt="2023-09-07T12:43:12.580" v="49" actId="47"/>
        <pc:sldMkLst>
          <pc:docMk/>
          <pc:sldMk cId="2805530743" sldId="410"/>
        </pc:sldMkLst>
      </pc:sldChg>
      <pc:sldChg chg="modSp mod">
        <pc:chgData name="Yables CIV William JR" userId="1a41da43-f86f-4509-922e-7997996040e3" providerId="ADAL" clId="{95D8F820-2365-4189-AE7C-73DE497B6F1C}" dt="2023-09-07T12:43:36.753" v="57" actId="20577"/>
        <pc:sldMkLst>
          <pc:docMk/>
          <pc:sldMk cId="2345788121" sldId="411"/>
        </pc:sldMkLst>
        <pc:spChg chg="mod">
          <ac:chgData name="Yables CIV William JR" userId="1a41da43-f86f-4509-922e-7997996040e3" providerId="ADAL" clId="{95D8F820-2365-4189-AE7C-73DE497B6F1C}" dt="2023-09-07T12:43:36.753" v="57" actId="20577"/>
          <ac:spMkLst>
            <pc:docMk/>
            <pc:sldMk cId="2345788121" sldId="411"/>
            <ac:spMk id="3" creationId="{00000000-0000-0000-0000-000000000000}"/>
          </ac:spMkLst>
        </pc:spChg>
      </pc:sldChg>
      <pc:sldChg chg="modSp mod">
        <pc:chgData name="Yables CIV William JR" userId="1a41da43-f86f-4509-922e-7997996040e3" providerId="ADAL" clId="{95D8F820-2365-4189-AE7C-73DE497B6F1C}" dt="2023-09-07T12:45:02.407" v="68"/>
        <pc:sldMkLst>
          <pc:docMk/>
          <pc:sldMk cId="1940311869" sldId="412"/>
        </pc:sldMkLst>
        <pc:spChg chg="mod">
          <ac:chgData name="Yables CIV William JR" userId="1a41da43-f86f-4509-922e-7997996040e3" providerId="ADAL" clId="{95D8F820-2365-4189-AE7C-73DE497B6F1C}" dt="2023-09-07T12:45:02.407" v="68"/>
          <ac:spMkLst>
            <pc:docMk/>
            <pc:sldMk cId="1940311869" sldId="412"/>
            <ac:spMk id="3" creationId="{00000000-0000-0000-0000-000000000000}"/>
          </ac:spMkLst>
        </pc:spChg>
      </pc:sldChg>
      <pc:sldChg chg="del modNotesTx">
        <pc:chgData name="Yables CIV William JR" userId="1a41da43-f86f-4509-922e-7997996040e3" providerId="ADAL" clId="{95D8F820-2365-4189-AE7C-73DE497B6F1C}" dt="2023-09-07T12:39:53.150" v="10" actId="47"/>
        <pc:sldMkLst>
          <pc:docMk/>
          <pc:sldMk cId="2329240621" sldId="414"/>
        </pc:sldMkLst>
      </pc:sldChg>
      <pc:sldChg chg="modSp mod">
        <pc:chgData name="Yables CIV William JR" userId="1a41da43-f86f-4509-922e-7997996040e3" providerId="ADAL" clId="{95D8F820-2365-4189-AE7C-73DE497B6F1C}" dt="2023-09-07T12:44:23.028" v="67" actId="6549"/>
        <pc:sldMkLst>
          <pc:docMk/>
          <pc:sldMk cId="555810067" sldId="415"/>
        </pc:sldMkLst>
        <pc:spChg chg="mod">
          <ac:chgData name="Yables CIV William JR" userId="1a41da43-f86f-4509-922e-7997996040e3" providerId="ADAL" clId="{95D8F820-2365-4189-AE7C-73DE497B6F1C}" dt="2023-09-07T12:44:23.028" v="67" actId="6549"/>
          <ac:spMkLst>
            <pc:docMk/>
            <pc:sldMk cId="555810067" sldId="415"/>
            <ac:spMk id="3" creationId="{00000000-0000-0000-0000-000000000000}"/>
          </ac:spMkLst>
        </pc:spChg>
      </pc:sldChg>
      <pc:sldChg chg="modSp mod">
        <pc:chgData name="Yables CIV William JR" userId="1a41da43-f86f-4509-922e-7997996040e3" providerId="ADAL" clId="{95D8F820-2365-4189-AE7C-73DE497B6F1C}" dt="2023-09-07T12:46:01.254" v="84" actId="27636"/>
        <pc:sldMkLst>
          <pc:docMk/>
          <pc:sldMk cId="3853239924" sldId="416"/>
        </pc:sldMkLst>
        <pc:spChg chg="mod">
          <ac:chgData name="Yables CIV William JR" userId="1a41da43-f86f-4509-922e-7997996040e3" providerId="ADAL" clId="{95D8F820-2365-4189-AE7C-73DE497B6F1C}" dt="2023-09-07T12:46:01.254" v="84" actId="27636"/>
          <ac:spMkLst>
            <pc:docMk/>
            <pc:sldMk cId="3853239924" sldId="416"/>
            <ac:spMk id="3" creationId="{00000000-0000-0000-0000-000000000000}"/>
          </ac:spMkLst>
        </pc:spChg>
      </pc:sldChg>
      <pc:sldChg chg="del">
        <pc:chgData name="Yables CIV William JR" userId="1a41da43-f86f-4509-922e-7997996040e3" providerId="ADAL" clId="{95D8F820-2365-4189-AE7C-73DE497B6F1C}" dt="2023-09-07T12:47:31.388" v="87" actId="47"/>
        <pc:sldMkLst>
          <pc:docMk/>
          <pc:sldMk cId="1040637834" sldId="417"/>
        </pc:sldMkLst>
      </pc:sldChg>
      <pc:sldChg chg="modNotesTx">
        <pc:chgData name="Yables CIV William JR" userId="1a41da43-f86f-4509-922e-7997996040e3" providerId="ADAL" clId="{95D8F820-2365-4189-AE7C-73DE497B6F1C}" dt="2023-09-07T12:39:07.497" v="6" actId="313"/>
        <pc:sldMkLst>
          <pc:docMk/>
          <pc:sldMk cId="2780625535" sldId="430"/>
        </pc:sldMkLst>
      </pc:sldChg>
      <pc:sldChg chg="addSp modSp add mod">
        <pc:chgData name="Yables CIV William JR" userId="1a41da43-f86f-4509-922e-7997996040e3" providerId="ADAL" clId="{95D8F820-2365-4189-AE7C-73DE497B6F1C}" dt="2023-09-07T12:43:06.241" v="48" actId="1036"/>
        <pc:sldMkLst>
          <pc:docMk/>
          <pc:sldMk cId="2537580467" sldId="500"/>
        </pc:sldMkLst>
        <pc:spChg chg="mod">
          <ac:chgData name="Yables CIV William JR" userId="1a41da43-f86f-4509-922e-7997996040e3" providerId="ADAL" clId="{95D8F820-2365-4189-AE7C-73DE497B6F1C}" dt="2023-09-07T12:42:44.704" v="42" actId="404"/>
          <ac:spMkLst>
            <pc:docMk/>
            <pc:sldMk cId="2537580467" sldId="500"/>
            <ac:spMk id="3" creationId="{00000000-0000-0000-0000-000000000000}"/>
          </ac:spMkLst>
        </pc:spChg>
        <pc:picChg chg="add mod">
          <ac:chgData name="Yables CIV William JR" userId="1a41da43-f86f-4509-922e-7997996040e3" providerId="ADAL" clId="{95D8F820-2365-4189-AE7C-73DE497B6F1C}" dt="2023-09-07T12:43:06.241" v="48" actId="1036"/>
          <ac:picMkLst>
            <pc:docMk/>
            <pc:sldMk cId="2537580467" sldId="500"/>
            <ac:picMk id="6" creationId="{D34D61E5-9B81-A034-B5BE-09D296811902}"/>
          </ac:picMkLst>
        </pc:picChg>
      </pc:sldChg>
      <pc:sldChg chg="add del">
        <pc:chgData name="Yables CIV William JR" userId="1a41da43-f86f-4509-922e-7997996040e3" providerId="ADAL" clId="{95D8F820-2365-4189-AE7C-73DE497B6F1C}" dt="2023-09-07T12:47:41.283" v="88"/>
        <pc:sldMkLst>
          <pc:docMk/>
          <pc:sldMk cId="4157582911" sldId="568"/>
        </pc:sldMkLst>
      </pc:sldChg>
      <pc:sldChg chg="add del">
        <pc:chgData name="Yables CIV William JR" userId="1a41da43-f86f-4509-922e-7997996040e3" providerId="ADAL" clId="{95D8F820-2365-4189-AE7C-73DE497B6F1C}" dt="2023-09-07T12:47:41.283" v="88"/>
        <pc:sldMkLst>
          <pc:docMk/>
          <pc:sldMk cId="285935810" sldId="569"/>
        </pc:sldMkLst>
      </pc:sldChg>
      <pc:sldChg chg="add">
        <pc:chgData name="Yables CIV William JR" userId="1a41da43-f86f-4509-922e-7997996040e3" providerId="ADAL" clId="{95D8F820-2365-4189-AE7C-73DE497B6F1C}" dt="2023-09-07T12:39:41.223" v="7"/>
        <pc:sldMkLst>
          <pc:docMk/>
          <pc:sldMk cId="2372519163" sldId="967"/>
        </pc:sldMkLst>
      </pc:sldChg>
      <pc:sldChg chg="add del">
        <pc:chgData name="Yables CIV William JR" userId="1a41da43-f86f-4509-922e-7997996040e3" providerId="ADAL" clId="{95D8F820-2365-4189-AE7C-73DE497B6F1C}" dt="2023-09-07T12:47:41.283" v="88"/>
        <pc:sldMkLst>
          <pc:docMk/>
          <pc:sldMk cId="1470122754" sldId="1043"/>
        </pc:sldMkLst>
      </pc:sldChg>
      <pc:sldChg chg="add">
        <pc:chgData name="Yables CIV William JR" userId="1a41da43-f86f-4509-922e-7997996040e3" providerId="ADAL" clId="{95D8F820-2365-4189-AE7C-73DE497B6F1C}" dt="2023-09-07T12:47:52.826" v="89"/>
        <pc:sldMkLst>
          <pc:docMk/>
          <pc:sldMk cId="3288308036" sldId="1045"/>
        </pc:sldMkLst>
      </pc:sldChg>
      <pc:sldChg chg="add setBg">
        <pc:chgData name="Yables CIV William JR" userId="1a41da43-f86f-4509-922e-7997996040e3" providerId="ADAL" clId="{95D8F820-2365-4189-AE7C-73DE497B6F1C}" dt="2023-09-07T12:38:42.493" v="4"/>
        <pc:sldMkLst>
          <pc:docMk/>
          <pc:sldMk cId="1280243212" sldId="1107"/>
        </pc:sldMkLst>
      </pc:sldChg>
      <pc:sldChg chg="add">
        <pc:chgData name="Yables CIV William JR" userId="1a41da43-f86f-4509-922e-7997996040e3" providerId="ADAL" clId="{95D8F820-2365-4189-AE7C-73DE497B6F1C}" dt="2023-09-07T12:38:00.268" v="0"/>
        <pc:sldMkLst>
          <pc:docMk/>
          <pc:sldMk cId="1043114017" sldId="11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9C55CA9-57E2-4C91-BD99-36447F30B951}" type="datetimeFigureOut">
              <a:rPr lang="en-US" smtClean="0"/>
              <a:t>9/7/2023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FA21039-53D3-4C6A-A5B0-7121917EB372}" type="slidenum">
              <a:rPr lang="en-US" smtClean="0"/>
              <a:t>‹#›</a:t>
            </a:fld>
            <a:endParaRPr lang="en-US"/>
          </a:p>
        </p:txBody>
      </p:sp>
    </p:spTree>
    <p:extLst>
      <p:ext uri="{BB962C8B-B14F-4D97-AF65-F5344CB8AC3E}">
        <p14:creationId xmlns:p14="http://schemas.microsoft.com/office/powerpoint/2010/main" val="411935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1740A0D-D6BF-4A22-BB64-94A779ED6DEE}" type="datetimeFigureOut">
              <a:rPr lang="en-US" smtClean="0"/>
              <a:t>9/7/2023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A91B604-5352-4B7C-A9AA-BA2072246984}" type="slidenum">
              <a:rPr lang="en-US" smtClean="0"/>
              <a:t>‹#›</a:t>
            </a:fld>
            <a:endParaRPr lang="en-US"/>
          </a:p>
        </p:txBody>
      </p:sp>
    </p:spTree>
    <p:extLst>
      <p:ext uri="{BB962C8B-B14F-4D97-AF65-F5344CB8AC3E}">
        <p14:creationId xmlns:p14="http://schemas.microsoft.com/office/powerpoint/2010/main" val="14500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must brief at least slides 1, 52-63 (GOOD)</a:t>
            </a:r>
          </a:p>
          <a:p>
            <a:r>
              <a:rPr lang="en-US" sz="1200" kern="1200" dirty="0">
                <a:solidFill>
                  <a:schemeClr val="tx1"/>
                </a:solidFill>
                <a:effectLst/>
                <a:latin typeface="+mn-lt"/>
                <a:ea typeface="+mn-ea"/>
                <a:cs typeface="+mn-cs"/>
              </a:rPr>
              <a:t>If you have the want</a:t>
            </a:r>
            <a:r>
              <a:rPr lang="en-US" sz="1200" kern="1200" baseline="0" dirty="0">
                <a:solidFill>
                  <a:schemeClr val="tx1"/>
                </a:solidFill>
                <a:effectLst/>
                <a:latin typeface="+mn-lt"/>
                <a:ea typeface="+mn-ea"/>
                <a:cs typeface="+mn-cs"/>
              </a:rPr>
              <a:t> a little better b</a:t>
            </a:r>
            <a:r>
              <a:rPr lang="en-US" sz="1200" kern="1200" dirty="0">
                <a:solidFill>
                  <a:schemeClr val="tx1"/>
                </a:solidFill>
                <a:effectLst/>
                <a:latin typeface="+mn-lt"/>
                <a:ea typeface="+mn-ea"/>
                <a:cs typeface="+mn-cs"/>
              </a:rPr>
              <a:t>rief  then do slides 1, 44-63 (BETTER), and</a:t>
            </a:r>
          </a:p>
          <a:p>
            <a:r>
              <a:rPr lang="en-US" sz="1200" kern="1200" dirty="0">
                <a:solidFill>
                  <a:schemeClr val="tx1"/>
                </a:solidFill>
                <a:effectLst/>
                <a:latin typeface="+mn-lt"/>
                <a:ea typeface="+mn-ea"/>
                <a:cs typeface="+mn-cs"/>
              </a:rPr>
              <a:t>If you</a:t>
            </a:r>
            <a:r>
              <a:rPr lang="en-US" sz="1200" kern="1200" baseline="0" dirty="0">
                <a:solidFill>
                  <a:schemeClr val="tx1"/>
                </a:solidFill>
                <a:effectLst/>
                <a:latin typeface="+mn-lt"/>
                <a:ea typeface="+mn-ea"/>
                <a:cs typeface="+mn-cs"/>
              </a:rPr>
              <a:t> have the time then brief them all </a:t>
            </a:r>
            <a:r>
              <a:rPr lang="en-US" sz="1200" kern="1200" dirty="0">
                <a:solidFill>
                  <a:schemeClr val="tx1"/>
                </a:solidFill>
                <a:effectLst/>
                <a:latin typeface="+mn-lt"/>
                <a:ea typeface="+mn-ea"/>
                <a:cs typeface="+mn-cs"/>
              </a:rPr>
              <a:t>(BEST).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any questions please feel free to</a:t>
            </a:r>
            <a:r>
              <a:rPr lang="en-US" sz="1200" kern="1200" baseline="0" dirty="0">
                <a:solidFill>
                  <a:schemeClr val="tx1"/>
                </a:solidFill>
                <a:effectLst/>
                <a:latin typeface="+mn-lt"/>
                <a:ea typeface="+mn-ea"/>
                <a:cs typeface="+mn-cs"/>
              </a:rPr>
              <a:t> contact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William Yables Jr. </a:t>
            </a:r>
          </a:p>
          <a:p>
            <a:r>
              <a:rPr lang="en-US" sz="1200" kern="1200" dirty="0">
                <a:solidFill>
                  <a:schemeClr val="tx1"/>
                </a:solidFill>
                <a:effectLst/>
                <a:latin typeface="+mn-lt"/>
                <a:ea typeface="+mn-ea"/>
                <a:cs typeface="+mn-cs"/>
              </a:rPr>
              <a:t>Paralegal Specialist</a:t>
            </a:r>
          </a:p>
          <a:p>
            <a:r>
              <a:rPr lang="en-US" sz="1200" kern="1200" dirty="0">
                <a:solidFill>
                  <a:schemeClr val="tx1"/>
                </a:solidFill>
                <a:effectLst/>
                <a:latin typeface="+mn-lt"/>
                <a:ea typeface="+mn-ea"/>
                <a:cs typeface="+mn-cs"/>
              </a:rPr>
              <a:t>Installation Victim Witness Liaison Officer </a:t>
            </a:r>
          </a:p>
          <a:p>
            <a:r>
              <a:rPr lang="en-US" sz="1200" kern="1200" dirty="0">
                <a:solidFill>
                  <a:schemeClr val="tx1"/>
                </a:solidFill>
                <a:effectLst/>
                <a:latin typeface="+mn-lt"/>
                <a:ea typeface="+mn-ea"/>
                <a:cs typeface="+mn-cs"/>
              </a:rPr>
              <a:t>Marine Corps Air Station New River PSC Box 21002 Jacksonville, NC 28545-1002</a:t>
            </a:r>
          </a:p>
          <a:p>
            <a:r>
              <a:rPr lang="en-US" sz="1200" kern="1200" dirty="0">
                <a:solidFill>
                  <a:schemeClr val="tx1"/>
                </a:solidFill>
                <a:effectLst/>
                <a:latin typeface="+mn-lt"/>
                <a:ea typeface="+mn-ea"/>
                <a:cs typeface="+mn-cs"/>
              </a:rPr>
              <a:t>(910) 449-7159 Fax-6096</a:t>
            </a:r>
          </a:p>
          <a:p>
            <a:r>
              <a:rPr lang="en-US" sz="1200" kern="1200" dirty="0">
                <a:solidFill>
                  <a:schemeClr val="tx1"/>
                </a:solidFill>
                <a:effectLst/>
                <a:latin typeface="+mn-lt"/>
                <a:ea typeface="+mn-ea"/>
                <a:cs typeface="+mn-cs"/>
              </a:rPr>
              <a:t>http://www.newriver.marines.mil/StaffJudgeAdvocate/VWAP.aspx</a:t>
            </a:r>
          </a:p>
          <a:p>
            <a:endParaRPr lang="en-US" dirty="0"/>
          </a:p>
        </p:txBody>
      </p:sp>
      <p:sp>
        <p:nvSpPr>
          <p:cNvPr id="4" name="Slide Number Placeholder 3"/>
          <p:cNvSpPr>
            <a:spLocks noGrp="1"/>
          </p:cNvSpPr>
          <p:nvPr>
            <p:ph type="sldNum" sz="quarter" idx="10"/>
          </p:nvPr>
        </p:nvSpPr>
        <p:spPr/>
        <p:txBody>
          <a:bodyPr/>
          <a:lstStyle/>
          <a:p>
            <a:fld id="{9A91B604-5352-4B7C-A9AA-BA2072246984}" type="slidenum">
              <a:rPr lang="en-US" smtClean="0"/>
              <a:t>1</a:t>
            </a:fld>
            <a:endParaRPr lang="en-US"/>
          </a:p>
        </p:txBody>
      </p:sp>
    </p:spTree>
    <p:extLst>
      <p:ext uri="{BB962C8B-B14F-4D97-AF65-F5344CB8AC3E}">
        <p14:creationId xmlns:p14="http://schemas.microsoft.com/office/powerpoint/2010/main" val="260806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Would like to have this directory</a:t>
            </a:r>
            <a:r>
              <a:rPr lang="en-US" baseline="0" dirty="0"/>
              <a:t> of programs on the page that is on the Marine Corps webpage</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24914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7500" lnSpcReduction="20000"/>
          </a:bodyPr>
          <a:lstStyle/>
          <a:p>
            <a:pPr marR="2770"/>
            <a:r>
              <a:rPr lang="en-US">
                <a:solidFill>
                  <a:srgbClr val="1A1A1A"/>
                </a:solidFill>
                <a:latin typeface="Courier New" panose="02070309020205020404" pitchFamily="49" charset="0"/>
              </a:rPr>
              <a:t>Unit Commanders, Commanding Officers, and Officers-in­ Charge. Unit commanders, commanding officers, and officers-in­ charge are responsible for understand</a:t>
            </a:r>
            <a:r>
              <a:rPr lang="en-US">
                <a:solidFill>
                  <a:srgbClr val="343434"/>
                </a:solidFill>
                <a:latin typeface="Courier New" panose="02070309020205020404" pitchFamily="49" charset="0"/>
              </a:rPr>
              <a:t>i</a:t>
            </a:r>
            <a:r>
              <a:rPr lang="en-US">
                <a:solidFill>
                  <a:srgbClr val="1A1A1A"/>
                </a:solidFill>
                <a:latin typeface="Courier New" panose="02070309020205020404" pitchFamily="49" charset="0"/>
              </a:rPr>
              <a:t>ng </a:t>
            </a:r>
            <a:r>
              <a:rPr lang="en-US">
                <a:solidFill>
                  <a:srgbClr val="343434"/>
                </a:solidFill>
                <a:latin typeface="Courier New" panose="02070309020205020404" pitchFamily="49" charset="0"/>
              </a:rPr>
              <a:t>a</a:t>
            </a:r>
            <a:r>
              <a:rPr lang="en-US">
                <a:solidFill>
                  <a:srgbClr val="1A1A1A"/>
                </a:solidFill>
                <a:latin typeface="Courier New" panose="02070309020205020404" pitchFamily="49" charset="0"/>
              </a:rPr>
              <a:t>nd aggressively supporting the VWAP and ensuring comp</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iance with this Order and all applicable </a:t>
            </a:r>
            <a:r>
              <a:rPr lang="en-US">
                <a:solidFill>
                  <a:srgbClr val="343434"/>
                </a:solidFill>
                <a:latin typeface="Courier New" panose="02070309020205020404" pitchFamily="49" charset="0"/>
              </a:rPr>
              <a:t>r</a:t>
            </a:r>
            <a:r>
              <a:rPr lang="en-US">
                <a:solidFill>
                  <a:srgbClr val="1A1A1A"/>
                </a:solidFill>
                <a:latin typeface="Courier New" panose="02070309020205020404" pitchFamily="49" charset="0"/>
              </a:rPr>
              <a:t>egu</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ations supporting the VWAP. All rights, responsibilities, and procedures associated with the VWAP apply to the total force.</a:t>
            </a:r>
          </a:p>
          <a:p>
            <a:endParaRPr lang="en-US">
              <a:latin typeface="Courier New" panose="02070309020205020404" pitchFamily="49" charset="0"/>
            </a:endParaRPr>
          </a:p>
          <a:p>
            <a:pPr marL="228596" marR="1160" indent="-228596">
              <a:buAutoNum type="arabicParenR"/>
            </a:pPr>
            <a:r>
              <a:rPr lang="en-US">
                <a:solidFill>
                  <a:srgbClr val="1A1A1A"/>
                </a:solidFill>
                <a:latin typeface="Courier New" panose="02070309020205020404" pitchFamily="49" charset="0"/>
              </a:rPr>
              <a:t>Every commander (battalion/squadron-</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evel or equivalent and above) shall appoint, in writing, by name, tit</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e, duty address, and telephone number, a VWAC. The VWAC may be an Off</a:t>
            </a:r>
            <a:r>
              <a:rPr lang="en-US">
                <a:solidFill>
                  <a:srgbClr val="343434"/>
                </a:solidFill>
                <a:latin typeface="Courier New" panose="02070309020205020404" pitchFamily="49" charset="0"/>
              </a:rPr>
              <a:t>i</a:t>
            </a:r>
            <a:r>
              <a:rPr lang="en-US">
                <a:solidFill>
                  <a:srgbClr val="1A1A1A"/>
                </a:solidFill>
                <a:latin typeface="Courier New" panose="02070309020205020404" pitchFamily="49" charset="0"/>
              </a:rPr>
              <a:t>cer, Staff Non-Commissioned Officer or civilian employee on the commander's staff. </a:t>
            </a:r>
            <a:r>
              <a:rPr lang="en-US">
                <a:solidFill>
                  <a:srgbClr val="0A0A0A"/>
                </a:solidFill>
                <a:latin typeface="Courier New" panose="02070309020205020404" pitchFamily="49" charset="0"/>
              </a:rPr>
              <a:t>The </a:t>
            </a:r>
            <a:r>
              <a:rPr lang="en-US">
                <a:solidFill>
                  <a:srgbClr val="1A1A1A"/>
                </a:solidFill>
                <a:latin typeface="Courier New" panose="02070309020205020404" pitchFamily="49" charset="0"/>
              </a:rPr>
              <a:t>appointment order shall indicate any geographica</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ly separate detachment or subunit supported by the VWAC. A </a:t>
            </a:r>
            <a:r>
              <a:rPr lang="en-US">
                <a:solidFill>
                  <a:srgbClr val="0A0A0A"/>
                </a:solidFill>
                <a:latin typeface="Courier New" panose="02070309020205020404" pitchFamily="49" charset="0"/>
              </a:rPr>
              <a:t>copy </a:t>
            </a:r>
            <a:r>
              <a:rPr lang="en-US">
                <a:solidFill>
                  <a:srgbClr val="1A1A1A"/>
                </a:solidFill>
                <a:latin typeface="Courier New" panose="02070309020205020404" pitchFamily="49" charset="0"/>
              </a:rPr>
              <a:t>of this appointment letter wil</a:t>
            </a:r>
            <a:r>
              <a:rPr lang="en-US">
                <a:solidFill>
                  <a:srgbClr val="343434"/>
                </a:solidFill>
                <a:latin typeface="Courier New" panose="02070309020205020404" pitchFamily="49" charset="0"/>
              </a:rPr>
              <a:t>l </a:t>
            </a:r>
            <a:r>
              <a:rPr lang="en-US">
                <a:solidFill>
                  <a:srgbClr val="1A1A1A"/>
                </a:solidFill>
                <a:latin typeface="Courier New" panose="02070309020205020404" pitchFamily="49" charset="0"/>
              </a:rPr>
              <a:t>be provided to the installation VWLO and the detachment or subunit. The VWAC should not serve as a Uniformed Victim Advocate. </a:t>
            </a:r>
          </a:p>
          <a:p>
            <a:pPr marL="228596" marR="1160" indent="-228596">
              <a:buAutoNum type="arabicParenR"/>
            </a:pPr>
            <a:r>
              <a:rPr lang="en-US">
                <a:solidFill>
                  <a:srgbClr val="1A1A1A"/>
                </a:solidFill>
                <a:latin typeface="Courier New" panose="02070309020205020404" pitchFamily="49" charset="0"/>
              </a:rPr>
              <a:t>Commanders shall ensure that VWACs are </a:t>
            </a:r>
            <a:r>
              <a:rPr lang="en-US">
                <a:solidFill>
                  <a:srgbClr val="0A0A0A"/>
                </a:solidFill>
                <a:latin typeface="Courier New" panose="02070309020205020404" pitchFamily="49" charset="0"/>
              </a:rPr>
              <a:t>immediately </a:t>
            </a:r>
            <a:r>
              <a:rPr lang="en-US">
                <a:solidFill>
                  <a:srgbClr val="1A1A1A"/>
                </a:solidFill>
                <a:latin typeface="Courier New" panose="02070309020205020404" pitchFamily="49" charset="0"/>
              </a:rPr>
              <a:t>notified </a:t>
            </a:r>
            <a:r>
              <a:rPr lang="en-US">
                <a:solidFill>
                  <a:srgbClr val="0A0A0A"/>
                </a:solidFill>
                <a:latin typeface="Courier New" panose="02070309020205020404" pitchFamily="49" charset="0"/>
              </a:rPr>
              <a:t>when </a:t>
            </a:r>
            <a:r>
              <a:rPr lang="en-US">
                <a:solidFill>
                  <a:srgbClr val="1A1A1A"/>
                </a:solidFill>
                <a:latin typeface="Courier New" panose="02070309020205020404" pitchFamily="49" charset="0"/>
              </a:rPr>
              <a:t>a member of the unit </a:t>
            </a:r>
            <a:r>
              <a:rPr lang="en-US">
                <a:solidFill>
                  <a:srgbClr val="0A0A0A"/>
                </a:solidFill>
                <a:latin typeface="Courier New" panose="02070309020205020404" pitchFamily="49" charset="0"/>
              </a:rPr>
              <a:t>is </a:t>
            </a:r>
            <a:r>
              <a:rPr lang="en-US">
                <a:solidFill>
                  <a:srgbClr val="1A1A1A"/>
                </a:solidFill>
                <a:latin typeface="Courier New" panose="02070309020205020404" pitchFamily="49" charset="0"/>
              </a:rPr>
              <a:t>a victim or witness as defined in this Order. </a:t>
            </a:r>
          </a:p>
          <a:p>
            <a:pPr marL="228596" marR="1160" indent="-228596">
              <a:buAutoNum type="arabicParenR"/>
            </a:pPr>
            <a:r>
              <a:rPr lang="en-US">
                <a:solidFill>
                  <a:srgbClr val="1C1C1C"/>
                </a:solidFill>
                <a:latin typeface="Courier New" panose="02070309020205020404" pitchFamily="49" charset="0"/>
              </a:rPr>
              <a:t>In cases of summary courts-martial </a:t>
            </a:r>
            <a:r>
              <a:rPr lang="en-US">
                <a:solidFill>
                  <a:srgbClr val="0C0C0C"/>
                </a:solidFill>
                <a:latin typeface="Courier New" panose="02070309020205020404" pitchFamily="49" charset="0"/>
              </a:rPr>
              <a:t>where confinement </a:t>
            </a:r>
            <a:r>
              <a:rPr lang="en-US">
                <a:solidFill>
                  <a:srgbClr val="1C1C1C"/>
                </a:solidFill>
                <a:latin typeface="Courier New" panose="02070309020205020404" pitchFamily="49" charset="0"/>
              </a:rPr>
              <a:t>is </a:t>
            </a:r>
            <a:r>
              <a:rPr lang="en-US">
                <a:solidFill>
                  <a:srgbClr val="0C0C0C"/>
                </a:solidFill>
                <a:latin typeface="Courier New" panose="02070309020205020404" pitchFamily="49" charset="0"/>
              </a:rPr>
              <a:t>adjudged </a:t>
            </a:r>
            <a:r>
              <a:rPr lang="en-US">
                <a:solidFill>
                  <a:srgbClr val="1C1C1C"/>
                </a:solidFill>
                <a:latin typeface="Courier New" panose="02070309020205020404" pitchFamily="49" charset="0"/>
              </a:rPr>
              <a:t>and </a:t>
            </a:r>
            <a:r>
              <a:rPr lang="en-US">
                <a:solidFill>
                  <a:srgbClr val="0C0C0C"/>
                </a:solidFill>
                <a:latin typeface="Courier New" panose="02070309020205020404" pitchFamily="49" charset="0"/>
              </a:rPr>
              <a:t>approved, commanders shall </a:t>
            </a:r>
            <a:r>
              <a:rPr lang="en-US">
                <a:solidFill>
                  <a:srgbClr val="1C1C1C"/>
                </a:solidFill>
                <a:latin typeface="Courier New" panose="02070309020205020404" pitchFamily="49" charset="0"/>
              </a:rPr>
              <a:t>coordinate with a trial counsel assigned to the Legal Services support</a:t>
            </a:r>
            <a:r>
              <a:rPr lang="en-US">
                <a:solidFill>
                  <a:srgbClr val="0C0C0C"/>
                </a:solidFill>
                <a:latin typeface="Courier New" panose="02070309020205020404" pitchFamily="49" charset="0"/>
              </a:rPr>
              <a:t> Team </a:t>
            </a:r>
            <a:r>
              <a:rPr lang="en-US">
                <a:solidFill>
                  <a:srgbClr val="1C1C1C"/>
                </a:solidFill>
                <a:latin typeface="Courier New" panose="02070309020205020404" pitchFamily="49" charset="0"/>
              </a:rPr>
              <a:t>(LSST) supporting their command prior </a:t>
            </a:r>
            <a:r>
              <a:rPr lang="en-US">
                <a:solidFill>
                  <a:srgbClr val="0C0C0C"/>
                </a:solidFill>
                <a:latin typeface="Courier New" panose="02070309020205020404" pitchFamily="49" charset="0"/>
              </a:rPr>
              <a:t>to completing </a:t>
            </a:r>
            <a:r>
              <a:rPr lang="en-US">
                <a:solidFill>
                  <a:srgbClr val="1C1C1C"/>
                </a:solidFill>
                <a:latin typeface="Courier New" panose="02070309020205020404" pitchFamily="49" charset="0"/>
              </a:rPr>
              <a:t>the </a:t>
            </a:r>
            <a:r>
              <a:rPr lang="en-US" sz="1100">
                <a:solidFill>
                  <a:srgbClr val="1C1C1C"/>
                </a:solidFill>
                <a:latin typeface="Courier New" panose="02070309020205020404" pitchFamily="49" charset="0"/>
              </a:rPr>
              <a:t>DD </a:t>
            </a:r>
            <a:r>
              <a:rPr lang="en-US">
                <a:solidFill>
                  <a:srgbClr val="1C1C1C"/>
                </a:solidFill>
                <a:latin typeface="Courier New" panose="02070309020205020404" pitchFamily="49" charset="0"/>
              </a:rPr>
              <a:t>Form </a:t>
            </a:r>
            <a:r>
              <a:rPr lang="en-US" sz="1100">
                <a:solidFill>
                  <a:srgbClr val="0C0C0C"/>
                </a:solidFill>
                <a:latin typeface="Courier New" panose="02070309020205020404" pitchFamily="49" charset="0"/>
              </a:rPr>
              <a:t>2704.</a:t>
            </a:r>
          </a:p>
          <a:p>
            <a:pPr marL="228596" marR="1160" indent="-228596">
              <a:buAutoNum type="arabicParenR"/>
            </a:pPr>
            <a:r>
              <a:rPr lang="en-US">
                <a:solidFill>
                  <a:srgbClr val="1C1C1C"/>
                </a:solidFill>
                <a:latin typeface="Courier New" panose="02070309020205020404" pitchFamily="49" charset="0"/>
              </a:rPr>
              <a:t>Commanders shall make every appropriate effort to protect victims of violence or abuse </a:t>
            </a:r>
            <a:r>
              <a:rPr lang="en-US">
                <a:solidFill>
                  <a:srgbClr val="0C0C0C"/>
                </a:solidFill>
                <a:latin typeface="Courier New" panose="02070309020205020404" pitchFamily="49" charset="0"/>
              </a:rPr>
              <a:t>from </a:t>
            </a:r>
            <a:r>
              <a:rPr lang="en-US">
                <a:solidFill>
                  <a:srgbClr val="1C1C1C"/>
                </a:solidFill>
                <a:latin typeface="Courier New" panose="02070309020205020404" pitchFamily="49" charset="0"/>
              </a:rPr>
              <a:t>further harm. When necessary commanders shall request a brief on the threat assessment conducted by either </a:t>
            </a:r>
            <a:r>
              <a:rPr lang="en-US">
                <a:solidFill>
                  <a:srgbClr val="313131"/>
                </a:solidFill>
                <a:latin typeface="Courier New" panose="02070309020205020404" pitchFamily="49" charset="0"/>
              </a:rPr>
              <a:t>law </a:t>
            </a:r>
            <a:r>
              <a:rPr lang="en-US">
                <a:solidFill>
                  <a:srgbClr val="1C1C1C"/>
                </a:solidFill>
                <a:latin typeface="Courier New" panose="02070309020205020404" pitchFamily="49" charset="0"/>
              </a:rPr>
              <a:t>enforcement or </a:t>
            </a:r>
            <a:r>
              <a:rPr lang="en-US">
                <a:solidFill>
                  <a:srgbClr val="313131"/>
                </a:solidFill>
                <a:latin typeface="Courier New" panose="02070309020205020404" pitchFamily="49" charset="0"/>
              </a:rPr>
              <a:t>in</a:t>
            </a:r>
            <a:r>
              <a:rPr lang="en-US">
                <a:solidFill>
                  <a:srgbClr val="0C0C0C"/>
                </a:solidFill>
                <a:latin typeface="Courier New" panose="02070309020205020404" pitchFamily="49" charset="0"/>
              </a:rPr>
              <a:t>vestigative </a:t>
            </a:r>
            <a:r>
              <a:rPr lang="en-US">
                <a:solidFill>
                  <a:srgbClr val="1C1C1C"/>
                </a:solidFill>
                <a:latin typeface="Courier New" panose="02070309020205020404" pitchFamily="49" charset="0"/>
              </a:rPr>
              <a:t>personnel </a:t>
            </a:r>
            <a:r>
              <a:rPr lang="en-US">
                <a:solidFill>
                  <a:srgbClr val="0C0C0C"/>
                </a:solidFill>
                <a:latin typeface="Courier New" panose="02070309020205020404" pitchFamily="49" charset="0"/>
              </a:rPr>
              <a:t>in </a:t>
            </a:r>
            <a:r>
              <a:rPr lang="en-US">
                <a:solidFill>
                  <a:srgbClr val="1C1C1C"/>
                </a:solidFill>
                <a:latin typeface="Courier New" panose="02070309020205020404" pitchFamily="49" charset="0"/>
              </a:rPr>
              <a:t>order </a:t>
            </a:r>
            <a:r>
              <a:rPr lang="en-US">
                <a:solidFill>
                  <a:srgbClr val="0C0C0C"/>
                </a:solidFill>
                <a:latin typeface="Courier New" panose="02070309020205020404" pitchFamily="49" charset="0"/>
              </a:rPr>
              <a:t>to create </a:t>
            </a:r>
            <a:r>
              <a:rPr lang="en-US">
                <a:solidFill>
                  <a:srgbClr val="1C1C1C"/>
                </a:solidFill>
                <a:latin typeface="Courier New" panose="02070309020205020404" pitchFamily="49" charset="0"/>
              </a:rPr>
              <a:t>a </a:t>
            </a:r>
            <a:r>
              <a:rPr lang="en-US">
                <a:solidFill>
                  <a:srgbClr val="0C0C0C"/>
                </a:solidFill>
                <a:latin typeface="Courier New" panose="02070309020205020404" pitchFamily="49" charset="0"/>
              </a:rPr>
              <a:t>reasonable </a:t>
            </a:r>
            <a:r>
              <a:rPr lang="en-US">
                <a:solidFill>
                  <a:srgbClr val="1C1C1C"/>
                </a:solidFill>
                <a:latin typeface="Courier New" panose="02070309020205020404" pitchFamily="49" charset="0"/>
              </a:rPr>
              <a:t>plan to ensure the safety of victims and witnesses. The cognizant VWAC(s) should attend this brief. </a:t>
            </a:r>
            <a:r>
              <a:rPr lang="en-US">
                <a:solidFill>
                  <a:srgbClr val="0C0C0C"/>
                </a:solidFill>
                <a:latin typeface="Courier New" panose="02070309020205020404" pitchFamily="49" charset="0"/>
              </a:rPr>
              <a:t>Commanders </a:t>
            </a:r>
            <a:r>
              <a:rPr lang="en-US">
                <a:solidFill>
                  <a:srgbClr val="1C1C1C"/>
                </a:solidFill>
                <a:latin typeface="Courier New" panose="02070309020205020404" pitchFamily="49" charset="0"/>
              </a:rPr>
              <a:t>shall ensure victims and witnesses are made aware of the </a:t>
            </a:r>
            <a:r>
              <a:rPr lang="en-US">
                <a:solidFill>
                  <a:srgbClr val="313131"/>
                </a:solidFill>
                <a:latin typeface="Courier New" panose="02070309020205020404" pitchFamily="49" charset="0"/>
              </a:rPr>
              <a:t>resources </a:t>
            </a:r>
            <a:r>
              <a:rPr lang="en-US">
                <a:solidFill>
                  <a:srgbClr val="1C1C1C"/>
                </a:solidFill>
                <a:latin typeface="Courier New" panose="02070309020205020404" pitchFamily="49" charset="0"/>
              </a:rPr>
              <a:t>that may be available to promote their safety, including military protective </a:t>
            </a:r>
            <a:r>
              <a:rPr lang="en-US">
                <a:solidFill>
                  <a:srgbClr val="0C0C0C"/>
                </a:solidFill>
                <a:latin typeface="Courier New" panose="02070309020205020404" pitchFamily="49" charset="0"/>
              </a:rPr>
              <a:t>orders </a:t>
            </a:r>
            <a:r>
              <a:rPr lang="en-US">
                <a:solidFill>
                  <a:srgbClr val="1C1C1C"/>
                </a:solidFill>
                <a:latin typeface="Courier New" panose="02070309020205020404" pitchFamily="49" charset="0"/>
              </a:rPr>
              <a:t>(MPO). </a:t>
            </a:r>
            <a:r>
              <a:rPr lang="en-US">
                <a:solidFill>
                  <a:srgbClr val="0C0C0C"/>
                </a:solidFill>
                <a:latin typeface="Courier New" panose="02070309020205020404" pitchFamily="49" charset="0"/>
              </a:rPr>
              <a:t>In </a:t>
            </a:r>
            <a:r>
              <a:rPr lang="en-US">
                <a:solidFill>
                  <a:srgbClr val="1C1C1C"/>
                </a:solidFill>
                <a:latin typeface="Courier New" panose="02070309020205020404" pitchFamily="49" charset="0"/>
              </a:rPr>
              <a:t>situations where one party to the MPO resides off- base, the commander shall ensure </a:t>
            </a:r>
            <a:r>
              <a:rPr lang="en-US">
                <a:solidFill>
                  <a:srgbClr val="0C0C0C"/>
                </a:solidFill>
                <a:latin typeface="Courier New" panose="02070309020205020404" pitchFamily="49" charset="0"/>
              </a:rPr>
              <a:t>that </a:t>
            </a:r>
            <a:r>
              <a:rPr lang="en-US">
                <a:solidFill>
                  <a:srgbClr val="1C1C1C"/>
                </a:solidFill>
                <a:latin typeface="Courier New" panose="02070309020205020404" pitchFamily="49" charset="0"/>
              </a:rPr>
              <a:t>an </a:t>
            </a:r>
            <a:r>
              <a:rPr lang="en-US" sz="1100">
                <a:solidFill>
                  <a:srgbClr val="1C1C1C"/>
                </a:solidFill>
                <a:latin typeface="Courier New" panose="02070309020205020404" pitchFamily="49" charset="0"/>
              </a:rPr>
              <a:t>MOA </a:t>
            </a:r>
            <a:r>
              <a:rPr lang="en-US">
                <a:solidFill>
                  <a:srgbClr val="0C0C0C"/>
                </a:solidFill>
                <a:latin typeface="Courier New" panose="02070309020205020404" pitchFamily="49" charset="0"/>
              </a:rPr>
              <a:t>between the </a:t>
            </a:r>
            <a:r>
              <a:rPr lang="en-US">
                <a:solidFill>
                  <a:srgbClr val="1C1C1C"/>
                </a:solidFill>
                <a:latin typeface="Courier New" panose="02070309020205020404" pitchFamily="49" charset="0"/>
              </a:rPr>
              <a:t>installation PMO and </a:t>
            </a:r>
            <a:r>
              <a:rPr lang="en-US">
                <a:solidFill>
                  <a:srgbClr val="313131"/>
                </a:solidFill>
                <a:latin typeface="Courier New" panose="02070309020205020404" pitchFamily="49" charset="0"/>
              </a:rPr>
              <a:t>local </a:t>
            </a:r>
            <a:r>
              <a:rPr lang="en-US">
                <a:solidFill>
                  <a:srgbClr val="1C1C1C"/>
                </a:solidFill>
                <a:latin typeface="Courier New" panose="02070309020205020404" pitchFamily="49" charset="0"/>
              </a:rPr>
              <a:t>police and/or sheriff departments exists in accordance </a:t>
            </a:r>
            <a:r>
              <a:rPr lang="en-US">
                <a:solidFill>
                  <a:srgbClr val="0C0C0C"/>
                </a:solidFill>
                <a:latin typeface="Courier New" panose="02070309020205020404" pitchFamily="49" charset="0"/>
              </a:rPr>
              <a:t>with </a:t>
            </a:r>
            <a:r>
              <a:rPr lang="en-US">
                <a:solidFill>
                  <a:srgbClr val="1C1C1C"/>
                </a:solidFill>
                <a:latin typeface="Courier New" panose="02070309020205020404" pitchFamily="49" charset="0"/>
              </a:rPr>
              <a:t>reference </a:t>
            </a:r>
            <a:r>
              <a:rPr lang="en-US" sz="1100">
                <a:solidFill>
                  <a:srgbClr val="1C1C1C"/>
                </a:solidFill>
                <a:latin typeface="Courier New" panose="02070309020205020404" pitchFamily="49" charset="0"/>
              </a:rPr>
              <a:t>(</a:t>
            </a:r>
            <a:r>
              <a:rPr lang="en-US" sz="1100" err="1">
                <a:solidFill>
                  <a:srgbClr val="1C1C1C"/>
                </a:solidFill>
                <a:latin typeface="Courier New" panose="02070309020205020404" pitchFamily="49" charset="0"/>
              </a:rPr>
              <a:t>i</a:t>
            </a:r>
            <a:r>
              <a:rPr lang="en-US" sz="1100">
                <a:solidFill>
                  <a:srgbClr val="1C1C1C"/>
                </a:solidFill>
                <a:latin typeface="Courier New" panose="02070309020205020404" pitchFamily="49" charset="0"/>
              </a:rPr>
              <a:t>).</a:t>
            </a:r>
          </a:p>
          <a:p>
            <a:pPr marL="228596" marR="1160" indent="-228596">
              <a:buAutoNum type="arabicParenR"/>
            </a:pPr>
            <a:r>
              <a:rPr lang="en-US">
                <a:solidFill>
                  <a:srgbClr val="1C1C1C"/>
                </a:solidFill>
                <a:latin typeface="Courier New" panose="02070309020205020404" pitchFamily="49" charset="0"/>
              </a:rPr>
              <a:t>Commanders shall provide annual VWAP </a:t>
            </a:r>
            <a:r>
              <a:rPr lang="en-US">
                <a:solidFill>
                  <a:srgbClr val="0C0C0C"/>
                </a:solidFill>
                <a:latin typeface="Courier New" panose="02070309020205020404" pitchFamily="49" charset="0"/>
              </a:rPr>
              <a:t>training </a:t>
            </a:r>
            <a:r>
              <a:rPr lang="en-US">
                <a:solidFill>
                  <a:srgbClr val="1C1C1C"/>
                </a:solidFill>
                <a:latin typeface="Courier New" panose="02070309020205020404" pitchFamily="49" charset="0"/>
              </a:rPr>
              <a:t>to </a:t>
            </a:r>
            <a:r>
              <a:rPr lang="en-US">
                <a:solidFill>
                  <a:srgbClr val="0C0C0C"/>
                </a:solidFill>
                <a:latin typeface="Courier New" panose="02070309020205020404" pitchFamily="49" charset="0"/>
              </a:rPr>
              <a:t>unit personnel to </a:t>
            </a:r>
            <a:r>
              <a:rPr lang="en-US">
                <a:solidFill>
                  <a:srgbClr val="1C1C1C"/>
                </a:solidFill>
                <a:latin typeface="Courier New" panose="02070309020205020404" pitchFamily="49" charset="0"/>
              </a:rPr>
              <a:t>ensure that unit personnel know </a:t>
            </a:r>
            <a:r>
              <a:rPr lang="en-US">
                <a:solidFill>
                  <a:srgbClr val="0C0C0C"/>
                </a:solidFill>
                <a:latin typeface="Courier New" panose="02070309020205020404" pitchFamily="49" charset="0"/>
              </a:rPr>
              <a:t>the </a:t>
            </a:r>
            <a:r>
              <a:rPr lang="en-US">
                <a:solidFill>
                  <a:srgbClr val="1C1C1C"/>
                </a:solidFill>
                <a:latin typeface="Courier New" panose="02070309020205020404" pitchFamily="49" charset="0"/>
              </a:rPr>
              <a:t>identity of their VWAC </a:t>
            </a:r>
            <a:r>
              <a:rPr lang="en-US">
                <a:solidFill>
                  <a:srgbClr val="0C0C0C"/>
                </a:solidFill>
                <a:latin typeface="Courier New" panose="02070309020205020404" pitchFamily="49" charset="0"/>
              </a:rPr>
              <a:t>and understand victim </a:t>
            </a:r>
            <a:r>
              <a:rPr lang="en-US">
                <a:solidFill>
                  <a:srgbClr val="1C1C1C"/>
                </a:solidFill>
                <a:latin typeface="Courier New" panose="02070309020205020404" pitchFamily="49" charset="0"/>
              </a:rPr>
              <a:t>and witness </a:t>
            </a:r>
            <a:r>
              <a:rPr lang="en-US">
                <a:solidFill>
                  <a:srgbClr val="0C0C0C"/>
                </a:solidFill>
                <a:latin typeface="Courier New" panose="02070309020205020404" pitchFamily="49" charset="0"/>
              </a:rPr>
              <a:t>rights.</a:t>
            </a:r>
          </a:p>
          <a:p>
            <a:pPr marL="228596" marR="1160" indent="-228596">
              <a:buAutoNum type="arabicParenR"/>
            </a:pPr>
            <a:endParaRPr lang="en-US">
              <a:solidFill>
                <a:srgbClr val="1A1A1A"/>
              </a:solidFill>
              <a:latin typeface="Courier New" panose="02070309020205020404" pitchFamily="49" charset="0"/>
            </a:endParaRPr>
          </a:p>
          <a:p>
            <a:endParaRPr lang="en-US"/>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15</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338213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77500" lnSpcReduction="20000"/>
          </a:bodyPr>
          <a:lstStyle/>
          <a:p>
            <a:pPr marR="2770"/>
            <a:r>
              <a:rPr lang="en-US">
                <a:solidFill>
                  <a:srgbClr val="1A1A1A"/>
                </a:solidFill>
                <a:latin typeface="Courier New" panose="02070309020205020404" pitchFamily="49" charset="0"/>
              </a:rPr>
              <a:t>Unit Commanders, Commanding Officers, and Officers-in­ Charge. Unit commanders, commanding officers, and officers-in­ charge are responsible for understand</a:t>
            </a:r>
            <a:r>
              <a:rPr lang="en-US">
                <a:solidFill>
                  <a:srgbClr val="343434"/>
                </a:solidFill>
                <a:latin typeface="Courier New" panose="02070309020205020404" pitchFamily="49" charset="0"/>
              </a:rPr>
              <a:t>i</a:t>
            </a:r>
            <a:r>
              <a:rPr lang="en-US">
                <a:solidFill>
                  <a:srgbClr val="1A1A1A"/>
                </a:solidFill>
                <a:latin typeface="Courier New" panose="02070309020205020404" pitchFamily="49" charset="0"/>
              </a:rPr>
              <a:t>ng </a:t>
            </a:r>
            <a:r>
              <a:rPr lang="en-US">
                <a:solidFill>
                  <a:srgbClr val="343434"/>
                </a:solidFill>
                <a:latin typeface="Courier New" panose="02070309020205020404" pitchFamily="49" charset="0"/>
              </a:rPr>
              <a:t>a</a:t>
            </a:r>
            <a:r>
              <a:rPr lang="en-US">
                <a:solidFill>
                  <a:srgbClr val="1A1A1A"/>
                </a:solidFill>
                <a:latin typeface="Courier New" panose="02070309020205020404" pitchFamily="49" charset="0"/>
              </a:rPr>
              <a:t>nd aggressively supporting the VWAP and ensuring comp</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iance with this Order and all applicable </a:t>
            </a:r>
            <a:r>
              <a:rPr lang="en-US">
                <a:solidFill>
                  <a:srgbClr val="343434"/>
                </a:solidFill>
                <a:latin typeface="Courier New" panose="02070309020205020404" pitchFamily="49" charset="0"/>
              </a:rPr>
              <a:t>r</a:t>
            </a:r>
            <a:r>
              <a:rPr lang="en-US">
                <a:solidFill>
                  <a:srgbClr val="1A1A1A"/>
                </a:solidFill>
                <a:latin typeface="Courier New" panose="02070309020205020404" pitchFamily="49" charset="0"/>
              </a:rPr>
              <a:t>egu</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ations supporting the VWAP. All rights, responsibilities, and procedures associated with the VWAP apply to the total force.</a:t>
            </a:r>
          </a:p>
          <a:p>
            <a:endParaRPr lang="en-US">
              <a:latin typeface="Courier New" panose="02070309020205020404" pitchFamily="49" charset="0"/>
            </a:endParaRPr>
          </a:p>
          <a:p>
            <a:pPr marL="228596" marR="1160" indent="-228596">
              <a:buAutoNum type="arabicParenR"/>
            </a:pPr>
            <a:r>
              <a:rPr lang="en-US">
                <a:solidFill>
                  <a:srgbClr val="1A1A1A"/>
                </a:solidFill>
                <a:latin typeface="Courier New" panose="02070309020205020404" pitchFamily="49" charset="0"/>
              </a:rPr>
              <a:t>Every commander (battalion/squadron-</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evel or equivalent and above) shall appoint, in writing, by name, tit</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e, duty address, and telephone number, a VWAC. The VWAC may be an Off</a:t>
            </a:r>
            <a:r>
              <a:rPr lang="en-US">
                <a:solidFill>
                  <a:srgbClr val="343434"/>
                </a:solidFill>
                <a:latin typeface="Courier New" panose="02070309020205020404" pitchFamily="49" charset="0"/>
              </a:rPr>
              <a:t>i</a:t>
            </a:r>
            <a:r>
              <a:rPr lang="en-US">
                <a:solidFill>
                  <a:srgbClr val="1A1A1A"/>
                </a:solidFill>
                <a:latin typeface="Courier New" panose="02070309020205020404" pitchFamily="49" charset="0"/>
              </a:rPr>
              <a:t>cer, Staff Non-Commissioned Officer or civilian employee on the commander's staff. </a:t>
            </a:r>
            <a:r>
              <a:rPr lang="en-US">
                <a:solidFill>
                  <a:srgbClr val="0A0A0A"/>
                </a:solidFill>
                <a:latin typeface="Courier New" panose="02070309020205020404" pitchFamily="49" charset="0"/>
              </a:rPr>
              <a:t>The </a:t>
            </a:r>
            <a:r>
              <a:rPr lang="en-US">
                <a:solidFill>
                  <a:srgbClr val="1A1A1A"/>
                </a:solidFill>
                <a:latin typeface="Courier New" panose="02070309020205020404" pitchFamily="49" charset="0"/>
              </a:rPr>
              <a:t>appointment order shall indicate any geographica</a:t>
            </a:r>
            <a:r>
              <a:rPr lang="en-US">
                <a:solidFill>
                  <a:srgbClr val="343434"/>
                </a:solidFill>
                <a:latin typeface="Courier New" panose="02070309020205020404" pitchFamily="49" charset="0"/>
              </a:rPr>
              <a:t>l</a:t>
            </a:r>
            <a:r>
              <a:rPr lang="en-US">
                <a:solidFill>
                  <a:srgbClr val="1A1A1A"/>
                </a:solidFill>
                <a:latin typeface="Courier New" panose="02070309020205020404" pitchFamily="49" charset="0"/>
              </a:rPr>
              <a:t>ly separate detachment or subunit supported by the VWAC. A </a:t>
            </a:r>
            <a:r>
              <a:rPr lang="en-US">
                <a:solidFill>
                  <a:srgbClr val="0A0A0A"/>
                </a:solidFill>
                <a:latin typeface="Courier New" panose="02070309020205020404" pitchFamily="49" charset="0"/>
              </a:rPr>
              <a:t>copy </a:t>
            </a:r>
            <a:r>
              <a:rPr lang="en-US">
                <a:solidFill>
                  <a:srgbClr val="1A1A1A"/>
                </a:solidFill>
                <a:latin typeface="Courier New" panose="02070309020205020404" pitchFamily="49" charset="0"/>
              </a:rPr>
              <a:t>of this appointment letter wil</a:t>
            </a:r>
            <a:r>
              <a:rPr lang="en-US">
                <a:solidFill>
                  <a:srgbClr val="343434"/>
                </a:solidFill>
                <a:latin typeface="Courier New" panose="02070309020205020404" pitchFamily="49" charset="0"/>
              </a:rPr>
              <a:t>l </a:t>
            </a:r>
            <a:r>
              <a:rPr lang="en-US">
                <a:solidFill>
                  <a:srgbClr val="1A1A1A"/>
                </a:solidFill>
                <a:latin typeface="Courier New" panose="02070309020205020404" pitchFamily="49" charset="0"/>
              </a:rPr>
              <a:t>be provided to the installation VWLO and the detachment or subunit. The VWAC should not serve as a Uniformed Victim Advocate. </a:t>
            </a:r>
          </a:p>
          <a:p>
            <a:pPr marL="228596" marR="1160" indent="-228596">
              <a:buAutoNum type="arabicParenR"/>
            </a:pPr>
            <a:r>
              <a:rPr lang="en-US">
                <a:solidFill>
                  <a:srgbClr val="1A1A1A"/>
                </a:solidFill>
                <a:latin typeface="Courier New" panose="02070309020205020404" pitchFamily="49" charset="0"/>
              </a:rPr>
              <a:t>Commanders shall ensure that VWACs are </a:t>
            </a:r>
            <a:r>
              <a:rPr lang="en-US">
                <a:solidFill>
                  <a:srgbClr val="0A0A0A"/>
                </a:solidFill>
                <a:latin typeface="Courier New" panose="02070309020205020404" pitchFamily="49" charset="0"/>
              </a:rPr>
              <a:t>immediately </a:t>
            </a:r>
            <a:r>
              <a:rPr lang="en-US">
                <a:solidFill>
                  <a:srgbClr val="1A1A1A"/>
                </a:solidFill>
                <a:latin typeface="Courier New" panose="02070309020205020404" pitchFamily="49" charset="0"/>
              </a:rPr>
              <a:t>notified </a:t>
            </a:r>
            <a:r>
              <a:rPr lang="en-US">
                <a:solidFill>
                  <a:srgbClr val="0A0A0A"/>
                </a:solidFill>
                <a:latin typeface="Courier New" panose="02070309020205020404" pitchFamily="49" charset="0"/>
              </a:rPr>
              <a:t>when </a:t>
            </a:r>
            <a:r>
              <a:rPr lang="en-US">
                <a:solidFill>
                  <a:srgbClr val="1A1A1A"/>
                </a:solidFill>
                <a:latin typeface="Courier New" panose="02070309020205020404" pitchFamily="49" charset="0"/>
              </a:rPr>
              <a:t>a member of the unit </a:t>
            </a:r>
            <a:r>
              <a:rPr lang="en-US">
                <a:solidFill>
                  <a:srgbClr val="0A0A0A"/>
                </a:solidFill>
                <a:latin typeface="Courier New" panose="02070309020205020404" pitchFamily="49" charset="0"/>
              </a:rPr>
              <a:t>is </a:t>
            </a:r>
            <a:r>
              <a:rPr lang="en-US">
                <a:solidFill>
                  <a:srgbClr val="1A1A1A"/>
                </a:solidFill>
                <a:latin typeface="Courier New" panose="02070309020205020404" pitchFamily="49" charset="0"/>
              </a:rPr>
              <a:t>a victim or witness as defined in this Order. </a:t>
            </a:r>
          </a:p>
          <a:p>
            <a:pPr marL="228596" marR="1160" indent="-228596">
              <a:buAutoNum type="arabicParenR"/>
            </a:pPr>
            <a:r>
              <a:rPr lang="en-US">
                <a:solidFill>
                  <a:srgbClr val="1C1C1C"/>
                </a:solidFill>
                <a:latin typeface="Courier New" panose="02070309020205020404" pitchFamily="49" charset="0"/>
              </a:rPr>
              <a:t>In cases of summary courts-martial </a:t>
            </a:r>
            <a:r>
              <a:rPr lang="en-US">
                <a:solidFill>
                  <a:srgbClr val="0C0C0C"/>
                </a:solidFill>
                <a:latin typeface="Courier New" panose="02070309020205020404" pitchFamily="49" charset="0"/>
              </a:rPr>
              <a:t>where confinement </a:t>
            </a:r>
            <a:r>
              <a:rPr lang="en-US">
                <a:solidFill>
                  <a:srgbClr val="1C1C1C"/>
                </a:solidFill>
                <a:latin typeface="Courier New" panose="02070309020205020404" pitchFamily="49" charset="0"/>
              </a:rPr>
              <a:t>is </a:t>
            </a:r>
            <a:r>
              <a:rPr lang="en-US">
                <a:solidFill>
                  <a:srgbClr val="0C0C0C"/>
                </a:solidFill>
                <a:latin typeface="Courier New" panose="02070309020205020404" pitchFamily="49" charset="0"/>
              </a:rPr>
              <a:t>adjudged </a:t>
            </a:r>
            <a:r>
              <a:rPr lang="en-US">
                <a:solidFill>
                  <a:srgbClr val="1C1C1C"/>
                </a:solidFill>
                <a:latin typeface="Courier New" panose="02070309020205020404" pitchFamily="49" charset="0"/>
              </a:rPr>
              <a:t>and </a:t>
            </a:r>
            <a:r>
              <a:rPr lang="en-US">
                <a:solidFill>
                  <a:srgbClr val="0C0C0C"/>
                </a:solidFill>
                <a:latin typeface="Courier New" panose="02070309020205020404" pitchFamily="49" charset="0"/>
              </a:rPr>
              <a:t>approved, commanders shall </a:t>
            </a:r>
            <a:r>
              <a:rPr lang="en-US">
                <a:solidFill>
                  <a:srgbClr val="1C1C1C"/>
                </a:solidFill>
                <a:latin typeface="Courier New" panose="02070309020205020404" pitchFamily="49" charset="0"/>
              </a:rPr>
              <a:t>coordinate with a trial counsel assigned to the Legal Services support</a:t>
            </a:r>
            <a:r>
              <a:rPr lang="en-US">
                <a:solidFill>
                  <a:srgbClr val="0C0C0C"/>
                </a:solidFill>
                <a:latin typeface="Courier New" panose="02070309020205020404" pitchFamily="49" charset="0"/>
              </a:rPr>
              <a:t> Team </a:t>
            </a:r>
            <a:r>
              <a:rPr lang="en-US">
                <a:solidFill>
                  <a:srgbClr val="1C1C1C"/>
                </a:solidFill>
                <a:latin typeface="Courier New" panose="02070309020205020404" pitchFamily="49" charset="0"/>
              </a:rPr>
              <a:t>(LSST) supporting their command prior </a:t>
            </a:r>
            <a:r>
              <a:rPr lang="en-US">
                <a:solidFill>
                  <a:srgbClr val="0C0C0C"/>
                </a:solidFill>
                <a:latin typeface="Courier New" panose="02070309020205020404" pitchFamily="49" charset="0"/>
              </a:rPr>
              <a:t>to completing </a:t>
            </a:r>
            <a:r>
              <a:rPr lang="en-US">
                <a:solidFill>
                  <a:srgbClr val="1C1C1C"/>
                </a:solidFill>
                <a:latin typeface="Courier New" panose="02070309020205020404" pitchFamily="49" charset="0"/>
              </a:rPr>
              <a:t>the </a:t>
            </a:r>
            <a:r>
              <a:rPr lang="en-US" sz="1100">
                <a:solidFill>
                  <a:srgbClr val="1C1C1C"/>
                </a:solidFill>
                <a:latin typeface="Courier New" panose="02070309020205020404" pitchFamily="49" charset="0"/>
              </a:rPr>
              <a:t>DD </a:t>
            </a:r>
            <a:r>
              <a:rPr lang="en-US">
                <a:solidFill>
                  <a:srgbClr val="1C1C1C"/>
                </a:solidFill>
                <a:latin typeface="Courier New" panose="02070309020205020404" pitchFamily="49" charset="0"/>
              </a:rPr>
              <a:t>Form </a:t>
            </a:r>
            <a:r>
              <a:rPr lang="en-US" sz="1100">
                <a:solidFill>
                  <a:srgbClr val="0C0C0C"/>
                </a:solidFill>
                <a:latin typeface="Courier New" panose="02070309020205020404" pitchFamily="49" charset="0"/>
              </a:rPr>
              <a:t>2704.</a:t>
            </a:r>
          </a:p>
          <a:p>
            <a:pPr marL="228596" marR="1160" indent="-228596">
              <a:buAutoNum type="arabicParenR"/>
            </a:pPr>
            <a:r>
              <a:rPr lang="en-US">
                <a:solidFill>
                  <a:srgbClr val="1C1C1C"/>
                </a:solidFill>
                <a:latin typeface="Courier New" panose="02070309020205020404" pitchFamily="49" charset="0"/>
              </a:rPr>
              <a:t>Commanders shall make every appropriate effort to protect victims of violence or abuse </a:t>
            </a:r>
            <a:r>
              <a:rPr lang="en-US">
                <a:solidFill>
                  <a:srgbClr val="0C0C0C"/>
                </a:solidFill>
                <a:latin typeface="Courier New" panose="02070309020205020404" pitchFamily="49" charset="0"/>
              </a:rPr>
              <a:t>from </a:t>
            </a:r>
            <a:r>
              <a:rPr lang="en-US">
                <a:solidFill>
                  <a:srgbClr val="1C1C1C"/>
                </a:solidFill>
                <a:latin typeface="Courier New" panose="02070309020205020404" pitchFamily="49" charset="0"/>
              </a:rPr>
              <a:t>further harm. When necessary commanders shall request a brief on the threat assessment conducted by either </a:t>
            </a:r>
            <a:r>
              <a:rPr lang="en-US">
                <a:solidFill>
                  <a:srgbClr val="313131"/>
                </a:solidFill>
                <a:latin typeface="Courier New" panose="02070309020205020404" pitchFamily="49" charset="0"/>
              </a:rPr>
              <a:t>law </a:t>
            </a:r>
            <a:r>
              <a:rPr lang="en-US">
                <a:solidFill>
                  <a:srgbClr val="1C1C1C"/>
                </a:solidFill>
                <a:latin typeface="Courier New" panose="02070309020205020404" pitchFamily="49" charset="0"/>
              </a:rPr>
              <a:t>enforcement or </a:t>
            </a:r>
            <a:r>
              <a:rPr lang="en-US">
                <a:solidFill>
                  <a:srgbClr val="313131"/>
                </a:solidFill>
                <a:latin typeface="Courier New" panose="02070309020205020404" pitchFamily="49" charset="0"/>
              </a:rPr>
              <a:t>in</a:t>
            </a:r>
            <a:r>
              <a:rPr lang="en-US">
                <a:solidFill>
                  <a:srgbClr val="0C0C0C"/>
                </a:solidFill>
                <a:latin typeface="Courier New" panose="02070309020205020404" pitchFamily="49" charset="0"/>
              </a:rPr>
              <a:t>vestigative </a:t>
            </a:r>
            <a:r>
              <a:rPr lang="en-US">
                <a:solidFill>
                  <a:srgbClr val="1C1C1C"/>
                </a:solidFill>
                <a:latin typeface="Courier New" panose="02070309020205020404" pitchFamily="49" charset="0"/>
              </a:rPr>
              <a:t>personnel </a:t>
            </a:r>
            <a:r>
              <a:rPr lang="en-US">
                <a:solidFill>
                  <a:srgbClr val="0C0C0C"/>
                </a:solidFill>
                <a:latin typeface="Courier New" panose="02070309020205020404" pitchFamily="49" charset="0"/>
              </a:rPr>
              <a:t>in </a:t>
            </a:r>
            <a:r>
              <a:rPr lang="en-US">
                <a:solidFill>
                  <a:srgbClr val="1C1C1C"/>
                </a:solidFill>
                <a:latin typeface="Courier New" panose="02070309020205020404" pitchFamily="49" charset="0"/>
              </a:rPr>
              <a:t>order </a:t>
            </a:r>
            <a:r>
              <a:rPr lang="en-US">
                <a:solidFill>
                  <a:srgbClr val="0C0C0C"/>
                </a:solidFill>
                <a:latin typeface="Courier New" panose="02070309020205020404" pitchFamily="49" charset="0"/>
              </a:rPr>
              <a:t>to create </a:t>
            </a:r>
            <a:r>
              <a:rPr lang="en-US">
                <a:solidFill>
                  <a:srgbClr val="1C1C1C"/>
                </a:solidFill>
                <a:latin typeface="Courier New" panose="02070309020205020404" pitchFamily="49" charset="0"/>
              </a:rPr>
              <a:t>a </a:t>
            </a:r>
            <a:r>
              <a:rPr lang="en-US">
                <a:solidFill>
                  <a:srgbClr val="0C0C0C"/>
                </a:solidFill>
                <a:latin typeface="Courier New" panose="02070309020205020404" pitchFamily="49" charset="0"/>
              </a:rPr>
              <a:t>reasonable </a:t>
            </a:r>
            <a:r>
              <a:rPr lang="en-US">
                <a:solidFill>
                  <a:srgbClr val="1C1C1C"/>
                </a:solidFill>
                <a:latin typeface="Courier New" panose="02070309020205020404" pitchFamily="49" charset="0"/>
              </a:rPr>
              <a:t>plan to ensure the safety of victims and witnesses. The cognizant VWAC(s) should attend this brief. </a:t>
            </a:r>
            <a:r>
              <a:rPr lang="en-US">
                <a:solidFill>
                  <a:srgbClr val="0C0C0C"/>
                </a:solidFill>
                <a:latin typeface="Courier New" panose="02070309020205020404" pitchFamily="49" charset="0"/>
              </a:rPr>
              <a:t>Commanders </a:t>
            </a:r>
            <a:r>
              <a:rPr lang="en-US">
                <a:solidFill>
                  <a:srgbClr val="1C1C1C"/>
                </a:solidFill>
                <a:latin typeface="Courier New" panose="02070309020205020404" pitchFamily="49" charset="0"/>
              </a:rPr>
              <a:t>shall ensure victims and witnesses are made aware of the </a:t>
            </a:r>
            <a:r>
              <a:rPr lang="en-US">
                <a:solidFill>
                  <a:srgbClr val="313131"/>
                </a:solidFill>
                <a:latin typeface="Courier New" panose="02070309020205020404" pitchFamily="49" charset="0"/>
              </a:rPr>
              <a:t>resources </a:t>
            </a:r>
            <a:r>
              <a:rPr lang="en-US">
                <a:solidFill>
                  <a:srgbClr val="1C1C1C"/>
                </a:solidFill>
                <a:latin typeface="Courier New" panose="02070309020205020404" pitchFamily="49" charset="0"/>
              </a:rPr>
              <a:t>that may be available to promote their safety, including military protective </a:t>
            </a:r>
            <a:r>
              <a:rPr lang="en-US">
                <a:solidFill>
                  <a:srgbClr val="0C0C0C"/>
                </a:solidFill>
                <a:latin typeface="Courier New" panose="02070309020205020404" pitchFamily="49" charset="0"/>
              </a:rPr>
              <a:t>orders </a:t>
            </a:r>
            <a:r>
              <a:rPr lang="en-US">
                <a:solidFill>
                  <a:srgbClr val="1C1C1C"/>
                </a:solidFill>
                <a:latin typeface="Courier New" panose="02070309020205020404" pitchFamily="49" charset="0"/>
              </a:rPr>
              <a:t>(MPO). </a:t>
            </a:r>
            <a:r>
              <a:rPr lang="en-US">
                <a:solidFill>
                  <a:srgbClr val="0C0C0C"/>
                </a:solidFill>
                <a:latin typeface="Courier New" panose="02070309020205020404" pitchFamily="49" charset="0"/>
              </a:rPr>
              <a:t>In </a:t>
            </a:r>
            <a:r>
              <a:rPr lang="en-US">
                <a:solidFill>
                  <a:srgbClr val="1C1C1C"/>
                </a:solidFill>
                <a:latin typeface="Courier New" panose="02070309020205020404" pitchFamily="49" charset="0"/>
              </a:rPr>
              <a:t>situations where one party to the MPO resides off- base, the commander shall ensure </a:t>
            </a:r>
            <a:r>
              <a:rPr lang="en-US">
                <a:solidFill>
                  <a:srgbClr val="0C0C0C"/>
                </a:solidFill>
                <a:latin typeface="Courier New" panose="02070309020205020404" pitchFamily="49" charset="0"/>
              </a:rPr>
              <a:t>that </a:t>
            </a:r>
            <a:r>
              <a:rPr lang="en-US">
                <a:solidFill>
                  <a:srgbClr val="1C1C1C"/>
                </a:solidFill>
                <a:latin typeface="Courier New" panose="02070309020205020404" pitchFamily="49" charset="0"/>
              </a:rPr>
              <a:t>an </a:t>
            </a:r>
            <a:r>
              <a:rPr lang="en-US" sz="1100">
                <a:solidFill>
                  <a:srgbClr val="1C1C1C"/>
                </a:solidFill>
                <a:latin typeface="Courier New" panose="02070309020205020404" pitchFamily="49" charset="0"/>
              </a:rPr>
              <a:t>MOA </a:t>
            </a:r>
            <a:r>
              <a:rPr lang="en-US">
                <a:solidFill>
                  <a:srgbClr val="0C0C0C"/>
                </a:solidFill>
                <a:latin typeface="Courier New" panose="02070309020205020404" pitchFamily="49" charset="0"/>
              </a:rPr>
              <a:t>between the </a:t>
            </a:r>
            <a:r>
              <a:rPr lang="en-US">
                <a:solidFill>
                  <a:srgbClr val="1C1C1C"/>
                </a:solidFill>
                <a:latin typeface="Courier New" panose="02070309020205020404" pitchFamily="49" charset="0"/>
              </a:rPr>
              <a:t>installation PMO and </a:t>
            </a:r>
            <a:r>
              <a:rPr lang="en-US">
                <a:solidFill>
                  <a:srgbClr val="313131"/>
                </a:solidFill>
                <a:latin typeface="Courier New" panose="02070309020205020404" pitchFamily="49" charset="0"/>
              </a:rPr>
              <a:t>local </a:t>
            </a:r>
            <a:r>
              <a:rPr lang="en-US">
                <a:solidFill>
                  <a:srgbClr val="1C1C1C"/>
                </a:solidFill>
                <a:latin typeface="Courier New" panose="02070309020205020404" pitchFamily="49" charset="0"/>
              </a:rPr>
              <a:t>police and/or sheriff departments exists in accordance </a:t>
            </a:r>
            <a:r>
              <a:rPr lang="en-US">
                <a:solidFill>
                  <a:srgbClr val="0C0C0C"/>
                </a:solidFill>
                <a:latin typeface="Courier New" panose="02070309020205020404" pitchFamily="49" charset="0"/>
              </a:rPr>
              <a:t>with </a:t>
            </a:r>
            <a:r>
              <a:rPr lang="en-US">
                <a:solidFill>
                  <a:srgbClr val="1C1C1C"/>
                </a:solidFill>
                <a:latin typeface="Courier New" panose="02070309020205020404" pitchFamily="49" charset="0"/>
              </a:rPr>
              <a:t>reference </a:t>
            </a:r>
            <a:r>
              <a:rPr lang="en-US" sz="1100">
                <a:solidFill>
                  <a:srgbClr val="1C1C1C"/>
                </a:solidFill>
                <a:latin typeface="Courier New" panose="02070309020205020404" pitchFamily="49" charset="0"/>
              </a:rPr>
              <a:t>(</a:t>
            </a:r>
            <a:r>
              <a:rPr lang="en-US" sz="1100" err="1">
                <a:solidFill>
                  <a:srgbClr val="1C1C1C"/>
                </a:solidFill>
                <a:latin typeface="Courier New" panose="02070309020205020404" pitchFamily="49" charset="0"/>
              </a:rPr>
              <a:t>i</a:t>
            </a:r>
            <a:r>
              <a:rPr lang="en-US" sz="1100">
                <a:solidFill>
                  <a:srgbClr val="1C1C1C"/>
                </a:solidFill>
                <a:latin typeface="Courier New" panose="02070309020205020404" pitchFamily="49" charset="0"/>
              </a:rPr>
              <a:t>).</a:t>
            </a:r>
          </a:p>
          <a:p>
            <a:pPr marL="228596" marR="1160" indent="-228596">
              <a:buAutoNum type="arabicParenR"/>
            </a:pPr>
            <a:r>
              <a:rPr lang="en-US">
                <a:solidFill>
                  <a:srgbClr val="1C1C1C"/>
                </a:solidFill>
                <a:latin typeface="Courier New" panose="02070309020205020404" pitchFamily="49" charset="0"/>
              </a:rPr>
              <a:t>Commanders shall provide annual VWAP </a:t>
            </a:r>
            <a:r>
              <a:rPr lang="en-US">
                <a:solidFill>
                  <a:srgbClr val="0C0C0C"/>
                </a:solidFill>
                <a:latin typeface="Courier New" panose="02070309020205020404" pitchFamily="49" charset="0"/>
              </a:rPr>
              <a:t>training </a:t>
            </a:r>
            <a:r>
              <a:rPr lang="en-US">
                <a:solidFill>
                  <a:srgbClr val="1C1C1C"/>
                </a:solidFill>
                <a:latin typeface="Courier New" panose="02070309020205020404" pitchFamily="49" charset="0"/>
              </a:rPr>
              <a:t>to </a:t>
            </a:r>
            <a:r>
              <a:rPr lang="en-US">
                <a:solidFill>
                  <a:srgbClr val="0C0C0C"/>
                </a:solidFill>
                <a:latin typeface="Courier New" panose="02070309020205020404" pitchFamily="49" charset="0"/>
              </a:rPr>
              <a:t>unit personnel to </a:t>
            </a:r>
            <a:r>
              <a:rPr lang="en-US">
                <a:solidFill>
                  <a:srgbClr val="1C1C1C"/>
                </a:solidFill>
                <a:latin typeface="Courier New" panose="02070309020205020404" pitchFamily="49" charset="0"/>
              </a:rPr>
              <a:t>ensure that unit personnel know </a:t>
            </a:r>
            <a:r>
              <a:rPr lang="en-US">
                <a:solidFill>
                  <a:srgbClr val="0C0C0C"/>
                </a:solidFill>
                <a:latin typeface="Courier New" panose="02070309020205020404" pitchFamily="49" charset="0"/>
              </a:rPr>
              <a:t>the </a:t>
            </a:r>
            <a:r>
              <a:rPr lang="en-US">
                <a:solidFill>
                  <a:srgbClr val="1C1C1C"/>
                </a:solidFill>
                <a:latin typeface="Courier New" panose="02070309020205020404" pitchFamily="49" charset="0"/>
              </a:rPr>
              <a:t>identity of their VWAC </a:t>
            </a:r>
            <a:r>
              <a:rPr lang="en-US">
                <a:solidFill>
                  <a:srgbClr val="0C0C0C"/>
                </a:solidFill>
                <a:latin typeface="Courier New" panose="02070309020205020404" pitchFamily="49" charset="0"/>
              </a:rPr>
              <a:t>and understand victim </a:t>
            </a:r>
            <a:r>
              <a:rPr lang="en-US">
                <a:solidFill>
                  <a:srgbClr val="1C1C1C"/>
                </a:solidFill>
                <a:latin typeface="Courier New" panose="02070309020205020404" pitchFamily="49" charset="0"/>
              </a:rPr>
              <a:t>and witness </a:t>
            </a:r>
            <a:r>
              <a:rPr lang="en-US">
                <a:solidFill>
                  <a:srgbClr val="0C0C0C"/>
                </a:solidFill>
                <a:latin typeface="Courier New" panose="02070309020205020404" pitchFamily="49" charset="0"/>
              </a:rPr>
              <a:t>rights.</a:t>
            </a:r>
          </a:p>
          <a:p>
            <a:pPr marL="228596" marR="1160" indent="-228596">
              <a:buAutoNum type="arabicParenR"/>
            </a:pPr>
            <a:endParaRPr lang="en-US">
              <a:solidFill>
                <a:srgbClr val="1A1A1A"/>
              </a:solidFill>
              <a:latin typeface="Courier New" panose="02070309020205020404" pitchFamily="49" charset="0"/>
            </a:endParaRPr>
          </a:p>
          <a:p>
            <a:endParaRPr lang="en-US"/>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16</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166713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rgbClr val="1C1C1C"/>
                </a:solidFill>
                <a:latin typeface="Courier New" panose="02070309020205020404" pitchFamily="49" charset="0"/>
              </a:rPr>
              <a:t>Unit. </a:t>
            </a:r>
            <a:r>
              <a:rPr lang="en-US" sz="1400">
                <a:solidFill>
                  <a:srgbClr val="0C0C0C"/>
                </a:solidFill>
                <a:latin typeface="Courier New" panose="02070309020205020404" pitchFamily="49" charset="0"/>
              </a:rPr>
              <a:t>V</a:t>
            </a:r>
            <a:r>
              <a:rPr lang="en-US" sz="1400" u="sng">
                <a:solidFill>
                  <a:srgbClr val="313131"/>
                </a:solidFill>
                <a:latin typeface="Courier New" panose="02070309020205020404" pitchFamily="49" charset="0"/>
              </a:rPr>
              <a:t>i</a:t>
            </a:r>
            <a:r>
              <a:rPr lang="en-US" sz="1400">
                <a:solidFill>
                  <a:srgbClr val="313131"/>
                </a:solidFill>
                <a:latin typeface="Courier New" panose="02070309020205020404" pitchFamily="49" charset="0"/>
              </a:rPr>
              <a:t>ctim </a:t>
            </a:r>
            <a:r>
              <a:rPr lang="en-US">
                <a:solidFill>
                  <a:srgbClr val="1C1C1C"/>
                </a:solidFill>
                <a:latin typeface="Times New Roman" panose="02020603050405020304" pitchFamily="18" charset="0"/>
              </a:rPr>
              <a:t>Witness Assistance Coordinators </a:t>
            </a:r>
            <a:r>
              <a:rPr lang="en-US" sz="1400">
                <a:solidFill>
                  <a:srgbClr val="1C1C1C"/>
                </a:solidFill>
                <a:latin typeface="Courier New" panose="02070309020205020404" pitchFamily="49" charset="0"/>
              </a:rPr>
              <a:t>(VWAC)</a:t>
            </a:r>
          </a:p>
          <a:p>
            <a:endParaRPr lang="en-US">
              <a:latin typeface="Courier New" panose="02070309020205020404" pitchFamily="49" charset="0"/>
            </a:endParaRPr>
          </a:p>
          <a:p>
            <a:pPr marL="228596" marR="7050" indent="-228596">
              <a:buAutoNum type="arabicParenR"/>
            </a:pPr>
            <a:r>
              <a:rPr lang="en-US">
                <a:solidFill>
                  <a:srgbClr val="1C1C1C"/>
                </a:solidFill>
                <a:latin typeface="Courier New" panose="02070309020205020404" pitchFamily="49" charset="0"/>
              </a:rPr>
              <a:t>The VWAC shall be an Officer, SNCO, or civilian member of the commander's staff of appropriate experience, temperament, and rank.</a:t>
            </a:r>
          </a:p>
          <a:p>
            <a:pPr marL="228596" marR="7050" indent="-228596">
              <a:buAutoNum type="arabicParenR"/>
            </a:pPr>
            <a:r>
              <a:rPr lang="en-US">
                <a:solidFill>
                  <a:srgbClr val="1C1C1C"/>
                </a:solidFill>
                <a:latin typeface="Courier New" panose="02070309020205020404" pitchFamily="49" charset="0"/>
              </a:rPr>
              <a:t>In cases involving </a:t>
            </a:r>
            <a:r>
              <a:rPr lang="en-US">
                <a:solidFill>
                  <a:srgbClr val="0C0C0C"/>
                </a:solidFill>
                <a:latin typeface="Courier New" panose="02070309020205020404" pitchFamily="49" charset="0"/>
              </a:rPr>
              <a:t>victims, </a:t>
            </a:r>
            <a:r>
              <a:rPr lang="en-US">
                <a:solidFill>
                  <a:srgbClr val="1C1C1C"/>
                </a:solidFill>
                <a:latin typeface="Courier New" panose="02070309020205020404" pitchFamily="49" charset="0"/>
              </a:rPr>
              <a:t>witnesses, or accused </a:t>
            </a:r>
            <a:r>
              <a:rPr lang="en-US">
                <a:solidFill>
                  <a:srgbClr val="0C0C0C"/>
                </a:solidFill>
                <a:latin typeface="Courier New" panose="02070309020205020404" pitchFamily="49" charset="0"/>
              </a:rPr>
              <a:t>from </a:t>
            </a:r>
            <a:r>
              <a:rPr lang="en-US">
                <a:solidFill>
                  <a:srgbClr val="1C1C1C"/>
                </a:solidFill>
                <a:latin typeface="Courier New" panose="02070309020205020404" pitchFamily="49" charset="0"/>
              </a:rPr>
              <a:t>different commands, the </a:t>
            </a:r>
            <a:r>
              <a:rPr lang="en-US">
                <a:solidFill>
                  <a:srgbClr val="0C0C0C"/>
                </a:solidFill>
                <a:latin typeface="Courier New" panose="02070309020205020404" pitchFamily="49" charset="0"/>
              </a:rPr>
              <a:t>VWACs for </a:t>
            </a:r>
            <a:r>
              <a:rPr lang="en-US">
                <a:solidFill>
                  <a:srgbClr val="1C1C1C"/>
                </a:solidFill>
                <a:latin typeface="Courier New" panose="02070309020205020404" pitchFamily="49" charset="0"/>
              </a:rPr>
              <a:t>these commands may have overlapping </a:t>
            </a:r>
            <a:r>
              <a:rPr lang="en-US">
                <a:solidFill>
                  <a:srgbClr val="0C0C0C"/>
                </a:solidFill>
                <a:latin typeface="Courier New" panose="02070309020205020404" pitchFamily="49" charset="0"/>
              </a:rPr>
              <a:t>duties </a:t>
            </a:r>
            <a:r>
              <a:rPr lang="en-US">
                <a:solidFill>
                  <a:srgbClr val="1C1C1C"/>
                </a:solidFill>
                <a:latin typeface="Courier New" panose="02070309020205020404" pitchFamily="49" charset="0"/>
              </a:rPr>
              <a:t>and responsibilities. VWACs must ensure close coordination with VWAP personnel as set forth in this order, to include other VWACs, law enforcement, </a:t>
            </a:r>
            <a:r>
              <a:rPr lang="en-US">
                <a:solidFill>
                  <a:srgbClr val="0C0C0C"/>
                </a:solidFill>
                <a:latin typeface="Courier New" panose="02070309020205020404" pitchFamily="49" charset="0"/>
              </a:rPr>
              <a:t>and trial </a:t>
            </a:r>
            <a:r>
              <a:rPr lang="en-US">
                <a:solidFill>
                  <a:srgbClr val="1C1C1C"/>
                </a:solidFill>
                <a:latin typeface="Courier New" panose="02070309020205020404" pitchFamily="49" charset="0"/>
              </a:rPr>
              <a:t>counsel as appropriate.</a:t>
            </a:r>
          </a:p>
          <a:p>
            <a:pPr marL="228596" marR="7050" indent="-228596">
              <a:buAutoNum type="arabicParenR"/>
            </a:pPr>
            <a:r>
              <a:rPr lang="en-US">
                <a:solidFill>
                  <a:srgbClr val="1C1C1C"/>
                </a:solidFill>
                <a:latin typeface="Courier New" panose="02070309020205020404" pitchFamily="49" charset="0"/>
              </a:rPr>
              <a:t>Ensure that victims </a:t>
            </a:r>
            <a:r>
              <a:rPr lang="en-US">
                <a:solidFill>
                  <a:srgbClr val="0C0C0C"/>
                </a:solidFill>
                <a:latin typeface="Courier New" panose="02070309020205020404" pitchFamily="49" charset="0"/>
              </a:rPr>
              <a:t>and witnesses </a:t>
            </a:r>
            <a:r>
              <a:rPr lang="en-US">
                <a:solidFill>
                  <a:srgbClr val="1C1C1C"/>
                </a:solidFill>
                <a:latin typeface="Courier New" panose="02070309020205020404" pitchFamily="49" charset="0"/>
              </a:rPr>
              <a:t>understand the </a:t>
            </a:r>
            <a:r>
              <a:rPr lang="en-US">
                <a:solidFill>
                  <a:srgbClr val="0C0C0C"/>
                </a:solidFill>
                <a:latin typeface="Courier New" panose="02070309020205020404" pitchFamily="49" charset="0"/>
              </a:rPr>
              <a:t>rights </a:t>
            </a:r>
            <a:r>
              <a:rPr lang="en-US">
                <a:solidFill>
                  <a:srgbClr val="1C1C1C"/>
                </a:solidFill>
                <a:latin typeface="Courier New" panose="02070309020205020404" pitchFamily="49" charset="0"/>
              </a:rPr>
              <a:t>afforded </a:t>
            </a:r>
            <a:r>
              <a:rPr lang="en-US">
                <a:solidFill>
                  <a:srgbClr val="0C0C0C"/>
                </a:solidFill>
                <a:latin typeface="Courier New" panose="02070309020205020404" pitchFamily="49" charset="0"/>
              </a:rPr>
              <a:t>them </a:t>
            </a:r>
            <a:r>
              <a:rPr lang="en-US">
                <a:solidFill>
                  <a:srgbClr val="1C1C1C"/>
                </a:solidFill>
                <a:latin typeface="Courier New" panose="02070309020205020404" pitchFamily="49" charset="0"/>
              </a:rPr>
              <a:t>under the </a:t>
            </a:r>
            <a:r>
              <a:rPr lang="en-US">
                <a:solidFill>
                  <a:srgbClr val="313131"/>
                </a:solidFill>
                <a:latin typeface="Courier New" panose="02070309020205020404" pitchFamily="49" charset="0"/>
              </a:rPr>
              <a:t>law </a:t>
            </a:r>
            <a:r>
              <a:rPr lang="en-US">
                <a:solidFill>
                  <a:srgbClr val="1C1C1C"/>
                </a:solidFill>
                <a:latin typeface="Courier New" panose="02070309020205020404" pitchFamily="49" charset="0"/>
              </a:rPr>
              <a:t>and </a:t>
            </a:r>
            <a:r>
              <a:rPr lang="en-US">
                <a:solidFill>
                  <a:srgbClr val="0C0C0C"/>
                </a:solidFill>
                <a:latin typeface="Courier New" panose="02070309020205020404" pitchFamily="49" charset="0"/>
              </a:rPr>
              <a:t>this </a:t>
            </a:r>
            <a:r>
              <a:rPr lang="en-US">
                <a:solidFill>
                  <a:srgbClr val="1C1C1C"/>
                </a:solidFill>
                <a:latin typeface="Courier New" panose="02070309020205020404" pitchFamily="49" charset="0"/>
              </a:rPr>
              <a:t>order and are provided with a completed Initial Information for Victims and Witnesses of Crime (DD Form </a:t>
            </a:r>
            <a:r>
              <a:rPr lang="en-US" sz="1100">
                <a:solidFill>
                  <a:srgbClr val="1C1C1C"/>
                </a:solidFill>
                <a:latin typeface="Courier New" panose="02070309020205020404" pitchFamily="49" charset="0"/>
              </a:rPr>
              <a:t>2701) </a:t>
            </a:r>
            <a:r>
              <a:rPr lang="en-US">
                <a:solidFill>
                  <a:srgbClr val="1C1C1C"/>
                </a:solidFill>
                <a:latin typeface="Courier New" panose="02070309020205020404" pitchFamily="49" charset="0"/>
              </a:rPr>
              <a:t>if one has not already been provided.  </a:t>
            </a:r>
          </a:p>
          <a:p>
            <a:pPr marL="228596" marR="7050" indent="-228596">
              <a:buAutoNum type="arabicParenR"/>
            </a:pPr>
            <a:r>
              <a:rPr lang="en-US">
                <a:solidFill>
                  <a:srgbClr val="0C0C0C"/>
                </a:solidFill>
                <a:latin typeface="Courier New" panose="02070309020205020404" pitchFamily="49" charset="0"/>
              </a:rPr>
              <a:t>Ensure </a:t>
            </a:r>
            <a:r>
              <a:rPr lang="en-US">
                <a:solidFill>
                  <a:srgbClr val="1C1C1C"/>
                </a:solidFill>
                <a:latin typeface="Courier New" panose="02070309020205020404" pitchFamily="49" charset="0"/>
              </a:rPr>
              <a:t>processes </a:t>
            </a:r>
            <a:r>
              <a:rPr lang="en-US">
                <a:solidFill>
                  <a:srgbClr val="0C0C0C"/>
                </a:solidFill>
                <a:latin typeface="Courier New" panose="02070309020205020404" pitchFamily="49" charset="0"/>
              </a:rPr>
              <a:t>are in </a:t>
            </a:r>
            <a:r>
              <a:rPr lang="en-US">
                <a:solidFill>
                  <a:srgbClr val="1C1C1C"/>
                </a:solidFill>
                <a:latin typeface="Courier New" panose="02070309020205020404" pitchFamily="49" charset="0"/>
              </a:rPr>
              <a:t>place to maintain data on </a:t>
            </a:r>
            <a:r>
              <a:rPr lang="en-US">
                <a:solidFill>
                  <a:srgbClr val="0C0C0C"/>
                </a:solidFill>
                <a:latin typeface="Courier New" panose="02070309020205020404" pitchFamily="49" charset="0"/>
              </a:rPr>
              <a:t>the </a:t>
            </a:r>
            <a:r>
              <a:rPr lang="en-US">
                <a:solidFill>
                  <a:srgbClr val="1C1C1C"/>
                </a:solidFill>
                <a:latin typeface="Courier New" panose="02070309020205020404" pitchFamily="49" charset="0"/>
              </a:rPr>
              <a:t>number of victims and witnesses who receive DD Forms 2701.</a:t>
            </a:r>
          </a:p>
          <a:p>
            <a:pPr marL="228596" marR="7050" indent="-228596">
              <a:buAutoNum type="arabicParenR"/>
            </a:pPr>
            <a:r>
              <a:rPr lang="en-US">
                <a:solidFill>
                  <a:srgbClr val="0C0C0C"/>
                </a:solidFill>
                <a:latin typeface="Courier New" panose="02070309020205020404" pitchFamily="49" charset="0"/>
              </a:rPr>
              <a:t>Ensure that the </a:t>
            </a:r>
            <a:r>
              <a:rPr lang="en-US">
                <a:solidFill>
                  <a:srgbClr val="1C1C1C"/>
                </a:solidFill>
                <a:latin typeface="Courier New" panose="02070309020205020404" pitchFamily="49" charset="0"/>
              </a:rPr>
              <a:t>total number of victims and </a:t>
            </a:r>
            <a:r>
              <a:rPr lang="en-US">
                <a:solidFill>
                  <a:srgbClr val="0C0C0C"/>
                </a:solidFill>
                <a:latin typeface="Courier New" panose="02070309020205020404" pitchFamily="49" charset="0"/>
              </a:rPr>
              <a:t>witnesses </a:t>
            </a:r>
            <a:r>
              <a:rPr lang="en-US">
                <a:solidFill>
                  <a:srgbClr val="1C1C1C"/>
                </a:solidFill>
                <a:latin typeface="Courier New" panose="02070309020205020404" pitchFamily="49" charset="0"/>
              </a:rPr>
              <a:t>provided DD Form 2701 is </a:t>
            </a:r>
            <a:r>
              <a:rPr lang="en-US">
                <a:solidFill>
                  <a:srgbClr val="0C0C0C"/>
                </a:solidFill>
                <a:latin typeface="Courier New" panose="02070309020205020404" pitchFamily="49" charset="0"/>
              </a:rPr>
              <a:t>reported to </a:t>
            </a:r>
            <a:r>
              <a:rPr lang="en-US">
                <a:solidFill>
                  <a:srgbClr val="1C1C1C"/>
                </a:solidFill>
                <a:latin typeface="Courier New" panose="02070309020205020404" pitchFamily="49" charset="0"/>
              </a:rPr>
              <a:t>the </a:t>
            </a:r>
            <a:r>
              <a:rPr lang="en-US">
                <a:solidFill>
                  <a:srgbClr val="0C0C0C"/>
                </a:solidFill>
                <a:latin typeface="Courier New" panose="02070309020205020404" pitchFamily="49" charset="0"/>
              </a:rPr>
              <a:t>installation </a:t>
            </a:r>
            <a:r>
              <a:rPr lang="en-US">
                <a:solidFill>
                  <a:srgbClr val="1C1C1C"/>
                </a:solidFill>
                <a:latin typeface="Courier New" panose="02070309020205020404" pitchFamily="49" charset="0"/>
              </a:rPr>
              <a:t>VWLO </a:t>
            </a:r>
            <a:r>
              <a:rPr lang="en-US">
                <a:solidFill>
                  <a:srgbClr val="0C0C0C"/>
                </a:solidFill>
                <a:latin typeface="Courier New" panose="02070309020205020404" pitchFamily="49" charset="0"/>
              </a:rPr>
              <a:t>per </a:t>
            </a:r>
            <a:r>
              <a:rPr lang="en-US">
                <a:solidFill>
                  <a:srgbClr val="1C1C1C"/>
                </a:solidFill>
                <a:latin typeface="Courier New" panose="02070309020205020404" pitchFamily="49" charset="0"/>
              </a:rPr>
              <a:t>Enclosure (4). </a:t>
            </a:r>
          </a:p>
          <a:p>
            <a:pPr marR="7050"/>
            <a:endParaRPr lang="en-US">
              <a:solidFill>
                <a:srgbClr val="1C1C1C"/>
              </a:solidFill>
              <a:latin typeface="Courier New" panose="02070309020205020404" pitchFamily="49" charset="0"/>
            </a:endParaRPr>
          </a:p>
          <a:p>
            <a:pPr marR="7050"/>
            <a:endParaRPr lang="en-US">
              <a:solidFill>
                <a:srgbClr val="1C1C1C"/>
              </a:solidFill>
              <a:latin typeface="Courier New" panose="02070309020205020404" pitchFamily="49" charset="0"/>
            </a:endParaRPr>
          </a:p>
          <a:p>
            <a:r>
              <a:rPr lang="en-US"/>
              <a:t>When the Victim or Witness is a Me</a:t>
            </a:r>
            <a:r>
              <a:rPr lang="en-US" u="sng"/>
              <a:t>mb</a:t>
            </a:r>
            <a:r>
              <a:rPr lang="en-US"/>
              <a:t>er of the VWAC's </a:t>
            </a:r>
            <a:r>
              <a:rPr lang="en-US" u="sng"/>
              <a:t>Command</a:t>
            </a:r>
            <a:endParaRPr lang="en-US"/>
          </a:p>
          <a:p>
            <a:pPr marL="228596" indent="-228596">
              <a:buAutoNum type="alphaLcParenBoth"/>
            </a:pPr>
            <a:r>
              <a:rPr lang="en-US"/>
              <a:t>Once the command is aware that a member of their command is a victim or a witness, the VWAC shall ensure that the victim or witness is advised of applicable rights and provided DD Form 2701, if one has not already been provided.</a:t>
            </a:r>
          </a:p>
          <a:p>
            <a:pPr marL="228596" indent="-228596">
              <a:buAutoNum type="alphaLcParenBoth"/>
            </a:pPr>
            <a:r>
              <a:rPr lang="en-US"/>
              <a:t>Coordinate with the MF to ensure the victim or witness receives, when appropriate, information concerning the availability of resources, including information on compensation programs available to victims of intra-familial abuse offenses when the offender is a service member.</a:t>
            </a:r>
          </a:p>
          <a:p>
            <a:pPr marL="228596" indent="-228596">
              <a:buAutoNum type="alphaLcParenBoth"/>
            </a:pPr>
            <a:r>
              <a:rPr lang="en-US"/>
              <a:t>Assist the victim and/or witness in obtaining necessary counseling.</a:t>
            </a:r>
          </a:p>
          <a:p>
            <a:pPr marL="228596" indent="-228596">
              <a:buAutoNum type="alphaLcParenBoth"/>
            </a:pPr>
            <a:r>
              <a:rPr lang="en-US"/>
              <a:t>Maintain contact with all VWACs and VWAP personnel involved in the victim's or witness's case.</a:t>
            </a:r>
          </a:p>
          <a:p>
            <a:pPr marL="228596" indent="-228596">
              <a:buAutoNum type="alphaLcParenBoth"/>
            </a:pPr>
            <a:r>
              <a:rPr lang="en-US"/>
              <a:t>Assist the victim or witness, as appropriate and necessary, in the exercise of their rights. For cases pending judicial action, the trial counsel will provide notifications, assistance, and explanation of rights (as contained in DD Forms 2702 and 2703).</a:t>
            </a:r>
          </a:p>
          <a:p>
            <a:endParaRPr lang="en-US"/>
          </a:p>
          <a:p>
            <a:r>
              <a:rPr lang="en-US"/>
              <a:t>Where the VWAC's Co</a:t>
            </a:r>
            <a:r>
              <a:rPr lang="en-US" u="sng"/>
              <a:t>mm</a:t>
            </a:r>
            <a:r>
              <a:rPr lang="en-US"/>
              <a:t>and is the Convening Authority.</a:t>
            </a:r>
          </a:p>
          <a:p>
            <a:pPr marL="228596" indent="-228596">
              <a:buAutoNum type="alphaLcParenBoth"/>
            </a:pPr>
            <a:r>
              <a:rPr lang="en-US"/>
              <a:t>Once the command is aware that an accused is a member of the command, the VWAC shall identify the victim and, if applicable, witnesses. For victims and witnesses from another command, the VWAC will notify the appropriate command VWAC. For victims or witnesses from the accused's command, the VWAC will provide the necessary assistance as outlined above.</a:t>
            </a:r>
          </a:p>
          <a:p>
            <a:pPr marL="228596" indent="-228596">
              <a:buAutoNum type="alphaLcParenBoth"/>
            </a:pPr>
            <a:r>
              <a:rPr lang="en-US"/>
              <a:t>After charges have been preferred, the VWAC shall ensure that victims and witnesses have been provided the necessary notifications under VWAP. The VWAC must coordinate with PMO, the trial counsel, and VWACs of the victims' or witnesses' command to ensure these notifications are made and understood by the victims and/or witnesses. </a:t>
            </a:r>
          </a:p>
          <a:p>
            <a:pPr marL="228596" indent="-228596">
              <a:buAutoNum type="alphaLcParenBoth"/>
            </a:pPr>
            <a:r>
              <a:rPr lang="en-US"/>
              <a:t>The VWAC shall confirm that the trial counsel detailed to the case has obtained the victim's views, if any, concerning pretrial plea negotiations and has forwarded that information to the convening authority. Additionally, the VWAC shall verify that the trial counsel has notified the victim of the nature of the charges, date of preferral, and the commander's decisions concerning prosecution.</a:t>
            </a:r>
          </a:p>
          <a:p>
            <a:pPr marL="228596" indent="-228596">
              <a:buAutoNum type="alphaLcParenBoth"/>
            </a:pPr>
            <a:r>
              <a:rPr lang="en-US"/>
              <a:t>Confirm that the trial counsel has complied with the victim's request to be notified of the following, when applicable:</a:t>
            </a:r>
            <a:br>
              <a:rPr lang="en-US"/>
            </a:br>
            <a:r>
              <a:rPr lang="en-US"/>
              <a:t>1. The date charges are referred and the nature of the charges. </a:t>
            </a:r>
            <a:br>
              <a:rPr lang="en-US"/>
            </a:br>
            <a:r>
              <a:rPr lang="en-US"/>
              <a:t>2. Acceptance of a pretrial agreement. </a:t>
            </a:r>
            <a:br>
              <a:rPr lang="en-US"/>
            </a:br>
            <a:r>
              <a:rPr lang="en-US"/>
              <a:t>3. The court-martial findings concerning guilt. </a:t>
            </a:r>
            <a:br>
              <a:rPr lang="en-US"/>
            </a:br>
            <a:r>
              <a:rPr lang="en-US"/>
              <a:t>4. The sentence adjudged.</a:t>
            </a:r>
            <a:br>
              <a:rPr lang="en-US"/>
            </a:br>
            <a:r>
              <a:rPr lang="en-US"/>
              <a:t>5. The Convening Authority's Action (CAA) on the findings and sentence of the court-martial.</a:t>
            </a:r>
          </a:p>
          <a:p>
            <a:pPr marL="228596" indent="-228596">
              <a:buAutoNum type="alphaLcParenBoth"/>
            </a:pPr>
            <a:r>
              <a:rPr lang="en-US"/>
              <a:t>In the event a case is not referred to </a:t>
            </a:r>
            <a:r>
              <a:rPr lang="en-US" err="1"/>
              <a:t>court­rnartial</a:t>
            </a:r>
            <a:r>
              <a:rPr lang="en-US"/>
              <a:t>, a VWAC may perform the above notifications and confer with victims; however, the VWAC should consult with trial counsel prior to doing so.</a:t>
            </a:r>
          </a:p>
          <a:p>
            <a:r>
              <a:rPr lang="en-US"/>
              <a:t>8) In pretrial confinement cases where the victim or witness has requested notification, the VWAC shall notify the victim or witness of changes in the accused's pretrial confinement status.</a:t>
            </a:r>
          </a:p>
          <a:p>
            <a:r>
              <a:rPr lang="en-US"/>
              <a:t>9) The VWAC shall obtain and distribute VWAP materials and provide VWAP training to the members of the command on an annual basis.</a:t>
            </a:r>
          </a:p>
          <a:p>
            <a:r>
              <a:rPr lang="en-US"/>
              <a:t>10) Generally the VWAC should not serve as a victim advocate due to potentially conflicting roles, responsibilities, and duties to the victim and command.</a:t>
            </a:r>
          </a:p>
          <a:p>
            <a:r>
              <a:rPr lang="en-US"/>
              <a:t>11) Unit VWACs have separate roles and responsibilities from VWACs assigned to support organizations (i.e. Confinement Facilities, LSSTs, PMO, MF).</a:t>
            </a:r>
          </a:p>
          <a:p>
            <a:r>
              <a:rPr lang="en-US"/>
              <a:t>12) In those commands where all members of the command are also members of a respective Headquarters or Headquarters and Service Battalion (e.g., Headquarters,-·Marine Corps; Marine Corps Forces Pacific; Marine Corps Forces Command) there is no requirement for the higher headquarters to have a separate VWAC.</a:t>
            </a:r>
          </a:p>
          <a:p>
            <a:r>
              <a:rPr lang="en-US"/>
              <a:t>13) The unit VWAC shall not serve as </a:t>
            </a:r>
            <a:r>
              <a:rPr lang="en-US" sz="1600"/>
              <a:t>a </a:t>
            </a:r>
            <a:r>
              <a:rPr lang="en-US"/>
              <a:t>trial counsel, defense counsel, or legal assistance attorney.</a:t>
            </a:r>
          </a:p>
          <a:p>
            <a:pPr marR="7050"/>
            <a:endParaRPr lang="en-US">
              <a:solidFill>
                <a:srgbClr val="1C1C1C"/>
              </a:solidFill>
              <a:latin typeface="Courier New" panose="02070309020205020404" pitchFamily="49" charset="0"/>
            </a:endParaRPr>
          </a:p>
          <a:p>
            <a:pPr marR="7050"/>
            <a:endParaRPr lang="en-US">
              <a:solidFill>
                <a:srgbClr val="1C1C1C"/>
              </a:solidFill>
              <a:latin typeface="Courier New" panose="02070309020205020404" pitchFamily="49" charset="0"/>
            </a:endParaRPr>
          </a:p>
          <a:p>
            <a:pPr marR="7050"/>
            <a:endParaRPr lang="en-US">
              <a:solidFill>
                <a:srgbClr val="797979"/>
              </a:solidFill>
              <a:latin typeface="Courier New" panose="02070309020205020404" pitchFamily="49" charset="0"/>
            </a:endParaRPr>
          </a:p>
          <a:p>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t>17</a:t>
            </a:fld>
            <a:endParaRPr lang="en-US"/>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290346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Working in the legal profession and for legal officer in particular, it is important to be on the look-out for victim and witness issues.  In meeting the challenge of the daily workload of disciplinary cases, victim and witness concerns may be at risk of being marginalized.  This should never happen. In every case, there should be a quick analysis:  </a:t>
            </a:r>
          </a:p>
          <a:p>
            <a:endParaRPr lang="en-US"/>
          </a:p>
          <a:p>
            <a:r>
              <a:rPr lang="en-US"/>
              <a:t>Are there victims or witnesses in this case?  </a:t>
            </a:r>
          </a:p>
          <a:p>
            <a:r>
              <a:rPr lang="en-US"/>
              <a:t>What type of help does this individual need?  </a:t>
            </a:r>
          </a:p>
          <a:p>
            <a:endParaRPr lang="en-US"/>
          </a:p>
          <a:p>
            <a:r>
              <a:rPr lang="en-US"/>
              <a:t>Simply taking a few minutes to listen can be incredibly beneficial.</a:t>
            </a:r>
          </a:p>
          <a:p>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t>18</a:t>
            </a:fld>
            <a:endParaRPr lang="en-US"/>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236732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Service Providers</a:t>
            </a:r>
            <a:r>
              <a:rPr lang="en-US"/>
              <a:t>.</a:t>
            </a:r>
          </a:p>
          <a:p>
            <a:r>
              <a:rPr lang="en-US"/>
              <a:t>5. Those personnel responsible for providing support services including, but not limited to: Marine Corps Family Programs (MF) and Family Advocacy personnel (such as counselors and victim advocates); chaplains; legal assistance attorneys; and health care professionals.</a:t>
            </a:r>
          </a:p>
          <a:p>
            <a:endParaRPr lang="en-US"/>
          </a:p>
          <a:p>
            <a:r>
              <a:rPr lang="en-US"/>
              <a:t>Per </a:t>
            </a:r>
            <a:r>
              <a:rPr lang="en-US" err="1"/>
              <a:t>DoDI</a:t>
            </a:r>
            <a:r>
              <a:rPr lang="en-US"/>
              <a:t> 1030.2</a:t>
            </a:r>
          </a:p>
          <a:p>
            <a:r>
              <a:rPr lang="en-US"/>
              <a:t>5.2.6. Establish a Victim and Witness Assistance Council, when practicable, at each military installation, to ensure victim and witness service providers follow an interdisciplinary approach. These providers may include law enforcement personnel, criminal investigators, chaplains, family advocacy personnel, emergency room personnel, family service center personnel, </a:t>
            </a:r>
            <a:r>
              <a:rPr lang="en-US" b="1" u="sng"/>
              <a:t>equal opportunity</a:t>
            </a:r>
            <a:r>
              <a:rPr lang="en-US"/>
              <a:t> personnel, judge advocates, unit commanding officers, corrections personnel, and other persons designated by the Secretaries of the Military Departments.</a:t>
            </a:r>
          </a:p>
          <a:p>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t>19</a:t>
            </a:fld>
            <a:endParaRPr lang="en-US"/>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79745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is our contact information.  Our 24/7 Sexual Assault Support Line covered Camp Lejeune and New River.  Our victim advocates carry the phone and are available to assist 24/7.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1B604-5352-4B7C-A9AA-BA207224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38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list is ever</a:t>
            </a:r>
            <a:r>
              <a:rPr lang="en-US" baseline="0" dirty="0"/>
              <a:t> changing – difficult for you to get a handle on.</a:t>
            </a:r>
          </a:p>
          <a:p>
            <a:endParaRPr lang="en-US" baseline="0" dirty="0"/>
          </a:p>
          <a:p>
            <a:r>
              <a:rPr lang="en-US" baseline="0" dirty="0"/>
              <a:t>Installation level.</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90413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65DF-7811-4254-A7CD-90046A8A93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925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t>24</a:t>
            </a:fld>
            <a:endParaRPr lang="en-US"/>
          </a:p>
        </p:txBody>
      </p:sp>
      <p:sp>
        <p:nvSpPr>
          <p:cNvPr id="5" name="Date Placeholder 4"/>
          <p:cNvSpPr>
            <a:spLocks noGrp="1"/>
          </p:cNvSpPr>
          <p:nvPr>
            <p:ph type="dt" idx="11"/>
          </p:nvPr>
        </p:nvSpPr>
        <p:spPr/>
        <p:txBody>
          <a:bodyPr/>
          <a:lstStyle/>
          <a:p>
            <a:r>
              <a:rPr lang="en-US"/>
              <a:t>3/12/2023</a:t>
            </a:r>
          </a:p>
        </p:txBody>
      </p:sp>
    </p:spTree>
    <p:extLst>
      <p:ext uri="{BB962C8B-B14F-4D97-AF65-F5344CB8AC3E}">
        <p14:creationId xmlns:p14="http://schemas.microsoft.com/office/powerpoint/2010/main" val="155841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Who should be the VWLO?  Your duty is to the commander – so</a:t>
            </a:r>
            <a:r>
              <a:rPr lang="en-US" baseline="0" dirty="0"/>
              <a:t> for many this falls on the TCs.  LAOs perhaps the better choice?  Legal Assistance officers is a thought – however how do you deal with the issue that occurs when the VWLO has a client and now the interests are adverse?</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99108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Definition of Investigative and Law Enforcement Personnel:</a:t>
            </a:r>
          </a:p>
          <a:p>
            <a:r>
              <a:rPr lang="en-US" sz="1200" b="0" i="0" u="none" strike="noStrike" kern="1200" baseline="0" dirty="0">
                <a:solidFill>
                  <a:schemeClr val="tx1"/>
                </a:solidFill>
                <a:latin typeface="+mn-lt"/>
                <a:ea typeface="+mn-ea"/>
                <a:cs typeface="+mn-cs"/>
              </a:rPr>
              <a:t>Naval Criminal Investigative Service (NCIS), Criminal Investigative Division (CID), military police, installation security, and other individuals with authority to conduct a criminal investigation or inquire into a crime. For the purposes of this chapter, this term does not include individuals appointed to conduct investigations under chapter II of JAGINST 5800.7F.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Installation Investigative and Law Enforcement Personnel</a:t>
            </a:r>
          </a:p>
          <a:p>
            <a:endParaRPr lang="en-US" sz="1200" b="0" i="0" u="none" strike="noStrike" kern="1200" baseline="0" dirty="0">
              <a:solidFill>
                <a:schemeClr val="tx1"/>
              </a:solidFill>
              <a:latin typeface="+mn-lt"/>
              <a:ea typeface="+mn-ea"/>
              <a:cs typeface="+mn-cs"/>
            </a:endParaRPr>
          </a:p>
          <a:p>
            <a:pPr marL="228600" indent="-228600">
              <a:buAutoNum type="arabicParenR"/>
            </a:pPr>
            <a:r>
              <a:rPr lang="en-US" sz="1200" b="0" i="0" u="none" strike="noStrike" kern="1200" baseline="0" dirty="0">
                <a:solidFill>
                  <a:schemeClr val="tx1"/>
                </a:solidFill>
                <a:latin typeface="+mn-lt"/>
                <a:ea typeface="+mn-ea"/>
                <a:cs typeface="+mn-cs"/>
              </a:rPr>
              <a:t>Each law enforcement agency or office shall appoint a Law Enforcement VWAC. The Law Enforcement VWAC shall:</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a) Sit on the Victim and Witness Assistance Council.</a:t>
            </a:r>
          </a:p>
          <a:p>
            <a:pPr marL="0" indent="0">
              <a:buNone/>
            </a:pPr>
            <a:r>
              <a:rPr lang="en-US" sz="1200" b="0" i="0" u="none" strike="noStrike" kern="1200" baseline="0" dirty="0">
                <a:solidFill>
                  <a:schemeClr val="tx1"/>
                </a:solidFill>
                <a:latin typeface="+mn-lt"/>
                <a:ea typeface="+mn-ea"/>
                <a:cs typeface="+mn-cs"/>
              </a:rPr>
              <a:t>      b) Ensure DD Form 2701s are provided to victims and witnesses and contain accurate contact information.</a:t>
            </a:r>
          </a:p>
          <a:p>
            <a:r>
              <a:rPr lang="en-US" sz="1200" b="0" i="0" u="none" strike="noStrike" kern="1200" baseline="0" dirty="0">
                <a:solidFill>
                  <a:schemeClr val="tx1"/>
                </a:solidFill>
                <a:latin typeface="+mn-lt"/>
                <a:ea typeface="+mn-ea"/>
                <a:cs typeface="+mn-cs"/>
              </a:rPr>
              <a:t>      c) Accurately track the number of victims and witnesses provided with DD Form 2701 and report that data to the installation VWLO</a:t>
            </a:r>
          </a:p>
          <a:p>
            <a:r>
              <a:rPr lang="en-US" sz="1200" b="0" i="0" u="none" strike="noStrike" kern="1200" baseline="0" dirty="0">
                <a:solidFill>
                  <a:schemeClr val="tx1"/>
                </a:solidFill>
                <a:latin typeface="+mn-lt"/>
                <a:ea typeface="+mn-ea"/>
                <a:cs typeface="+mn-cs"/>
              </a:rPr>
              <a:t>      d) Conduct annual training of law enforcement personnel on the requirements of the VWAP and applicable orders regarding the treatment of victims and witnesses.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All investigative and law enforcement personnel must understand the VWAP and provide crime victims and witnesses the information described in this order. Law enforcement personnel shall identify victims and witnesses of crime, treat them with fairness, and respect their dignity and privacy.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a:t>
            </a:r>
            <a:r>
              <a:rPr lang="en-US" sz="1200" b="0" i="0" u="sng" strike="noStrike" kern="1200" baseline="0" dirty="0">
                <a:solidFill>
                  <a:schemeClr val="tx1"/>
                </a:solidFill>
                <a:latin typeface="+mn-lt"/>
                <a:ea typeface="+mn-ea"/>
                <a:cs typeface="+mn-cs"/>
              </a:rPr>
              <a:t>Threat Assessment</a:t>
            </a:r>
            <a:r>
              <a:rPr lang="en-US" sz="1200" b="0" i="0" u="none" strike="noStrike" kern="1200" baseline="0" dirty="0">
                <a:solidFill>
                  <a:schemeClr val="tx1"/>
                </a:solidFill>
                <a:latin typeface="+mn-lt"/>
                <a:ea typeface="+mn-ea"/>
                <a:cs typeface="+mn-cs"/>
              </a:rPr>
              <a:t>. All investigative and law enforcement personnel have a continuing duty to take reasonable measures to protect victims and witnesses from further threat, harm, and intimidation. To that end, investigative and law enforcement personnel shall immediately assess the situation and take action to minimize the threat to the victim or witness. Investigative and law enforcement personnel shall exercise care when discussing available protective measures to avoid creating unrealistic expectations concerning the level of protection measures available. </a:t>
            </a:r>
          </a:p>
          <a:p>
            <a:r>
              <a:rPr lang="en-US" sz="1200" b="0" i="0" u="none" strike="noStrike" kern="1200" baseline="0" dirty="0">
                <a:solidFill>
                  <a:schemeClr val="tx1"/>
                </a:solidFill>
                <a:latin typeface="+mn-lt"/>
                <a:ea typeface="+mn-ea"/>
                <a:cs typeface="+mn-cs"/>
              </a:rPr>
              <a:t>4) The individual in charge of a criminal investigation will ensure that victims and witnesses understand their rights under the law and this chapter and receive a completed··DD Form 2701. The form shall include the name and telephone number of the investigator, the VWLO, and the cognizant command VWAC, and, when appropriate, a number to contact a victim advocate. The home address and telephone number of victims and witnesses will not be included in investigative reports unless they are specifically pertinent (e.g., crime scene at the victim's home).</a:t>
            </a:r>
          </a:p>
          <a:p>
            <a:r>
              <a:rPr lang="en-US" sz="1200" b="0" i="0" u="none" strike="noStrike" kern="1200" baseline="0" dirty="0">
                <a:solidFill>
                  <a:schemeClr val="tx1"/>
                </a:solidFill>
                <a:latin typeface="+mn-lt"/>
                <a:ea typeface="+mn-ea"/>
                <a:cs typeface="+mn-cs"/>
              </a:rPr>
              <a:t>5) All investigative and law enforcement personnel shall assist victims and witnesses, upon request, in contacting the persons responsible for providing the services and relief described in DD Form 2701. The VWLO is responsible for maintaining a directory of service and relief providers and unit VWACs. Investigative and law enforcement personnel shall familiarize themselves with this directory and supply victims and witnesses with appropriate phone numbers and addresses.</a:t>
            </a:r>
            <a:endParaRPr lang="en-US" sz="1400" b="0" i="0" u="none" strike="noStrike" kern="1200" baseline="0" dirty="0">
              <a:solidFill>
                <a:schemeClr val="tx1"/>
              </a:solidFill>
              <a:latin typeface="+mn-lt"/>
              <a:ea typeface="+mn-ea"/>
              <a:cs typeface="+mn-cs"/>
            </a:endParaRPr>
          </a:p>
          <a:p>
            <a:r>
              <a:rPr lang="en-US" sz="1400" b="0" i="0" u="none" strike="noStrike" kern="1200" baseline="0" dirty="0">
                <a:solidFill>
                  <a:schemeClr val="tx1"/>
                </a:solidFill>
                <a:latin typeface="+mn-lt"/>
                <a:ea typeface="+mn-ea"/>
                <a:cs typeface="+mn-cs"/>
              </a:rPr>
              <a:t>6) </a:t>
            </a:r>
            <a:r>
              <a:rPr lang="en-US" sz="1200" b="0" i="0" u="none" strike="noStrike" kern="1200" baseline="0" dirty="0">
                <a:solidFill>
                  <a:schemeClr val="tx1"/>
                </a:solidFill>
                <a:latin typeface="+mn-lt"/>
                <a:ea typeface="+mn-ea"/>
                <a:cs typeface="+mn-cs"/>
              </a:rPr>
              <a:t>If requested by the victim, the individual in charge of a criminal investigation will keep the victim apprised of the status of the investigation/inquiry, to the extent it will not interfere with the investigation. </a:t>
            </a:r>
          </a:p>
          <a:p>
            <a:r>
              <a:rPr lang="en-US" sz="1200" b="0" i="0" u="none" strike="noStrike" kern="1200" baseline="0" dirty="0">
                <a:solidFill>
                  <a:schemeClr val="tx1"/>
                </a:solidFill>
                <a:latin typeface="+mn-lt"/>
                <a:ea typeface="+mn-ea"/>
                <a:cs typeface="+mn-cs"/>
              </a:rPr>
              <a:t>7) If requested by the victim, the individual in charge of a criminal investigation shall promptly notify victims and witnesses when a suspect is apprehended.</a:t>
            </a:r>
          </a:p>
          <a:p>
            <a:r>
              <a:rPr lang="en-US" sz="1200" b="0" i="0" u="none" strike="noStrike" kern="1200" baseline="0" dirty="0">
                <a:solidFill>
                  <a:schemeClr val="tx1"/>
                </a:solidFill>
                <a:latin typeface="+mn-lt"/>
                <a:ea typeface="+mn-ea"/>
                <a:cs typeface="+mn-cs"/>
              </a:rPr>
              <a:t>8) Investigative and law enforcement personnel shall safeguard victims' and witnesses' property held as evidence and shall assist in returning it as soon as possible. </a:t>
            </a:r>
          </a:p>
          <a:p>
            <a:r>
              <a:rPr lang="en-US" sz="1200" b="0" i="0" u="none" strike="noStrike" kern="1200" baseline="0" dirty="0">
                <a:solidFill>
                  <a:schemeClr val="tx1"/>
                </a:solidFill>
                <a:latin typeface="+mn-lt"/>
                <a:ea typeface="+mn-ea"/>
                <a:cs typeface="+mn-cs"/>
              </a:rPr>
              <a:t>9) Investigative and law enforcement personnel shall ensure accurate record keeping of the total number of victims and witnesses provided with DD Form 2701. Investigative and law enforcement personnel shall report the number of victims and witnesses contacted to the installation VWLO in accordance with Enclosure (4).</a:t>
            </a:r>
          </a:p>
          <a:p>
            <a:r>
              <a:rPr lang="en-US" sz="1200" b="0" i="0" u="none" strike="noStrike" kern="1200" baseline="0" dirty="0">
                <a:solidFill>
                  <a:schemeClr val="tx1"/>
                </a:solidFill>
                <a:latin typeface="+mn-lt"/>
                <a:ea typeface="+mn-ea"/>
                <a:cs typeface="+mn-cs"/>
              </a:rPr>
              <a:t>10) Notification to the Command VWAC. To ensure command </a:t>
            </a:r>
            <a:r>
              <a:rPr lang="en-US" sz="1200" b="0" i="0" u="none" strike="noStrike" kern="1200" baseline="0" dirty="0" err="1">
                <a:solidFill>
                  <a:schemeClr val="tx1"/>
                </a:solidFill>
                <a:latin typeface="+mn-lt"/>
                <a:ea typeface="+mn-ea"/>
                <a:cs typeface="+mn-cs"/>
              </a:rPr>
              <a:t>VWACs.are</a:t>
            </a:r>
            <a:r>
              <a:rPr lang="en-US" sz="1200" b="0" i="0" u="none" strike="noStrike" kern="1200" baseline="0" dirty="0">
                <a:solidFill>
                  <a:schemeClr val="tx1"/>
                </a:solidFill>
                <a:latin typeface="+mn-lt"/>
                <a:ea typeface="+mn-ea"/>
                <a:cs typeface="+mn-cs"/>
              </a:rPr>
              <a:t> notified of criminal investigations requiring action under this chapter, the following notifications shall be made, as applicable:</a:t>
            </a:r>
          </a:p>
          <a:p>
            <a:r>
              <a:rPr lang="en-US" sz="1200" b="0" i="0" u="none" strike="noStrike" kern="1200" baseline="0" dirty="0">
                <a:solidFill>
                  <a:schemeClr val="tx1"/>
                </a:solidFill>
                <a:latin typeface="+mn-lt"/>
                <a:ea typeface="+mn-ea"/>
                <a:cs typeface="+mn-cs"/>
              </a:rPr>
              <a:t>    a) If both the accused and victim are military members, the individual in charge of a criminal investigation</a:t>
            </a:r>
          </a:p>
          <a:p>
            <a:r>
              <a:rPr lang="en-US" sz="1200" b="0" i="0" u="none" strike="noStrike" kern="1200" baseline="0" dirty="0">
                <a:solidFill>
                  <a:schemeClr val="tx1"/>
                </a:solidFill>
                <a:latin typeface="+mn-lt"/>
                <a:ea typeface="+mn-ea"/>
                <a:cs typeface="+mn-cs"/>
              </a:rPr>
              <a:t>will provide the identity of the victim to the VWAC of the accused's command, the VWAC of the victim's command, and the</a:t>
            </a:r>
          </a:p>
          <a:p>
            <a:r>
              <a:rPr lang="en-US" sz="1200" b="0" i="0" u="none" strike="noStrike" kern="1200" baseline="0" dirty="0">
                <a:solidFill>
                  <a:schemeClr val="tx1"/>
                </a:solidFill>
                <a:latin typeface="+mn-lt"/>
                <a:ea typeface="+mn-ea"/>
                <a:cs typeface="+mn-cs"/>
              </a:rPr>
              <a:t>installation VWLO.</a:t>
            </a:r>
          </a:p>
          <a:p>
            <a:r>
              <a:rPr lang="en-US" sz="1200" b="0" i="0" u="none" strike="noStrike" kern="1200" baseline="0" dirty="0">
                <a:solidFill>
                  <a:schemeClr val="tx1"/>
                </a:solidFill>
                <a:latin typeface="+mn-lt"/>
                <a:ea typeface="+mn-ea"/>
                <a:cs typeface="+mn-cs"/>
              </a:rPr>
              <a:t>     b) If only the accused is a military member, the individual in charge of a criminal investigation will provide the identity of the victim to the VWAC of the accused's command and the installation VWLO.</a:t>
            </a:r>
          </a:p>
          <a:p>
            <a:r>
              <a:rPr lang="en-US" sz="1200" b="0" i="0" u="none" strike="noStrike" kern="1200" baseline="0" dirty="0">
                <a:solidFill>
                  <a:schemeClr val="tx1"/>
                </a:solidFill>
                <a:latin typeface="+mn-lt"/>
                <a:ea typeface="+mn-ea"/>
                <a:cs typeface="+mn-cs"/>
              </a:rPr>
              <a:t>     c) If only the victim is a military member, in those instances where a DoD investigative agency is involved in the investigation, the individual in charge of the criminal investigation will provide the identity of the victim to the VWAC of the victim's command, and the installation VWLO. In those i stances where the investigative agency is a non-DoD agency, the local law enforcement liaison will liaise with the non-DoD agency in an effort to obtain the identity of the victim and once identified, will provide that information to the VWAC</a:t>
            </a:r>
          </a:p>
          <a:p>
            <a:r>
              <a:rPr lang="en-US" sz="1200" b="0" i="0" u="none" strike="noStrike" kern="1200" baseline="0" dirty="0">
                <a:solidFill>
                  <a:schemeClr val="tx1"/>
                </a:solidFill>
                <a:latin typeface="+mn-lt"/>
                <a:ea typeface="+mn-ea"/>
                <a:cs typeface="+mn-cs"/>
              </a:rPr>
              <a:t>of the victim's command, and the installation VWLO.</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1B604-5352-4B7C-A9AA-BA207224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65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list is ever</a:t>
            </a:r>
            <a:r>
              <a:rPr lang="en-US" baseline="0" dirty="0"/>
              <a:t> changing – difficult for you to get a handle on.</a:t>
            </a:r>
          </a:p>
          <a:p>
            <a:endParaRPr lang="en-US" baseline="0" dirty="0"/>
          </a:p>
          <a:p>
            <a:r>
              <a:rPr lang="en-US" baseline="0" dirty="0"/>
              <a:t>Installation level.</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691548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b="0" i="0" u="none" strike="noStrike" kern="1200" baseline="0" dirty="0">
                <a:solidFill>
                  <a:schemeClr val="tx1"/>
                </a:solidFill>
                <a:latin typeface="+mn-lt"/>
                <a:ea typeface="+mn-ea"/>
                <a:cs typeface="+mn-cs"/>
              </a:rPr>
              <a:t>Definition of Investigative and Law Enforcement Personnel:</a:t>
            </a:r>
          </a:p>
          <a:p>
            <a:r>
              <a:rPr lang="en-US" sz="1200" b="0" i="0" u="none" strike="noStrike" kern="1200" baseline="0" dirty="0">
                <a:solidFill>
                  <a:schemeClr val="tx1"/>
                </a:solidFill>
                <a:latin typeface="+mn-lt"/>
                <a:ea typeface="+mn-ea"/>
                <a:cs typeface="+mn-cs"/>
              </a:rPr>
              <a:t>Naval Criminal Investigative Service (NCIS), Criminal Investigative Division (CID), military police, installation .security, and other individuals with authority to conduct a criminal investigation or inquire into a crime. For the purposes of this chapter, this term does not include individuals appointed to conduct investigations under chapter II of JAGINST 5800.7F.</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1B604-5352-4B7C-A9AA-BA207224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22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list is ever</a:t>
            </a:r>
            <a:r>
              <a:rPr lang="en-US" baseline="0" dirty="0"/>
              <a:t> changing – difficult for you to get a handle on.</a:t>
            </a:r>
          </a:p>
          <a:p>
            <a:endParaRPr lang="en-US" baseline="0" dirty="0"/>
          </a:p>
          <a:p>
            <a:r>
              <a:rPr lang="en-US" baseline="0" dirty="0"/>
              <a:t>Installation level.</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71139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FC97B92-F0BF-4A06-AB02-DD1256BA3D3C}" type="slidenum">
              <a:rPr lang="en-US" smtClean="0">
                <a:solidFill>
                  <a:prstClr val="black"/>
                </a:solidFill>
                <a:latin typeface="Arial" pitchFamily="34" charset="0"/>
              </a:rPr>
              <a:pPr/>
              <a:t>36</a:t>
            </a:fld>
            <a:endParaRPr lang="en-US">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latin typeface="Arial" pitchFamily="34" charset="0"/>
              </a:rPr>
              <a:t>TC shall ensure, to the extent possible, that victims and prosecution witnesses are provided with a waiting area during court-martial proceedings that is removed from and out of sight of accused and defense witnesses</a:t>
            </a:r>
          </a:p>
          <a:p>
            <a:pPr eaLnBrk="1" hangingPunct="1"/>
            <a:endParaRPr lang="en-US">
              <a:latin typeface="Arial" pitchFamily="34" charset="0"/>
            </a:endParaRPr>
          </a:p>
        </p:txBody>
      </p:sp>
    </p:spTree>
    <p:extLst>
      <p:ext uri="{BB962C8B-B14F-4D97-AF65-F5344CB8AC3E}">
        <p14:creationId xmlns:p14="http://schemas.microsoft.com/office/powerpoint/2010/main" val="836097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a:latin typeface="Calibri" pitchFamily="34" charset="0"/>
                <a:ea typeface="ＭＳ Ｐゴシック"/>
                <a:cs typeface="ＭＳ Ｐゴシック"/>
              </a:rPr>
              <a:t>2 questions to think about:  What’s currently required by the program?  What can we do to ensure we do this in the best possible way?</a:t>
            </a:r>
          </a:p>
        </p:txBody>
      </p:sp>
    </p:spTree>
    <p:extLst>
      <p:ext uri="{BB962C8B-B14F-4D97-AF65-F5344CB8AC3E}">
        <p14:creationId xmlns:p14="http://schemas.microsoft.com/office/powerpoint/2010/main" val="4457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2/3/2021</a:t>
            </a:r>
          </a:p>
        </p:txBody>
      </p:sp>
      <p:sp>
        <p:nvSpPr>
          <p:cNvPr id="5" name="Slide Number Placeholder 4"/>
          <p:cNvSpPr>
            <a:spLocks noGrp="1"/>
          </p:cNvSpPr>
          <p:nvPr>
            <p:ph type="sldNum" sz="quarter" idx="11"/>
          </p:nvPr>
        </p:nvSpPr>
        <p:spPr/>
        <p:txBody>
          <a:bodyPr/>
          <a:lstStyle/>
          <a:p>
            <a:fld id="{9A91B604-5352-4B7C-A9AA-BA2072246984}" type="slidenum">
              <a:rPr lang="en-US" smtClean="0"/>
              <a:t>46</a:t>
            </a:fld>
            <a:endParaRPr lang="en-US"/>
          </a:p>
        </p:txBody>
      </p:sp>
    </p:spTree>
    <p:extLst>
      <p:ext uri="{BB962C8B-B14F-4D97-AF65-F5344CB8AC3E}">
        <p14:creationId xmlns:p14="http://schemas.microsoft.com/office/powerpoint/2010/main" val="136890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VWAP</a:t>
            </a:r>
          </a:p>
          <a:p>
            <a:endParaRPr lang="en-US"/>
          </a:p>
          <a:p>
            <a:r>
              <a:rPr lang="en-US" sz="1200" b="0" i="0" u="none" strike="noStrike" kern="1200" baseline="0">
                <a:solidFill>
                  <a:schemeClr val="tx1"/>
                </a:solidFill>
                <a:latin typeface="+mn-lt"/>
                <a:ea typeface="+mn-ea"/>
                <a:cs typeface="+mn-cs"/>
              </a:rPr>
              <a:t>040101. Applicability of VWAP</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  The VWAP is not limited to criminal offenses prosecuted at courts-martial. Except as specified, the </a:t>
            </a:r>
            <a:r>
              <a:rPr lang="en-US" sz="1200" b="0" i="0" u="sng" strike="noStrike" kern="1200" baseline="0">
                <a:solidFill>
                  <a:schemeClr val="tx1"/>
                </a:solidFill>
                <a:latin typeface="+mn-lt"/>
                <a:ea typeface="+mn-ea"/>
                <a:cs typeface="+mn-cs"/>
              </a:rPr>
              <a:t>notification responsibilities </a:t>
            </a:r>
            <a:r>
              <a:rPr lang="en-US" sz="1200" b="0" i="0" u="none" strike="noStrike" kern="1200" baseline="0">
                <a:solidFill>
                  <a:schemeClr val="tx1"/>
                </a:solidFill>
                <a:latin typeface="+mn-lt"/>
                <a:ea typeface="+mn-ea"/>
                <a:cs typeface="+mn-cs"/>
              </a:rPr>
              <a:t>described in this Chapter also pertain when offenses are </a:t>
            </a:r>
            <a:r>
              <a:rPr lang="en-US" sz="1200" b="0" i="0" u="sng" strike="noStrike" kern="1200" baseline="0">
                <a:solidFill>
                  <a:schemeClr val="tx1"/>
                </a:solidFill>
                <a:latin typeface="+mn-lt"/>
                <a:ea typeface="+mn-ea"/>
                <a:cs typeface="+mn-cs"/>
              </a:rPr>
              <a:t>adjudicated at non-judicial punishment (NJP</a:t>
            </a:r>
            <a:r>
              <a:rPr lang="en-US" sz="1200" b="0" i="0" u="none" strike="noStrike" kern="1200" baseline="0">
                <a:solidFill>
                  <a:schemeClr val="tx1"/>
                </a:solidFill>
                <a:latin typeface="+mn-lt"/>
                <a:ea typeface="+mn-ea"/>
                <a:cs typeface="+mn-cs"/>
              </a:rPr>
              <a:t>), </a:t>
            </a:r>
            <a:r>
              <a:rPr lang="en-US" sz="1200" b="0" i="0" u="sng" strike="noStrike" kern="1200" baseline="0">
                <a:solidFill>
                  <a:schemeClr val="tx1"/>
                </a:solidFill>
                <a:latin typeface="+mn-lt"/>
                <a:ea typeface="+mn-ea"/>
                <a:cs typeface="+mn-cs"/>
              </a:rPr>
              <a:t>ADSEP</a:t>
            </a:r>
            <a:r>
              <a:rPr lang="en-US" sz="1200" b="0" i="0" u="none" strike="noStrike" kern="1200" baseline="0">
                <a:solidFill>
                  <a:schemeClr val="tx1"/>
                </a:solidFill>
                <a:latin typeface="+mn-lt"/>
                <a:ea typeface="+mn-ea"/>
                <a:cs typeface="+mn-cs"/>
              </a:rPr>
              <a:t> proceedings, or via </a:t>
            </a:r>
            <a:r>
              <a:rPr lang="en-US" sz="1200" b="0" i="0" u="sng" strike="noStrike" kern="1200" baseline="0">
                <a:solidFill>
                  <a:schemeClr val="tx1"/>
                </a:solidFill>
                <a:latin typeface="+mn-lt"/>
                <a:ea typeface="+mn-ea"/>
                <a:cs typeface="+mn-cs"/>
              </a:rPr>
              <a:t>other administrative means</a:t>
            </a:r>
            <a:r>
              <a:rPr lang="en-US" sz="1200" b="0" i="0" u="none" strike="noStrike" kern="1200" baseline="0">
                <a:solidFill>
                  <a:schemeClr val="tx1"/>
                </a:solidFill>
                <a:latin typeface="+mn-lt"/>
                <a:ea typeface="+mn-ea"/>
                <a:cs typeface="+mn-cs"/>
              </a:rPr>
              <a:t>.</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B.  Particular attention shall be paid to cases involving unrestricted reports of violations of Articles 120, 130 (Article 120a if alleged to have been committed prior to Janua1y 1, 2019), 120 b, 120c, 125 (if alleged to have been committed prior to Janua1y 1, 2019), and Article 80 attempts of these offenses under the Uniform Code of Military Justice. Such unrestricted reports create additional notification requirements and rights under JAGINST 5800.7G, which are discussed further in this chapter.</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  The Marine Corps Sexual Assault Prevention and Response Office (SAPRO) supervises and has cognizance over all programs and services provided to adult sexual assault victims, as defined in reference MCO 1752.5C. In all cases involving allegations of sexual assault, personnel shall review MCO l 752 .5C for supplemental guidance.</a:t>
            </a:r>
          </a:p>
          <a:p>
            <a:endParaRPr lang="en-US"/>
          </a:p>
          <a:p>
            <a:r>
              <a:rPr lang="en-US"/>
              <a:t> </a:t>
            </a:r>
          </a:p>
          <a:p>
            <a:r>
              <a:rPr lang="en-US"/>
              <a:t>SAPR</a:t>
            </a:r>
          </a:p>
          <a:p>
            <a:r>
              <a:rPr lang="en-US" u="sng"/>
              <a:t>Applies to all victims of sexual assault </a:t>
            </a:r>
            <a:r>
              <a:rPr lang="en-US"/>
              <a:t>(note: these victims still retain rights under VWAP leaving a great deal of overlap between the two programs) Sexual assault is defined as intentional sexual contact, characterized by use of force, physical threat, or abuse of authority or when the victim does not or cannot consent</a:t>
            </a:r>
          </a:p>
          <a:p>
            <a:endParaRPr lang="en-US"/>
          </a:p>
        </p:txBody>
      </p:sp>
      <p:sp>
        <p:nvSpPr>
          <p:cNvPr id="4" name="Slide Number Placeholder 3"/>
          <p:cNvSpPr>
            <a:spLocks noGrp="1"/>
          </p:cNvSpPr>
          <p:nvPr>
            <p:ph type="sldNum" sz="quarter" idx="10"/>
          </p:nvPr>
        </p:nvSpPr>
        <p:spPr/>
        <p:txBody>
          <a:bodyPr/>
          <a:lstStyle/>
          <a:p>
            <a:fld id="{56921B26-1F30-4A70-AF16-E35E783DDAD7}" type="slidenum">
              <a:rPr lang="en-US" smtClean="0"/>
              <a:t>47</a:t>
            </a:fld>
            <a:endParaRPr lang="en-US"/>
          </a:p>
        </p:txBody>
      </p:sp>
    </p:spTree>
    <p:extLst>
      <p:ext uri="{BB962C8B-B14F-4D97-AF65-F5344CB8AC3E}">
        <p14:creationId xmlns:p14="http://schemas.microsoft.com/office/powerpoint/2010/main" val="407014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u="sng" dirty="0">
                <a:latin typeface="Calibri" pitchFamily="34" charset="0"/>
                <a:ea typeface="ＭＳ Ｐゴシック"/>
                <a:cs typeface="ＭＳ Ｐゴシック"/>
              </a:rPr>
              <a:t>VWAP</a:t>
            </a:r>
            <a:endParaRPr lang="en-US" dirty="0">
              <a:latin typeface="Calibri" pitchFamily="34" charset="0"/>
              <a:ea typeface="ＭＳ Ｐゴシック"/>
              <a:cs typeface="ＭＳ Ｐゴシック"/>
            </a:endParaRPr>
          </a:p>
          <a:p>
            <a:r>
              <a:rPr lang="en-US" dirty="0">
                <a:latin typeface="Calibri" pitchFamily="34" charset="0"/>
                <a:ea typeface="ＭＳ Ｐゴシック"/>
                <a:cs typeface="ＭＳ Ｐゴシック"/>
              </a:rPr>
              <a:t>To uniformly notify victims/witnesses of their rights throughout the criminal justice process including rights before, during and after court-martial and the right to be notified of status changes of the </a:t>
            </a:r>
            <a:r>
              <a:rPr lang="en-US" dirty="0" err="1">
                <a:latin typeface="Calibri" pitchFamily="34" charset="0"/>
                <a:ea typeface="ＭＳ Ｐゴシック"/>
                <a:cs typeface="ＭＳ Ｐゴシック"/>
              </a:rPr>
              <a:t>confinee</a:t>
            </a:r>
            <a:endParaRPr lang="en-US" dirty="0">
              <a:latin typeface="Calibri" pitchFamily="34" charset="0"/>
              <a:ea typeface="ＭＳ Ｐゴシック"/>
              <a:cs typeface="ＭＳ Ｐゴシック"/>
            </a:endParaRPr>
          </a:p>
          <a:p>
            <a:r>
              <a:rPr lang="en-US" dirty="0">
                <a:latin typeface="Calibri" pitchFamily="34" charset="0"/>
                <a:ea typeface="ＭＳ Ｐゴシック"/>
                <a:cs typeface="ＭＳ Ｐゴシック"/>
              </a:rPr>
              <a:t> </a:t>
            </a:r>
          </a:p>
          <a:p>
            <a:r>
              <a:rPr lang="en-US" u="sng" dirty="0">
                <a:latin typeface="Calibri" pitchFamily="34" charset="0"/>
                <a:ea typeface="ＭＳ Ｐゴシック"/>
                <a:cs typeface="ＭＳ Ｐゴシック"/>
              </a:rPr>
              <a:t>SAPR</a:t>
            </a:r>
            <a:endParaRPr lang="en-US" dirty="0">
              <a:latin typeface="Calibri" pitchFamily="34" charset="0"/>
              <a:ea typeface="ＭＳ Ｐゴシック"/>
              <a:cs typeface="ＭＳ Ｐゴシック"/>
            </a:endParaRPr>
          </a:p>
          <a:p>
            <a:r>
              <a:rPr lang="en-US" dirty="0">
                <a:latin typeface="Calibri" pitchFamily="34" charset="0"/>
                <a:ea typeface="ＭＳ Ｐゴシック"/>
                <a:cs typeface="ＭＳ Ｐゴシック"/>
              </a:rPr>
              <a:t>To eliminate sexual assaults within the Marine Corps and to assist those Marines affected by sexual assault; to provide standardized requirements, guidelines, protocols, and instructional materials on awareness and prevention of sexual assault; to provide an immediate, trained response capability for each report of sexual assault in all locations; and to ensure support of effective command programs and criminal justice procedures for persons to be held accountable</a:t>
            </a:r>
          </a:p>
          <a:p>
            <a:endParaRPr lang="en-US" dirty="0">
              <a:latin typeface="Calibri" pitchFamily="34" charset="0"/>
              <a:ea typeface="ＭＳ Ｐゴシック"/>
              <a:cs typeface="ＭＳ Ｐゴシック"/>
            </a:endParaRPr>
          </a:p>
        </p:txBody>
      </p:sp>
      <p:sp>
        <p:nvSpPr>
          <p:cNvPr id="41988" name="Slide Number Placeholder 3"/>
          <p:cNvSpPr>
            <a:spLocks noGrp="1"/>
          </p:cNvSpPr>
          <p:nvPr>
            <p:ph type="sldNum" sz="quarter" idx="5"/>
          </p:nvPr>
        </p:nvSpPr>
        <p:spPr>
          <a:noFill/>
        </p:spPr>
        <p:txBody>
          <a:bodyPr/>
          <a:lstStyle/>
          <a:p>
            <a:fld id="{6CCFCD30-A5E2-470C-B2B5-E03659B4FA02}" type="slidenum">
              <a:rPr lang="en-US" smtClean="0">
                <a:solidFill>
                  <a:prstClr val="black"/>
                </a:solidFill>
                <a:latin typeface="Arial" pitchFamily="34" charset="0"/>
                <a:cs typeface="Arial" pitchFamily="34" charset="0"/>
              </a:rPr>
              <a:pPr/>
              <a:t>48</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16010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u="sng">
                <a:latin typeface="Calibri" pitchFamily="34" charset="0"/>
                <a:ea typeface="ＭＳ Ｐゴシック"/>
                <a:cs typeface="ＭＳ Ｐゴシック"/>
              </a:rPr>
              <a:t>VWAP</a:t>
            </a:r>
            <a:endParaRPr lang="en-US">
              <a:latin typeface="Calibri" pitchFamily="34" charset="0"/>
              <a:ea typeface="ＭＳ Ｐゴシック"/>
              <a:cs typeface="ＭＳ Ｐゴシック"/>
            </a:endParaRPr>
          </a:p>
          <a:p>
            <a:r>
              <a:rPr lang="en-US">
                <a:latin typeface="Calibri" pitchFamily="34" charset="0"/>
                <a:ea typeface="ＭＳ Ｐゴシック"/>
                <a:cs typeface="ＭＳ Ｐゴシック"/>
              </a:rPr>
              <a:t>Applies to all victims of crimes committed in violation of the UCMJ, or in violation of the law of another jurisdiction if any portion of the investigation is conducted primarily by the DoD components, and to all witnesses of similar crimes (but not to defense witnesses or an individual involved in the crime as a perpetrator or accomplice)</a:t>
            </a:r>
          </a:p>
          <a:p>
            <a:r>
              <a:rPr lang="en-US">
                <a:latin typeface="Calibri" pitchFamily="34" charset="0"/>
                <a:ea typeface="ＭＳ Ｐゴシック"/>
                <a:cs typeface="ＭＳ Ｐゴシック"/>
              </a:rPr>
              <a:t> </a:t>
            </a:r>
          </a:p>
          <a:p>
            <a:r>
              <a:rPr lang="en-US" u="sng">
                <a:latin typeface="Calibri" pitchFamily="34" charset="0"/>
                <a:ea typeface="ＭＳ Ｐゴシック"/>
                <a:cs typeface="ＭＳ Ｐゴシック"/>
              </a:rPr>
              <a:t>SAPR</a:t>
            </a:r>
            <a:endParaRPr lang="en-US">
              <a:latin typeface="Calibri" pitchFamily="34" charset="0"/>
              <a:ea typeface="ＭＳ Ｐゴシック"/>
              <a:cs typeface="ＭＳ Ｐゴシック"/>
            </a:endParaRPr>
          </a:p>
          <a:p>
            <a:r>
              <a:rPr lang="en-US">
                <a:latin typeface="Calibri" pitchFamily="34" charset="0"/>
                <a:ea typeface="ＭＳ Ｐゴシック"/>
                <a:cs typeface="ＭＳ Ｐゴシック"/>
              </a:rPr>
              <a:t>Applies to all victims of sexual assault (note: these victims still retain rights under VWAP leaving a great deal of overlap between the two programs)</a:t>
            </a:r>
          </a:p>
          <a:p>
            <a:r>
              <a:rPr lang="en-US">
                <a:latin typeface="Calibri" pitchFamily="34" charset="0"/>
                <a:ea typeface="ＭＳ Ｐゴシック"/>
                <a:cs typeface="ＭＳ Ｐゴシック"/>
              </a:rPr>
              <a:t>Sexual assault is defined as intentional sexual contact, characterized by use of force, physical threat, or abuse of authority or when the victim does not or cannot consent</a:t>
            </a:r>
          </a:p>
          <a:p>
            <a:endParaRPr lang="en-US">
              <a:latin typeface="Calibri" pitchFamily="34" charset="0"/>
              <a:ea typeface="ＭＳ Ｐゴシック"/>
              <a:cs typeface="ＭＳ Ｐゴシック"/>
            </a:endParaRPr>
          </a:p>
        </p:txBody>
      </p:sp>
      <p:sp>
        <p:nvSpPr>
          <p:cNvPr id="43012" name="Slide Number Placeholder 3"/>
          <p:cNvSpPr>
            <a:spLocks noGrp="1"/>
          </p:cNvSpPr>
          <p:nvPr>
            <p:ph type="sldNum" sz="quarter" idx="5"/>
          </p:nvPr>
        </p:nvSpPr>
        <p:spPr>
          <a:noFill/>
        </p:spPr>
        <p:txBody>
          <a:bodyPr/>
          <a:lstStyle/>
          <a:p>
            <a:fld id="{9B93F0DA-5909-4FF2-B5CE-83C4BF508C37}" type="slidenum">
              <a:rPr lang="en-US" smtClean="0">
                <a:solidFill>
                  <a:prstClr val="black"/>
                </a:solidFill>
                <a:latin typeface="Arial" pitchFamily="34" charset="0"/>
                <a:cs typeface="Arial" pitchFamily="34" charset="0"/>
              </a:rPr>
              <a:pPr/>
              <a:t>49</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7684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lnSpcReduction="20000"/>
          </a:bodyPr>
          <a:lstStyle/>
          <a:p>
            <a:r>
              <a:rPr lang="en-US" dirty="0">
                <a:solidFill>
                  <a:srgbClr val="1C1C1C"/>
                </a:solidFill>
                <a:latin typeface="Courier New" panose="02070309020205020404" pitchFamily="49" charset="0"/>
              </a:rPr>
              <a:t>Headquarters Marine Corps Roles and Responsibilities</a:t>
            </a:r>
          </a:p>
          <a:p>
            <a:endParaRPr lang="en-US" dirty="0">
              <a:latin typeface="Courier New" panose="02070309020205020404" pitchFamily="49" charset="0"/>
            </a:endParaRPr>
          </a:p>
          <a:p>
            <a:pPr marR="1260"/>
            <a:r>
              <a:rPr lang="en-US" u="sng" dirty="0">
                <a:solidFill>
                  <a:srgbClr val="1C1C1C"/>
                </a:solidFill>
                <a:latin typeface="Courier New" panose="02070309020205020404" pitchFamily="49" charset="0"/>
              </a:rPr>
              <a:t>The SJA to </a:t>
            </a:r>
            <a:r>
              <a:rPr lang="en-US" u="sng" dirty="0">
                <a:solidFill>
                  <a:srgbClr val="0C0C0C"/>
                </a:solidFill>
                <a:latin typeface="Courier New" panose="02070309020205020404" pitchFamily="49" charset="0"/>
              </a:rPr>
              <a:t>CMC</a:t>
            </a:r>
            <a:r>
              <a:rPr lang="en-US" dirty="0">
                <a:solidFill>
                  <a:srgbClr val="0C0C0C"/>
                </a:solidFill>
                <a:latin typeface="Courier New" panose="02070309020205020404" pitchFamily="49" charset="0"/>
              </a:rPr>
              <a:t>. </a:t>
            </a:r>
            <a:r>
              <a:rPr lang="en-US" dirty="0">
                <a:solidFill>
                  <a:srgbClr val="1C1C1C"/>
                </a:solidFill>
                <a:latin typeface="Courier New" panose="02070309020205020404" pitchFamily="49" charset="0"/>
              </a:rPr>
              <a:t>The SJA to CMC has responsibility for oversight and administration of the VWAP. In this role, the SJA to </a:t>
            </a:r>
            <a:r>
              <a:rPr lang="en-US" dirty="0">
                <a:solidFill>
                  <a:srgbClr val="2F2F2F"/>
                </a:solidFill>
                <a:latin typeface="Courier New" panose="02070309020205020404" pitchFamily="49" charset="0"/>
              </a:rPr>
              <a:t>CMC </a:t>
            </a:r>
            <a:r>
              <a:rPr lang="en-US" dirty="0">
                <a:solidFill>
                  <a:srgbClr val="1C1C1C"/>
                </a:solidFill>
                <a:latin typeface="Courier New" panose="02070309020205020404" pitchFamily="49" charset="0"/>
              </a:rPr>
              <a:t>shall:</a:t>
            </a:r>
          </a:p>
          <a:p>
            <a:endParaRPr lang="en-US" dirty="0">
              <a:latin typeface="Courier New" panose="02070309020205020404" pitchFamily="49" charset="0"/>
            </a:endParaRPr>
          </a:p>
          <a:p>
            <a:r>
              <a:rPr lang="en-US" dirty="0">
                <a:solidFill>
                  <a:srgbClr val="1C1C1C"/>
                </a:solidFill>
                <a:latin typeface="Courier New" panose="02070309020205020404" pitchFamily="49" charset="0"/>
              </a:rPr>
              <a:t>1) Coordinate and manage the VWAP.</a:t>
            </a:r>
          </a:p>
          <a:p>
            <a:endParaRPr lang="en-US" dirty="0">
              <a:latin typeface="Courier New" panose="02070309020205020404" pitchFamily="49" charset="0"/>
            </a:endParaRPr>
          </a:p>
          <a:p>
            <a:pPr marR="1150"/>
            <a:r>
              <a:rPr lang="en-US" dirty="0">
                <a:solidFill>
                  <a:srgbClr val="1C1C1C"/>
                </a:solidFill>
                <a:latin typeface="Courier New" panose="02070309020205020404" pitchFamily="49" charset="0"/>
              </a:rPr>
              <a:t>2) Ensure victim and witness assistance materials are available for law enforcement and </a:t>
            </a:r>
            <a:r>
              <a:rPr lang="en-US" dirty="0">
                <a:solidFill>
                  <a:srgbClr val="0C0C0C"/>
                </a:solidFill>
                <a:latin typeface="Courier New" panose="02070309020205020404" pitchFamily="49" charset="0"/>
              </a:rPr>
              <a:t>investigative </a:t>
            </a:r>
            <a:r>
              <a:rPr lang="en-US" dirty="0">
                <a:solidFill>
                  <a:srgbClr val="1C1C1C"/>
                </a:solidFill>
                <a:latin typeface="Courier New" panose="02070309020205020404" pitchFamily="49" charset="0"/>
              </a:rPr>
              <a:t>personnel, </a:t>
            </a:r>
            <a:r>
              <a:rPr lang="en-US" dirty="0">
                <a:solidFill>
                  <a:srgbClr val="0C0C0C"/>
                </a:solidFill>
                <a:latin typeface="Courier New" panose="02070309020205020404" pitchFamily="49" charset="0"/>
              </a:rPr>
              <a:t>trial </a:t>
            </a:r>
            <a:r>
              <a:rPr lang="en-US" dirty="0">
                <a:solidFill>
                  <a:srgbClr val="1C1C1C"/>
                </a:solidFill>
                <a:latin typeface="Courier New" panose="02070309020205020404" pitchFamily="49" charset="0"/>
              </a:rPr>
              <a:t>counsel, legal </a:t>
            </a:r>
            <a:r>
              <a:rPr lang="en-US" dirty="0">
                <a:solidFill>
                  <a:srgbClr val="0C0C0C"/>
                </a:solidFill>
                <a:latin typeface="Courier New" panose="02070309020205020404" pitchFamily="49" charset="0"/>
              </a:rPr>
              <a:t>assistance attorneys, </a:t>
            </a:r>
            <a:r>
              <a:rPr lang="en-US" dirty="0">
                <a:solidFill>
                  <a:srgbClr val="1C1C1C"/>
                </a:solidFill>
                <a:latin typeface="Courier New" panose="02070309020205020404" pitchFamily="49" charset="0"/>
              </a:rPr>
              <a:t>RVWLOs, VWLOs, and VWACs.</a:t>
            </a:r>
          </a:p>
          <a:p>
            <a:endParaRPr lang="en-US" dirty="0">
              <a:latin typeface="Courier New" panose="02070309020205020404" pitchFamily="49" charset="0"/>
            </a:endParaRPr>
          </a:p>
          <a:p>
            <a:pPr marL="228596" marR="2430" indent="-228596">
              <a:buAutoNum type="arabicParenR" startAt="3"/>
            </a:pPr>
            <a:r>
              <a:rPr lang="en-US" dirty="0">
                <a:solidFill>
                  <a:srgbClr val="1C1C1C"/>
                </a:solidFill>
                <a:latin typeface="Courier New" panose="02070309020205020404" pitchFamily="49" charset="0"/>
              </a:rPr>
              <a:t>Receive and compile </a:t>
            </a:r>
            <a:r>
              <a:rPr lang="en-US" dirty="0">
                <a:solidFill>
                  <a:srgbClr val="0C0C0C"/>
                </a:solidFill>
                <a:latin typeface="Courier New" panose="02070309020205020404" pitchFamily="49" charset="0"/>
              </a:rPr>
              <a:t>the </a:t>
            </a:r>
            <a:r>
              <a:rPr lang="en-US" dirty="0">
                <a:solidFill>
                  <a:srgbClr val="1C1C1C"/>
                </a:solidFill>
                <a:latin typeface="Courier New" panose="02070309020205020404" pitchFamily="49" charset="0"/>
              </a:rPr>
              <a:t>reports </a:t>
            </a:r>
            <a:r>
              <a:rPr lang="en-US" dirty="0">
                <a:solidFill>
                  <a:srgbClr val="0C0C0C"/>
                </a:solidFill>
                <a:latin typeface="Courier New" panose="02070309020205020404" pitchFamily="49" charset="0"/>
              </a:rPr>
              <a:t>requ</a:t>
            </a:r>
            <a:r>
              <a:rPr lang="en-US" dirty="0">
                <a:solidFill>
                  <a:srgbClr val="2F2F2F"/>
                </a:solidFill>
                <a:latin typeface="Courier New" panose="02070309020205020404" pitchFamily="49" charset="0"/>
              </a:rPr>
              <a:t>ired </a:t>
            </a:r>
            <a:r>
              <a:rPr lang="en-US" dirty="0">
                <a:solidFill>
                  <a:srgbClr val="1C1C1C"/>
                </a:solidFill>
                <a:latin typeface="Courier New" panose="02070309020205020404" pitchFamily="49" charset="0"/>
              </a:rPr>
              <a:t>by </a:t>
            </a:r>
            <a:r>
              <a:rPr lang="en-US" dirty="0">
                <a:solidFill>
                  <a:srgbClr val="0C0C0C"/>
                </a:solidFill>
                <a:latin typeface="Courier New" panose="02070309020205020404" pitchFamily="49" charset="0"/>
              </a:rPr>
              <a:t>reference </a:t>
            </a:r>
            <a:r>
              <a:rPr lang="en-US" dirty="0">
                <a:solidFill>
                  <a:srgbClr val="1C1C1C"/>
                </a:solidFill>
                <a:latin typeface="Courier New" panose="02070309020205020404" pitchFamily="49" charset="0"/>
              </a:rPr>
              <a:t>(b) and prepare the annual report (DD Form 2706) for submission to the Assistant Secretary of </a:t>
            </a:r>
            <a:r>
              <a:rPr lang="en-US" dirty="0">
                <a:solidFill>
                  <a:srgbClr val="0C0C0C"/>
                </a:solidFill>
                <a:latin typeface="Courier New" panose="02070309020205020404" pitchFamily="49" charset="0"/>
              </a:rPr>
              <a:t>the </a:t>
            </a:r>
            <a:r>
              <a:rPr lang="en-US" dirty="0">
                <a:solidFill>
                  <a:srgbClr val="1C1C1C"/>
                </a:solidFill>
                <a:latin typeface="Courier New" panose="02070309020205020404" pitchFamily="49" charset="0"/>
              </a:rPr>
              <a:t>Navy (Manpower and Reserve Affairs).</a:t>
            </a:r>
          </a:p>
          <a:p>
            <a:pPr marL="228596" marR="2430" indent="-228596">
              <a:buAutoNum type="arabicParenR" startAt="3"/>
            </a:pPr>
            <a:endParaRPr lang="en-US" dirty="0">
              <a:solidFill>
                <a:srgbClr val="1C1C1C"/>
              </a:solidFill>
              <a:latin typeface="Courier New" panose="02070309020205020404" pitchFamily="49" charset="0"/>
            </a:endParaRPr>
          </a:p>
          <a:p>
            <a:pPr marL="228596" marR="2430" indent="-228596">
              <a:buAutoNum type="arabicParenR" startAt="3"/>
            </a:pPr>
            <a:r>
              <a:rPr lang="en-US" dirty="0">
                <a:solidFill>
                  <a:srgbClr val="1C1C1C"/>
                </a:solidFill>
                <a:latin typeface="Courier New" panose="02070309020205020404" pitchFamily="49" charset="0"/>
              </a:rPr>
              <a:t>Provide a representative to the DoD VWAP Council established by reference (b).</a:t>
            </a:r>
          </a:p>
          <a:p>
            <a:pPr marL="228596" marR="2430" indent="-228596">
              <a:buAutoNum type="arabicParenR" startAt="3"/>
            </a:pPr>
            <a:endParaRPr lang="en-US" dirty="0">
              <a:solidFill>
                <a:srgbClr val="1C1C1C"/>
              </a:solidFill>
              <a:latin typeface="Courier New" panose="02070309020205020404" pitchFamily="49" charset="0"/>
            </a:endParaRPr>
          </a:p>
          <a:p>
            <a:pPr marL="228596" marR="2430" indent="-228596">
              <a:buAutoNum type="arabicParenR" startAt="3"/>
            </a:pPr>
            <a:r>
              <a:rPr lang="en-US" dirty="0">
                <a:solidFill>
                  <a:srgbClr val="1C1C1C"/>
                </a:solidFill>
                <a:latin typeface="Courier New" panose="02070309020205020404" pitchFamily="49" charset="0"/>
              </a:rPr>
              <a:t>Maintain a current </a:t>
            </a:r>
            <a:r>
              <a:rPr lang="en-US" dirty="0">
                <a:solidFill>
                  <a:srgbClr val="2F2F2F"/>
                </a:solidFill>
                <a:latin typeface="Courier New" panose="02070309020205020404" pitchFamily="49" charset="0"/>
              </a:rPr>
              <a:t>list </a:t>
            </a:r>
            <a:r>
              <a:rPr lang="en-US" dirty="0">
                <a:solidFill>
                  <a:srgbClr val="1C1C1C"/>
                </a:solidFill>
                <a:latin typeface="Courier New" panose="02070309020205020404" pitchFamily="49" charset="0"/>
              </a:rPr>
              <a:t>of all RVWLOs and VWLOs.</a:t>
            </a:r>
          </a:p>
          <a:p>
            <a:pPr marL="228596" marR="2430" indent="-228596">
              <a:buAutoNum type="arabicParenR" startAt="3"/>
            </a:pPr>
            <a:endParaRPr lang="en-US" dirty="0">
              <a:solidFill>
                <a:srgbClr val="1C1C1C"/>
              </a:solidFill>
              <a:latin typeface="Courier New" panose="02070309020205020404" pitchFamily="49" charset="0"/>
            </a:endParaRPr>
          </a:p>
          <a:p>
            <a:pPr marL="228596" marR="2430" indent="-228596">
              <a:buAutoNum type="arabicParenR" startAt="3"/>
            </a:pPr>
            <a:r>
              <a:rPr lang="en-US" dirty="0">
                <a:solidFill>
                  <a:srgbClr val="0C0C0C"/>
                </a:solidFill>
                <a:latin typeface="Courier New" panose="02070309020205020404" pitchFamily="49" charset="0"/>
              </a:rPr>
              <a:t>Ensure legal </a:t>
            </a:r>
            <a:r>
              <a:rPr lang="en-US" dirty="0">
                <a:solidFill>
                  <a:srgbClr val="1C1C1C"/>
                </a:solidFill>
                <a:latin typeface="Courier New" panose="02070309020205020404" pitchFamily="49" charset="0"/>
              </a:rPr>
              <a:t>assistance counsel are available to provide </a:t>
            </a:r>
            <a:r>
              <a:rPr lang="en-US" dirty="0">
                <a:solidFill>
                  <a:srgbClr val="2F2F2F"/>
                </a:solidFill>
                <a:latin typeface="Courier New" panose="02070309020205020404" pitchFamily="49" charset="0"/>
              </a:rPr>
              <a:t>information </a:t>
            </a:r>
            <a:r>
              <a:rPr lang="en-US" dirty="0">
                <a:solidFill>
                  <a:srgbClr val="1C1C1C"/>
                </a:solidFill>
                <a:latin typeface="Courier New" panose="02070309020205020404" pitchFamily="49" charset="0"/>
              </a:rPr>
              <a:t>and advice to </a:t>
            </a:r>
            <a:r>
              <a:rPr lang="en-US" dirty="0">
                <a:solidFill>
                  <a:srgbClr val="0C0C0C"/>
                </a:solidFill>
                <a:latin typeface="Courier New" panose="02070309020205020404" pitchFamily="49" charset="0"/>
              </a:rPr>
              <a:t>victims </a:t>
            </a:r>
            <a:r>
              <a:rPr lang="en-US" dirty="0">
                <a:solidFill>
                  <a:srgbClr val="1C1C1C"/>
                </a:solidFill>
                <a:latin typeface="Courier New" panose="02070309020205020404" pitchFamily="49" charset="0"/>
              </a:rPr>
              <a:t>and witnesses of crimes pursuant </a:t>
            </a:r>
            <a:r>
              <a:rPr lang="en-US" dirty="0">
                <a:solidFill>
                  <a:srgbClr val="0C0C0C"/>
                </a:solidFill>
                <a:latin typeface="Courier New" panose="02070309020205020404" pitchFamily="49" charset="0"/>
              </a:rPr>
              <a:t>to law </a:t>
            </a:r>
            <a:r>
              <a:rPr lang="en-US" dirty="0">
                <a:solidFill>
                  <a:srgbClr val="1C1C1C"/>
                </a:solidFill>
                <a:latin typeface="Courier New" panose="02070309020205020404" pitchFamily="49" charset="0"/>
              </a:rPr>
              <a:t>and regulation.</a:t>
            </a:r>
          </a:p>
          <a:p>
            <a:pPr marL="228596" marR="2430" indent="-228596">
              <a:buAutoNum type="arabicParenR" startAt="3"/>
            </a:pPr>
            <a:endParaRPr lang="en-US" dirty="0">
              <a:solidFill>
                <a:srgbClr val="1C1C1C"/>
              </a:solidFill>
              <a:latin typeface="Courier New" panose="02070309020205020404" pitchFamily="49" charset="0"/>
            </a:endParaRPr>
          </a:p>
          <a:p>
            <a:pPr marL="228596" marR="2430" indent="-228596">
              <a:buAutoNum type="arabicParenR" startAt="3"/>
            </a:pPr>
            <a:r>
              <a:rPr lang="en-US" dirty="0">
                <a:solidFill>
                  <a:srgbClr val="1C1C1C"/>
                </a:solidFill>
                <a:latin typeface="Courier New" panose="02070309020205020404" pitchFamily="49" charset="0"/>
              </a:rPr>
              <a:t>Serve as· </a:t>
            </a:r>
            <a:r>
              <a:rPr lang="en-US" dirty="0">
                <a:solidFill>
                  <a:srgbClr val="0C0C0C"/>
                </a:solidFill>
                <a:latin typeface="Courier New" panose="02070309020205020404" pitchFamily="49" charset="0"/>
              </a:rPr>
              <a:t>the </a:t>
            </a:r>
            <a:r>
              <a:rPr lang="en-US" dirty="0">
                <a:solidFill>
                  <a:srgbClr val="1C1C1C"/>
                </a:solidFill>
                <a:latin typeface="Courier New" panose="02070309020205020404" pitchFamily="49" charset="0"/>
              </a:rPr>
              <a:t>Responsible Official for the </a:t>
            </a:r>
            <a:r>
              <a:rPr lang="en-US" dirty="0">
                <a:solidFill>
                  <a:srgbClr val="0C0C0C"/>
                </a:solidFill>
                <a:latin typeface="Courier New" panose="02070309020205020404" pitchFamily="49" charset="0"/>
              </a:rPr>
              <a:t>VWAP </a:t>
            </a:r>
            <a:r>
              <a:rPr lang="en-US" dirty="0">
                <a:solidFill>
                  <a:srgbClr val="1C1C1C"/>
                </a:solidFill>
                <a:latin typeface="Courier New" panose="02070309020205020404" pitchFamily="49" charset="0"/>
              </a:rPr>
              <a:t>Functional </a:t>
            </a:r>
            <a:r>
              <a:rPr lang="en-US" dirty="0">
                <a:solidFill>
                  <a:srgbClr val="0C0C0C"/>
                </a:solidFill>
                <a:latin typeface="Courier New" panose="02070309020205020404" pitchFamily="49" charset="0"/>
              </a:rPr>
              <a:t>Area </a:t>
            </a:r>
            <a:r>
              <a:rPr lang="en-US" dirty="0">
                <a:solidFill>
                  <a:srgbClr val="1C1C1C"/>
                </a:solidFill>
                <a:latin typeface="Courier New" panose="02070309020205020404" pitchFamily="49" charset="0"/>
              </a:rPr>
              <a:t>Checklist (FAC) and designate a </a:t>
            </a:r>
            <a:r>
              <a:rPr lang="en-US" dirty="0">
                <a:solidFill>
                  <a:srgbClr val="0C0C0C"/>
                </a:solidFill>
                <a:latin typeface="Courier New" panose="02070309020205020404" pitchFamily="49" charset="0"/>
              </a:rPr>
              <a:t>Functional </a:t>
            </a:r>
            <a:r>
              <a:rPr lang="en-US" dirty="0">
                <a:solidFill>
                  <a:srgbClr val="1C1C1C"/>
                </a:solidFill>
                <a:latin typeface="Courier New" panose="02070309020205020404" pitchFamily="49" charset="0"/>
              </a:rPr>
              <a:t>Area</a:t>
            </a:r>
          </a:p>
          <a:p>
            <a:r>
              <a:rPr lang="en-US" dirty="0">
                <a:solidFill>
                  <a:srgbClr val="1C1C1C"/>
                </a:solidFill>
                <a:latin typeface="Courier New" panose="02070309020205020404" pitchFamily="49" charset="0"/>
              </a:rPr>
              <a:t>Manager (FAM) responsible for providing required FAC updates.</a:t>
            </a:r>
          </a:p>
          <a:p>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6</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138849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800" u="sng" dirty="0"/>
              <a:t>SAPR</a:t>
            </a:r>
            <a:endParaRPr lang="en-US" sz="1800" dirty="0"/>
          </a:p>
          <a:p>
            <a:pPr>
              <a:defRPr/>
            </a:pPr>
            <a:r>
              <a:rPr lang="en-US" sz="1800" dirty="0"/>
              <a:t>Deputy Commandant for Manpower and Reserve Affairs</a:t>
            </a:r>
          </a:p>
          <a:p>
            <a:pPr lvl="1">
              <a:defRPr/>
            </a:pPr>
            <a:r>
              <a:rPr lang="en-US" sz="1600" dirty="0"/>
              <a:t>Establish a SARP program and staff</a:t>
            </a:r>
          </a:p>
          <a:p>
            <a:pPr>
              <a:defRPr/>
            </a:pPr>
            <a:r>
              <a:rPr lang="en-US" sz="1800" dirty="0"/>
              <a:t>Commanders</a:t>
            </a:r>
          </a:p>
          <a:p>
            <a:pPr lvl="1">
              <a:defRPr/>
            </a:pPr>
            <a:r>
              <a:rPr lang="en-US" sz="1600" dirty="0"/>
              <a:t>Appoints a Sexual Assault Response Coordinator (SARC)</a:t>
            </a:r>
          </a:p>
          <a:p>
            <a:pPr>
              <a:defRPr/>
            </a:pPr>
            <a:r>
              <a:rPr lang="en-US" sz="1800" dirty="0"/>
              <a:t>SARC</a:t>
            </a:r>
          </a:p>
          <a:p>
            <a:pPr lvl="1">
              <a:defRPr/>
            </a:pPr>
            <a:r>
              <a:rPr lang="en-US" sz="1600" dirty="0"/>
              <a:t>Receives training, appoints UVAs, ensures that each victim has an assigned VA, track support services provided to sexual assault victims, and ensures victim receives DD Form 2701.  Additionally, the SARC is responsible for informing the victim of any obligations after restricted reporting</a:t>
            </a:r>
          </a:p>
          <a:p>
            <a:pPr>
              <a:defRPr/>
            </a:pPr>
            <a:r>
              <a:rPr lang="en-US" sz="1800" dirty="0"/>
              <a:t>Commander</a:t>
            </a:r>
          </a:p>
          <a:p>
            <a:pPr lvl="1">
              <a:defRPr/>
            </a:pPr>
            <a:r>
              <a:rPr lang="en-US" sz="1600" dirty="0"/>
              <a:t>Appoint a SARC</a:t>
            </a:r>
          </a:p>
          <a:p>
            <a:pPr>
              <a:defRPr/>
            </a:pPr>
            <a:r>
              <a:rPr lang="en-US" sz="1800" dirty="0"/>
              <a:t>Victim Advocate</a:t>
            </a:r>
          </a:p>
          <a:p>
            <a:pPr>
              <a:defRPr/>
            </a:pPr>
            <a:r>
              <a:rPr lang="en-US" sz="1800" dirty="0"/>
              <a:t>Uniformed Victim Advocate</a:t>
            </a:r>
          </a:p>
          <a:p>
            <a:pPr>
              <a:defRPr/>
            </a:pPr>
            <a:r>
              <a:rPr lang="en-US" sz="3600" b="1" u="sng" dirty="0"/>
              <a:t>Structure</a:t>
            </a:r>
          </a:p>
          <a:p>
            <a:pPr>
              <a:defRPr/>
            </a:pPr>
            <a:r>
              <a:rPr lang="en-US" u="sng" dirty="0"/>
              <a:t>VWAP</a:t>
            </a:r>
            <a:endParaRPr lang="en-US" dirty="0"/>
          </a:p>
          <a:p>
            <a:pPr>
              <a:defRPr/>
            </a:pPr>
            <a:r>
              <a:rPr lang="en-US" dirty="0"/>
              <a:t>Installation Commanders manage VWAP for the base (and appoint a VWLO who is responsible for the day-to-day operation of VWAP)</a:t>
            </a:r>
          </a:p>
          <a:p>
            <a:pPr>
              <a:defRPr/>
            </a:pPr>
            <a:r>
              <a:rPr lang="en-US" dirty="0"/>
              <a:t>NCIS/CID/PMO normally have the first responsibility to inform crime victims and witnesses of rights under VWAP</a:t>
            </a:r>
          </a:p>
          <a:p>
            <a:pPr>
              <a:defRPr/>
            </a:pPr>
            <a:r>
              <a:rPr lang="en-US" dirty="0"/>
              <a:t>Trial Counsel and other legal personnel have a continuing reasonability to ensure victims and witnesses are afforded their rights and the services under VWAP</a:t>
            </a:r>
          </a:p>
          <a:p>
            <a:pPr>
              <a:defRPr/>
            </a:pPr>
            <a:r>
              <a:rPr lang="en-US" dirty="0"/>
              <a:t>Corrections personnel manage post-trial confinement forms, reports, and notifications to victims/witnesses of changes in prisoner status</a:t>
            </a:r>
          </a:p>
          <a:p>
            <a:pPr>
              <a:defRPr/>
            </a:pPr>
            <a:r>
              <a:rPr lang="en-US" dirty="0"/>
              <a:t>Service provider and other personnel support VWAP through close coordination and knowledge of services and rights</a:t>
            </a:r>
          </a:p>
          <a:p>
            <a:pPr>
              <a:defRPr/>
            </a:pPr>
            <a:r>
              <a:rPr lang="en-US" dirty="0"/>
              <a:t> </a:t>
            </a:r>
          </a:p>
          <a:p>
            <a:pPr>
              <a:defRPr/>
            </a:pPr>
            <a:r>
              <a:rPr lang="en-US" u="sng" dirty="0"/>
              <a:t>SAPR</a:t>
            </a:r>
            <a:endParaRPr lang="en-US" dirty="0"/>
          </a:p>
          <a:p>
            <a:pPr>
              <a:defRPr/>
            </a:pPr>
            <a:r>
              <a:rPr lang="en-US" dirty="0"/>
              <a:t>The SARC monitors the case status and disposition of all sexual assault cases for their command</a:t>
            </a:r>
          </a:p>
          <a:p>
            <a:pPr>
              <a:defRPr/>
            </a:pPr>
            <a:r>
              <a:rPr lang="en-US" dirty="0"/>
              <a:t>The CMG meets monthly to review the status of each unrestricted sexual assault case</a:t>
            </a:r>
          </a:p>
          <a:p>
            <a:pPr>
              <a:defRPr/>
            </a:pPr>
            <a:r>
              <a:rPr lang="en-US" dirty="0"/>
              <a:t>The unit SARC monitors all sexual assault cases within the unit</a:t>
            </a:r>
          </a:p>
          <a:p>
            <a:pPr>
              <a:defRPr/>
            </a:pPr>
            <a:r>
              <a:rPr lang="en-US" dirty="0"/>
              <a:t>The VAs/UVAs meet with the victim regularly and ensure that the victim’s rights are being upheld, including confidentiality.</a:t>
            </a:r>
          </a:p>
          <a:p>
            <a:pPr>
              <a:defRPr/>
            </a:pPr>
            <a:endParaRPr lang="en-US" sz="1800" dirty="0"/>
          </a:p>
          <a:p>
            <a:pPr>
              <a:defRPr/>
            </a:pPr>
            <a:endParaRPr lang="en-US" dirty="0"/>
          </a:p>
        </p:txBody>
      </p:sp>
      <p:sp>
        <p:nvSpPr>
          <p:cNvPr id="46084" name="Slide Number Placeholder 3"/>
          <p:cNvSpPr>
            <a:spLocks noGrp="1"/>
          </p:cNvSpPr>
          <p:nvPr>
            <p:ph type="sldNum" sz="quarter" idx="5"/>
          </p:nvPr>
        </p:nvSpPr>
        <p:spPr>
          <a:noFill/>
        </p:spPr>
        <p:txBody>
          <a:bodyPr/>
          <a:lstStyle/>
          <a:p>
            <a:fld id="{50988E7C-D0E1-4B2C-BC0D-4AFB80A4151A}" type="slidenum">
              <a:rPr lang="en-US" smtClean="0">
                <a:solidFill>
                  <a:prstClr val="black"/>
                </a:solidFill>
                <a:latin typeface="Arial" pitchFamily="34" charset="0"/>
                <a:cs typeface="Arial" pitchFamily="34" charset="0"/>
              </a:rPr>
              <a:pPr/>
              <a:t>50</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71650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are these people?</a:t>
            </a:r>
          </a:p>
          <a:p>
            <a:endParaRPr lang="en-US"/>
          </a:p>
          <a:p>
            <a:r>
              <a:rPr lang="en-US"/>
              <a:t>Credit</a:t>
            </a:r>
            <a:r>
              <a:rPr lang="en-US" baseline="0"/>
              <a:t> Card theft</a:t>
            </a:r>
          </a:p>
          <a:p>
            <a:r>
              <a:rPr lang="en-US" baseline="0"/>
              <a:t>Barracks thief stole my TV.</a:t>
            </a:r>
          </a:p>
          <a:p>
            <a:r>
              <a:rPr lang="en-US" baseline="0"/>
              <a:t>Junior LCpl or PFC hazed by the “Senior LCpl”</a:t>
            </a:r>
          </a:p>
          <a:p>
            <a:r>
              <a:rPr lang="en-US" baseline="0"/>
              <a:t>Sexual Harassment victim</a:t>
            </a:r>
          </a:p>
          <a:p>
            <a:endParaRPr lang="en-US" baseline="0"/>
          </a:p>
          <a:p>
            <a:r>
              <a:rPr lang="en-US" sz="1200" b="0" i="0" u="none" strike="noStrike" kern="1200" baseline="0">
                <a:solidFill>
                  <a:schemeClr val="tx1"/>
                </a:solidFill>
                <a:latin typeface="+mn-lt"/>
                <a:ea typeface="+mn-ea"/>
                <a:cs typeface="+mn-cs"/>
              </a:rPr>
              <a:t>Victim. A person who has suffered direct physical, emotional, or pecuniary harm as a result of the commission of a crime in violation of the Uniform Code ofMilita1y Justice or the laws of another jurisdiction in any case where military authorities have been notified. Victims include, but are not limited to, the following:</a:t>
            </a:r>
          </a:p>
          <a:p>
            <a:endParaRPr lang="en-US" sz="1200" b="0" i="0" u="none" strike="noStrike" kern="1200" baseline="0">
              <a:solidFill>
                <a:schemeClr val="tx1"/>
              </a:solidFill>
              <a:latin typeface="+mn-lt"/>
              <a:ea typeface="+mn-ea"/>
              <a:cs typeface="+mn-cs"/>
            </a:endParaRPr>
          </a:p>
          <a:p>
            <a:pPr lvl="1"/>
            <a:r>
              <a:rPr lang="en-US" sz="1200" b="0" i="0" u="none" strike="noStrike" kern="1200" baseline="0">
                <a:solidFill>
                  <a:schemeClr val="tx1"/>
                </a:solidFill>
                <a:latin typeface="+mn-lt"/>
                <a:ea typeface="+mn-ea"/>
                <a:cs typeface="+mn-cs"/>
              </a:rPr>
              <a:t>a.  Military members and their family members.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b.  When stationed outside the continental United States, DoD civilian employees and contractors, if provided for in the contract, and their family members. This program applies to services not available to DoD civilian employees and contractors, and their family members, in stateside locations, such as medical care in military medical facilities.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c.  When a victim is under 18 years of age, incompetent , incapacitated, or deceased, the term includes either: a legal guardian, spouse, parent, child, sibling, family member , or another person the court designates , local responsible official, or designee.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d.  The term does not include any individual involved in the crime as a perpetrator or accomplice, even if individual meets one of the other groups listed above.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e.  An authorized representative of an institutional entity that meats the direct loss requirement. Federal Department, State, and local agencies are not eligible for services as institutional entity victims.</a:t>
            </a:r>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612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6">
              <a:defRPr/>
            </a:pPr>
            <a:r>
              <a:rPr lang="en-US"/>
              <a:t>Per MCO 5800.14, Encl</a:t>
            </a:r>
            <a:r>
              <a:rPr lang="en-US" baseline="0"/>
              <a:t> 2</a:t>
            </a:r>
            <a:endParaRPr lang="en-US"/>
          </a:p>
          <a:p>
            <a:endParaRPr lang="en-US"/>
          </a:p>
          <a:p>
            <a:r>
              <a:rPr lang="en-US"/>
              <a:t>The VWAP is not limited to criminal offenses prosecuted at courts-martial. Crime victims and witnesses do not forfeit their status when offenses are disposed of at nonjudicial punishment (NJP), administrative separation (ADSEP) proceedings, or via other administrative means.</a:t>
            </a:r>
          </a:p>
          <a:p>
            <a:endParaRPr lang="en-US"/>
          </a:p>
          <a:p>
            <a:r>
              <a:rPr lang="en-US" sz="1200" b="0" i="0" u="none" strike="noStrike" kern="1200" baseline="0">
                <a:solidFill>
                  <a:schemeClr val="tx1"/>
                </a:solidFill>
                <a:latin typeface="+mn-lt"/>
                <a:ea typeface="+mn-ea"/>
                <a:cs typeface="+mn-cs"/>
              </a:rPr>
              <a:t>Victim. A person who has suffered direct physical, emotional, or pecuniary harm as a result of the commission of a crime in violation of the Uniform Code ofMilita1y Justice or the laws of another jurisdiction in any case where military authorities have been notified. Victims include, but are not limited to, the following:</a:t>
            </a:r>
          </a:p>
          <a:p>
            <a:endParaRPr lang="en-US" sz="1200" b="0" i="0" u="none" strike="noStrike" kern="1200" baseline="0">
              <a:solidFill>
                <a:schemeClr val="tx1"/>
              </a:solidFill>
              <a:latin typeface="+mn-lt"/>
              <a:ea typeface="+mn-ea"/>
              <a:cs typeface="+mn-cs"/>
            </a:endParaRPr>
          </a:p>
          <a:p>
            <a:pPr lvl="1"/>
            <a:r>
              <a:rPr lang="en-US" sz="1200" b="0" i="0" u="none" strike="noStrike" kern="1200" baseline="0">
                <a:solidFill>
                  <a:schemeClr val="tx1"/>
                </a:solidFill>
                <a:latin typeface="+mn-lt"/>
                <a:ea typeface="+mn-ea"/>
                <a:cs typeface="+mn-cs"/>
              </a:rPr>
              <a:t>a.  Military members and their family members.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b.  When stationed outside the continental United States, DoD civilian employees and contractors, if provided for in the contract, and their family members. This program applies to services not available to DoD civilian employees and contractors, and their family members, in stateside locations, such as medical care in military medical facilities.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c.  When a victim is under 18 years of age, incompetent , incapacitated, or deceased, the term includes either: a legal guardian, spouse, parent, child, sibling, family member , or another person the court designates , local responsible official, or designee.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d.  The term does not include any individual involved in the crime as a perpetrator or accomplice, even if individual meets one of the other groups listed above.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e.  An authorized representative of an institutional entity that meats the direct loss requirement. Federal Department, State, and local agencies are not eligible for services as institutional entity victims.</a:t>
            </a:r>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885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Sexual Assault victims have</a:t>
            </a:r>
            <a:r>
              <a:rPr lang="en-US" baseline="0"/>
              <a:t> different rights as the VLC has discussed. </a:t>
            </a:r>
          </a:p>
          <a:p>
            <a:r>
              <a:rPr lang="en-US" baseline="0"/>
              <a:t>i.e. right to attend vs notice of public proceedings. </a:t>
            </a:r>
          </a:p>
          <a:p>
            <a:endParaRPr lang="en-US" baseline="0"/>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reasonably protected from the accused.</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reasonable, accurate, and timely notice of any public court proceeding, or any parole proceeding, involving the crime or of any release or escape of the accused.</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Not to be excluded from any such public court proceeding, unless the court, after receiving clear and convincing evidence, determines that testimony by the victim would be materially altered if the victim heard other testimony at that proceeding.</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reasonably heard at any public proceeding involving release, plea, sentencing, or any parole proceeding.</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full and timely restitution as provided in law.</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proceedings free from unreasonable delay.</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treated with fairness and with respect for the victim's dignity and privacy.</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The reasonable right to confer with the attorney for the Government in the case.</a:t>
            </a:r>
          </a:p>
          <a:p>
            <a:pPr marL="571500" indent="-571500" algn="l">
              <a:lnSpc>
                <a:spcPct val="80000"/>
              </a:lnSpc>
              <a:buFont typeface="Arial" panose="020B0604020202020204" pitchFamily="34" charset="0"/>
              <a:buChar char="•"/>
            </a:pPr>
            <a:endParaRPr lang="en-US" altLang="en-US" sz="1200">
              <a:latin typeface="Times New Roman" panose="02020603050405020304" pitchFamily="18" charset="0"/>
              <a:cs typeface="Times New Roman" panose="02020603050405020304" pitchFamily="18" charset="0"/>
            </a:endParaRPr>
          </a:p>
          <a:p>
            <a:pPr marL="571500" marR="0" lvl="0" indent="-5715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a:latin typeface="Times New Roman" panose="02020603050405020304" pitchFamily="18" charset="0"/>
                <a:cs typeface="Times New Roman" panose="02020603050405020304" pitchFamily="18" charset="0"/>
              </a:rPr>
              <a:t>Victim’s rights do not provide authority for a legal “cause of action” against the Government</a:t>
            </a:r>
          </a:p>
          <a:p>
            <a:pPr marL="571500" indent="-571500" algn="l">
              <a:lnSpc>
                <a:spcPct val="80000"/>
              </a:lnSpc>
              <a:buFont typeface="Arial" panose="020B0604020202020204" pitchFamily="34" charset="0"/>
              <a:buChar char="•"/>
            </a:pPr>
            <a:endParaRPr lang="en-US" altLang="en-US" sz="1200">
              <a:latin typeface="Times New Roman" panose="02020603050405020304" pitchFamily="18" charset="0"/>
              <a:cs typeface="Times New Roman" panose="02020603050405020304" pitchFamily="18" charset="0"/>
            </a:endParaRPr>
          </a:p>
          <a:p>
            <a:pPr marL="0" indent="0" algn="l">
              <a:lnSpc>
                <a:spcPct val="80000"/>
              </a:lnSpc>
              <a:buFont typeface="Arial" panose="020B0604020202020204" pitchFamily="34" charset="0"/>
              <a:buNone/>
            </a:pPr>
            <a:r>
              <a:rPr lang="en-US" altLang="en-US" sz="1200">
                <a:latin typeface="Times New Roman" panose="02020603050405020304" pitchFamily="18" charset="0"/>
                <a:cs typeface="Times New Roman" panose="02020603050405020304" pitchFamily="18" charset="0"/>
              </a:rPr>
              <a:t>MCM</a:t>
            </a:r>
            <a:r>
              <a:rPr lang="en-US" altLang="en-US" sz="1200" baseline="0">
                <a:latin typeface="Times New Roman" panose="02020603050405020304" pitchFamily="18" charset="0"/>
                <a:cs typeface="Times New Roman" panose="02020603050405020304" pitchFamily="18" charset="0"/>
              </a:rPr>
              <a:t> Article 6b</a:t>
            </a:r>
          </a:p>
          <a:p>
            <a:r>
              <a:rPr lang="en-US" sz="1200" b="0" i="0" u="none" strike="noStrike" kern="1200" baseline="0">
                <a:solidFill>
                  <a:schemeClr val="tx1"/>
                </a:solidFill>
                <a:latin typeface="+mn-lt"/>
                <a:ea typeface="+mn-ea"/>
                <a:cs typeface="+mn-cs"/>
              </a:rPr>
              <a:t>(a) RIGHTS OF A VICTIM OF AN OFFENSE UNDER THIS CHAPTER.—A victim of an offense under this chapter has the following rights:</a:t>
            </a:r>
          </a:p>
          <a:p>
            <a:r>
              <a:rPr lang="en-US" sz="1200" b="0" i="0" u="none" strike="noStrike" kern="1200" baseline="0">
                <a:solidFill>
                  <a:schemeClr val="tx1"/>
                </a:solidFill>
                <a:latin typeface="+mn-lt"/>
                <a:ea typeface="+mn-ea"/>
                <a:cs typeface="+mn-cs"/>
              </a:rPr>
              <a:t>(1) The right to be reasonably protected from the accused.</a:t>
            </a:r>
          </a:p>
          <a:p>
            <a:r>
              <a:rPr lang="en-US" sz="1200" b="0" i="0" u="none" strike="noStrike" kern="1200" baseline="0">
                <a:solidFill>
                  <a:schemeClr val="tx1"/>
                </a:solidFill>
                <a:latin typeface="+mn-lt"/>
                <a:ea typeface="+mn-ea"/>
                <a:cs typeface="+mn-cs"/>
              </a:rPr>
              <a:t>(2) The right to reasonable, accurate, and timely notice of any of</a:t>
            </a:r>
          </a:p>
          <a:p>
            <a:r>
              <a:rPr lang="en-US" sz="1200" b="0" i="0" u="none" strike="noStrike" kern="1200" baseline="0">
                <a:solidFill>
                  <a:schemeClr val="tx1"/>
                </a:solidFill>
                <a:latin typeface="+mn-lt"/>
                <a:ea typeface="+mn-ea"/>
                <a:cs typeface="+mn-cs"/>
              </a:rPr>
              <a:t>the following:</a:t>
            </a:r>
          </a:p>
          <a:p>
            <a:r>
              <a:rPr lang="en-US" sz="1200" b="0" i="0" u="none" strike="noStrike" kern="1200" baseline="0">
                <a:solidFill>
                  <a:schemeClr val="tx1"/>
                </a:solidFill>
                <a:latin typeface="+mn-lt"/>
                <a:ea typeface="+mn-ea"/>
                <a:cs typeface="+mn-cs"/>
              </a:rPr>
              <a:t>(A) A public hearing concerning the cont</a:t>
            </a:r>
            <a:r>
              <a:rPr lang="en-US" sz="1200" b="1" i="0" u="none" strike="noStrike" kern="1200" baseline="0">
                <a:solidFill>
                  <a:schemeClr val="tx1"/>
                </a:solidFill>
                <a:latin typeface="+mn-lt"/>
                <a:ea typeface="+mn-ea"/>
                <a:cs typeface="+mn-cs"/>
              </a:rPr>
              <a:t>i</a:t>
            </a:r>
            <a:r>
              <a:rPr lang="en-US" sz="1200" b="0" i="0" u="none" strike="noStrike" kern="1200" baseline="0">
                <a:solidFill>
                  <a:schemeClr val="tx1"/>
                </a:solidFill>
                <a:latin typeface="+mn-lt"/>
                <a:ea typeface="+mn-ea"/>
                <a:cs typeface="+mn-cs"/>
              </a:rPr>
              <a:t>nuation of</a:t>
            </a:r>
          </a:p>
          <a:p>
            <a:r>
              <a:rPr lang="en-US" sz="1200" b="0" i="0" u="none" strike="noStrike" kern="1200" baseline="0">
                <a:solidFill>
                  <a:schemeClr val="tx1"/>
                </a:solidFill>
                <a:latin typeface="+mn-lt"/>
                <a:ea typeface="+mn-ea"/>
                <a:cs typeface="+mn-cs"/>
              </a:rPr>
              <a:t>confinement prior to trial of the accused.</a:t>
            </a:r>
          </a:p>
          <a:p>
            <a:r>
              <a:rPr lang="en-US" sz="1200" b="0" i="0" u="none" strike="noStrike" kern="1200" baseline="0">
                <a:solidFill>
                  <a:schemeClr val="tx1"/>
                </a:solidFill>
                <a:latin typeface="+mn-lt"/>
                <a:ea typeface="+mn-ea"/>
                <a:cs typeface="+mn-cs"/>
              </a:rPr>
              <a:t>(B) A preliminary hearing under section 832 of this title (article</a:t>
            </a:r>
          </a:p>
          <a:p>
            <a:r>
              <a:rPr lang="en-US" sz="1200" b="0" i="0" u="none" strike="noStrike" kern="1200" baseline="0">
                <a:solidFill>
                  <a:schemeClr val="tx1"/>
                </a:solidFill>
                <a:latin typeface="+mn-lt"/>
                <a:ea typeface="+mn-ea"/>
                <a:cs typeface="+mn-cs"/>
              </a:rPr>
              <a:t>32) relating to the offense.</a:t>
            </a:r>
          </a:p>
          <a:p>
            <a:r>
              <a:rPr lang="en-US" sz="1200" b="0" i="0" u="none" strike="noStrike" kern="1200" baseline="0">
                <a:solidFill>
                  <a:schemeClr val="tx1"/>
                </a:solidFill>
                <a:latin typeface="+mn-lt"/>
                <a:ea typeface="+mn-ea"/>
                <a:cs typeface="+mn-cs"/>
              </a:rPr>
              <a:t>(C) A court-martial relating to the offense.</a:t>
            </a:r>
          </a:p>
          <a:p>
            <a:r>
              <a:rPr lang="en-US" sz="1200" b="0" i="0" u="none" strike="noStrike" kern="1200" baseline="0">
                <a:solidFill>
                  <a:schemeClr val="tx1"/>
                </a:solidFill>
                <a:latin typeface="+mn-lt"/>
                <a:ea typeface="+mn-ea"/>
                <a:cs typeface="+mn-cs"/>
              </a:rPr>
              <a:t>(D) A public proceeding of the service clemency and parole</a:t>
            </a:r>
          </a:p>
          <a:p>
            <a:r>
              <a:rPr lang="en-US" sz="1200" b="0" i="0" u="none" strike="noStrike" kern="1200" baseline="0">
                <a:solidFill>
                  <a:schemeClr val="tx1"/>
                </a:solidFill>
                <a:latin typeface="+mn-lt"/>
                <a:ea typeface="+mn-ea"/>
                <a:cs typeface="+mn-cs"/>
              </a:rPr>
              <a:t>board relating to the offense.</a:t>
            </a:r>
          </a:p>
          <a:p>
            <a:r>
              <a:rPr lang="en-US" sz="1200" b="0" i="0" u="none" strike="noStrike" kern="1200" baseline="0">
                <a:solidFill>
                  <a:schemeClr val="tx1"/>
                </a:solidFill>
                <a:latin typeface="+mn-lt"/>
                <a:ea typeface="+mn-ea"/>
                <a:cs typeface="+mn-cs"/>
              </a:rPr>
              <a:t>(E) The release or escape of the accused, unless such notice</a:t>
            </a:r>
          </a:p>
          <a:p>
            <a:r>
              <a:rPr lang="en-US" sz="1200" b="0" i="0" u="none" strike="noStrike" kern="1200" baseline="0">
                <a:solidFill>
                  <a:schemeClr val="tx1"/>
                </a:solidFill>
                <a:latin typeface="+mn-lt"/>
                <a:ea typeface="+mn-ea"/>
                <a:cs typeface="+mn-cs"/>
              </a:rPr>
              <a:t>may endanger the safety of any person.</a:t>
            </a:r>
          </a:p>
          <a:p>
            <a:r>
              <a:rPr lang="en-US" sz="1200" b="0" i="0" u="none" strike="noStrike" kern="1200" baseline="0">
                <a:solidFill>
                  <a:schemeClr val="tx1"/>
                </a:solidFill>
                <a:latin typeface="+mn-lt"/>
                <a:ea typeface="+mn-ea"/>
                <a:cs typeface="+mn-cs"/>
              </a:rPr>
              <a:t>(3) The right not to be excluded from any public hearing or</a:t>
            </a:r>
          </a:p>
          <a:p>
            <a:r>
              <a:rPr lang="en-US" sz="1200" b="0" i="0" u="none" strike="noStrike" kern="1200" baseline="0">
                <a:solidFill>
                  <a:schemeClr val="tx1"/>
                </a:solidFill>
                <a:latin typeface="+mn-lt"/>
                <a:ea typeface="+mn-ea"/>
                <a:cs typeface="+mn-cs"/>
              </a:rPr>
              <a:t>proceeding described in paragraph (2) unless the military judge or</a:t>
            </a:r>
          </a:p>
          <a:p>
            <a:r>
              <a:rPr lang="en-US" sz="1200" b="0" i="0" u="none" strike="noStrike" kern="1200" baseline="0">
                <a:solidFill>
                  <a:schemeClr val="tx1"/>
                </a:solidFill>
                <a:latin typeface="+mn-lt"/>
                <a:ea typeface="+mn-ea"/>
                <a:cs typeface="+mn-cs"/>
              </a:rPr>
              <a:t>preliminary hearing officer, as applicable, after receiving clear</a:t>
            </a:r>
          </a:p>
          <a:p>
            <a:r>
              <a:rPr lang="en-US" sz="1200" b="0" i="0" u="none" strike="noStrike" kern="1200" baseline="0">
                <a:solidFill>
                  <a:schemeClr val="tx1"/>
                </a:solidFill>
                <a:latin typeface="+mn-lt"/>
                <a:ea typeface="+mn-ea"/>
                <a:cs typeface="+mn-cs"/>
              </a:rPr>
              <a:t>and convincing evidence, determines that testimony by the victim of</a:t>
            </a:r>
          </a:p>
          <a:p>
            <a:r>
              <a:rPr lang="en-US" sz="1200" b="0" i="0" u="none" strike="noStrike" kern="1200" baseline="0">
                <a:solidFill>
                  <a:schemeClr val="tx1"/>
                </a:solidFill>
                <a:latin typeface="+mn-lt"/>
                <a:ea typeface="+mn-ea"/>
                <a:cs typeface="+mn-cs"/>
              </a:rPr>
              <a:t>an offense under this chapter would be materially altered if the</a:t>
            </a:r>
          </a:p>
          <a:p>
            <a:r>
              <a:rPr lang="en-US" sz="1200" b="0" i="0" u="none" strike="noStrike" kern="1200" baseline="0">
                <a:solidFill>
                  <a:schemeClr val="tx1"/>
                </a:solidFill>
                <a:latin typeface="+mn-lt"/>
                <a:ea typeface="+mn-ea"/>
                <a:cs typeface="+mn-cs"/>
              </a:rPr>
              <a:t>victim heard other testimony at that hearing or proceeding.</a:t>
            </a:r>
          </a:p>
          <a:p>
            <a:r>
              <a:rPr lang="en-US" sz="1200" b="0" i="0" u="none" strike="noStrike" kern="1200" baseline="0">
                <a:solidFill>
                  <a:schemeClr val="tx1"/>
                </a:solidFill>
                <a:latin typeface="+mn-lt"/>
                <a:ea typeface="+mn-ea"/>
                <a:cs typeface="+mn-cs"/>
              </a:rPr>
              <a:t>(4) The right to be reasonably heard at any of the following:</a:t>
            </a:r>
          </a:p>
          <a:p>
            <a:r>
              <a:rPr lang="en-US" sz="1200" b="0" i="0" u="none" strike="noStrike" kern="1200" baseline="0">
                <a:solidFill>
                  <a:schemeClr val="tx1"/>
                </a:solidFill>
                <a:latin typeface="+mn-lt"/>
                <a:ea typeface="+mn-ea"/>
                <a:cs typeface="+mn-cs"/>
              </a:rPr>
              <a:t>(A) A public hearing concerning the continuation of</a:t>
            </a:r>
          </a:p>
          <a:p>
            <a:r>
              <a:rPr lang="en-US" sz="1200" b="0" i="0" u="none" strike="noStrike" kern="1200" baseline="0">
                <a:solidFill>
                  <a:schemeClr val="tx1"/>
                </a:solidFill>
                <a:latin typeface="+mn-lt"/>
                <a:ea typeface="+mn-ea"/>
                <a:cs typeface="+mn-cs"/>
              </a:rPr>
              <a:t>confinement prior to trial of the accused.</a:t>
            </a:r>
          </a:p>
          <a:p>
            <a:r>
              <a:rPr lang="en-US" sz="1200" b="0" i="0" u="none" strike="noStrike" kern="1200" baseline="0">
                <a:solidFill>
                  <a:schemeClr val="tx1"/>
                </a:solidFill>
                <a:latin typeface="+mn-lt"/>
                <a:ea typeface="+mn-ea"/>
                <a:cs typeface="+mn-cs"/>
              </a:rPr>
              <a:t>(B) A sentencing hearing relating to the offense.</a:t>
            </a:r>
          </a:p>
          <a:p>
            <a:r>
              <a:rPr lang="en-US" sz="1200" b="0" i="0" u="none" strike="noStrike" kern="1200" baseline="0">
                <a:solidFill>
                  <a:schemeClr val="tx1"/>
                </a:solidFill>
                <a:latin typeface="+mn-lt"/>
                <a:ea typeface="+mn-ea"/>
                <a:cs typeface="+mn-cs"/>
              </a:rPr>
              <a:t>(C) A public proceeding of the service clemency and parole</a:t>
            </a:r>
          </a:p>
          <a:p>
            <a:r>
              <a:rPr lang="en-US" sz="1200" b="0" i="0" u="none" strike="noStrike" kern="1200" baseline="0">
                <a:solidFill>
                  <a:schemeClr val="tx1"/>
                </a:solidFill>
                <a:latin typeface="+mn-lt"/>
                <a:ea typeface="+mn-ea"/>
                <a:cs typeface="+mn-cs"/>
              </a:rPr>
              <a:t>board relating to the offense.</a:t>
            </a:r>
          </a:p>
          <a:p>
            <a:r>
              <a:rPr lang="en-US" sz="1200" b="0" i="0" u="none" strike="noStrike" kern="1200" baseline="0">
                <a:solidFill>
                  <a:schemeClr val="tx1"/>
                </a:solidFill>
                <a:latin typeface="+mn-lt"/>
                <a:ea typeface="+mn-ea"/>
                <a:cs typeface="+mn-cs"/>
              </a:rPr>
              <a:t>(5) The reasonable right to confer with the counsel representing</a:t>
            </a:r>
          </a:p>
          <a:p>
            <a:r>
              <a:rPr lang="en-US" sz="1200" b="0" i="0" u="none" strike="noStrike" kern="1200" baseline="0">
                <a:solidFill>
                  <a:schemeClr val="tx1"/>
                </a:solidFill>
                <a:latin typeface="+mn-lt"/>
                <a:ea typeface="+mn-ea"/>
                <a:cs typeface="+mn-cs"/>
              </a:rPr>
              <a:t>the Government at any proceeding described in paragraph (2).</a:t>
            </a:r>
          </a:p>
          <a:p>
            <a:r>
              <a:rPr lang="en-US" sz="1200" b="0" i="0" u="none" strike="noStrike" kern="1200" baseline="0">
                <a:solidFill>
                  <a:schemeClr val="tx1"/>
                </a:solidFill>
                <a:latin typeface="+mn-lt"/>
                <a:ea typeface="+mn-ea"/>
                <a:cs typeface="+mn-cs"/>
              </a:rPr>
              <a:t>(6) The right to receive restitution as provided in law.</a:t>
            </a:r>
          </a:p>
          <a:p>
            <a:r>
              <a:rPr lang="en-US" sz="1200" b="0" i="0" u="none" strike="noStrike" kern="1200" baseline="0">
                <a:solidFill>
                  <a:schemeClr val="tx1"/>
                </a:solidFill>
                <a:latin typeface="+mn-lt"/>
                <a:ea typeface="+mn-ea"/>
                <a:cs typeface="+mn-cs"/>
              </a:rPr>
              <a:t>(7) The right to proceedings free from unreasonable delay.</a:t>
            </a:r>
          </a:p>
          <a:p>
            <a:r>
              <a:rPr lang="en-US" sz="1200" b="0" i="0" u="none" strike="noStrike" kern="1200" baseline="0">
                <a:solidFill>
                  <a:schemeClr val="tx1"/>
                </a:solidFill>
                <a:latin typeface="+mn-lt"/>
                <a:ea typeface="+mn-ea"/>
                <a:cs typeface="+mn-cs"/>
              </a:rPr>
              <a:t>(8) The right to be treated with fairness and with respect for the</a:t>
            </a:r>
          </a:p>
          <a:p>
            <a:r>
              <a:rPr lang="en-US" sz="1200" b="0" i="0" u="none" strike="noStrike" kern="1200" baseline="0">
                <a:solidFill>
                  <a:schemeClr val="tx1"/>
                </a:solidFill>
                <a:latin typeface="+mn-lt"/>
                <a:ea typeface="+mn-ea"/>
                <a:cs typeface="+mn-cs"/>
              </a:rPr>
              <a:t>dignity and privacy of the victim of an offense under this chapter.</a:t>
            </a:r>
            <a:endParaRPr lang="en-US" altLang="en-US" sz="12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620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Sexual Assault victims have</a:t>
            </a:r>
            <a:r>
              <a:rPr lang="en-US" baseline="0"/>
              <a:t> different rights as the VLC has discussed. </a:t>
            </a:r>
          </a:p>
          <a:p>
            <a:r>
              <a:rPr lang="en-US" baseline="0"/>
              <a:t>i.e. right to attend vs notice of public proceedings. </a:t>
            </a:r>
          </a:p>
          <a:p>
            <a:endParaRPr lang="en-US" baseline="0"/>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reasonably protected from the accused.</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reasonable, accurate, and timely notice of any public court proceeding, or any parole proceeding, involving the crime or of any release or escape of the accused.</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Not to be excluded from any such public court proceeding, unless the court, after receiving clear and convincing evidence, determines that testimony by the victim would be materially altered if the victim heard other testimony at that proceeding.</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reasonably heard at any public proceeding involving release, plea, sentencing, or any parole proceeding.</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full and timely restitution as provided in law.</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proceedings free from unreasonable delay.</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To be treated with fairness and with respect for the victim's dignity and privacy.</a:t>
            </a:r>
          </a:p>
          <a:p>
            <a:pPr marL="571500" indent="-571500" algn="l">
              <a:lnSpc>
                <a:spcPct val="80000"/>
              </a:lnSpc>
              <a:buFont typeface="Arial" panose="020B0604020202020204" pitchFamily="34" charset="0"/>
              <a:buChar char="•"/>
            </a:pPr>
            <a:r>
              <a:rPr lang="en-US" altLang="en-US" sz="1200">
                <a:latin typeface="Times New Roman" panose="02020603050405020304" pitchFamily="18" charset="0"/>
                <a:cs typeface="Times New Roman" panose="02020603050405020304" pitchFamily="18" charset="0"/>
              </a:rPr>
              <a:t>The reasonable right to confer with the attorney for the Government in the case.</a:t>
            </a:r>
          </a:p>
          <a:p>
            <a:pPr marL="571500" indent="-571500" algn="l">
              <a:lnSpc>
                <a:spcPct val="80000"/>
              </a:lnSpc>
              <a:buFont typeface="Arial" panose="020B0604020202020204" pitchFamily="34" charset="0"/>
              <a:buChar char="•"/>
            </a:pPr>
            <a:endParaRPr lang="en-US" altLang="en-US" sz="1200">
              <a:latin typeface="Times New Roman" panose="02020603050405020304" pitchFamily="18" charset="0"/>
              <a:cs typeface="Times New Roman" panose="02020603050405020304" pitchFamily="18" charset="0"/>
            </a:endParaRPr>
          </a:p>
          <a:p>
            <a:pPr marL="571500" marR="0" lvl="0" indent="-5715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a:latin typeface="Times New Roman" panose="02020603050405020304" pitchFamily="18" charset="0"/>
                <a:cs typeface="Times New Roman" panose="02020603050405020304" pitchFamily="18" charset="0"/>
              </a:rPr>
              <a:t>Victim’s rights do not provide authority for a legal “cause of action” against the Government</a:t>
            </a:r>
          </a:p>
          <a:p>
            <a:pPr marL="571500" indent="-571500" algn="l">
              <a:lnSpc>
                <a:spcPct val="80000"/>
              </a:lnSpc>
              <a:buFont typeface="Arial" panose="020B0604020202020204" pitchFamily="34" charset="0"/>
              <a:buChar char="•"/>
            </a:pPr>
            <a:endParaRPr lang="en-US" altLang="en-US" sz="1200">
              <a:latin typeface="Times New Roman" panose="02020603050405020304" pitchFamily="18" charset="0"/>
              <a:cs typeface="Times New Roman" panose="02020603050405020304" pitchFamily="18" charset="0"/>
            </a:endParaRPr>
          </a:p>
          <a:p>
            <a:pPr marL="0" indent="0" algn="l">
              <a:lnSpc>
                <a:spcPct val="80000"/>
              </a:lnSpc>
              <a:buFont typeface="Arial" panose="020B0604020202020204" pitchFamily="34" charset="0"/>
              <a:buNone/>
            </a:pPr>
            <a:r>
              <a:rPr lang="en-US" altLang="en-US" sz="1200">
                <a:latin typeface="Times New Roman" panose="02020603050405020304" pitchFamily="18" charset="0"/>
                <a:cs typeface="Times New Roman" panose="02020603050405020304" pitchFamily="18" charset="0"/>
              </a:rPr>
              <a:t>MCM</a:t>
            </a:r>
            <a:r>
              <a:rPr lang="en-US" altLang="en-US" sz="1200" baseline="0">
                <a:latin typeface="Times New Roman" panose="02020603050405020304" pitchFamily="18" charset="0"/>
                <a:cs typeface="Times New Roman" panose="02020603050405020304" pitchFamily="18" charset="0"/>
              </a:rPr>
              <a:t> Article 6b</a:t>
            </a:r>
          </a:p>
          <a:p>
            <a:r>
              <a:rPr lang="en-US" sz="1200" b="0" i="0" u="none" strike="noStrike" kern="1200" baseline="0">
                <a:solidFill>
                  <a:schemeClr val="tx1"/>
                </a:solidFill>
                <a:latin typeface="+mn-lt"/>
                <a:ea typeface="+mn-ea"/>
                <a:cs typeface="+mn-cs"/>
              </a:rPr>
              <a:t>(a) RIGHTS OF A VICTIM OF AN OFFENSE UNDER THIS CHAPTER.—A victim of an offense under this chapter has the following rights:</a:t>
            </a:r>
          </a:p>
          <a:p>
            <a:r>
              <a:rPr lang="en-US" sz="1200" b="0" i="0" u="none" strike="noStrike" kern="1200" baseline="0">
                <a:solidFill>
                  <a:schemeClr val="tx1"/>
                </a:solidFill>
                <a:latin typeface="+mn-lt"/>
                <a:ea typeface="+mn-ea"/>
                <a:cs typeface="+mn-cs"/>
              </a:rPr>
              <a:t>(1) The right to be reasonably protected from the accused.</a:t>
            </a:r>
          </a:p>
          <a:p>
            <a:r>
              <a:rPr lang="en-US" sz="1200" b="0" i="0" u="none" strike="noStrike" kern="1200" baseline="0">
                <a:solidFill>
                  <a:schemeClr val="tx1"/>
                </a:solidFill>
                <a:latin typeface="+mn-lt"/>
                <a:ea typeface="+mn-ea"/>
                <a:cs typeface="+mn-cs"/>
              </a:rPr>
              <a:t>(2) The right to reasonable, accurate, and timely notice of any of</a:t>
            </a:r>
          </a:p>
          <a:p>
            <a:r>
              <a:rPr lang="en-US" sz="1200" b="0" i="0" u="none" strike="noStrike" kern="1200" baseline="0">
                <a:solidFill>
                  <a:schemeClr val="tx1"/>
                </a:solidFill>
                <a:latin typeface="+mn-lt"/>
                <a:ea typeface="+mn-ea"/>
                <a:cs typeface="+mn-cs"/>
              </a:rPr>
              <a:t>the following:</a:t>
            </a:r>
          </a:p>
          <a:p>
            <a:r>
              <a:rPr lang="en-US" sz="1200" b="0" i="0" u="none" strike="noStrike" kern="1200" baseline="0">
                <a:solidFill>
                  <a:schemeClr val="tx1"/>
                </a:solidFill>
                <a:latin typeface="+mn-lt"/>
                <a:ea typeface="+mn-ea"/>
                <a:cs typeface="+mn-cs"/>
              </a:rPr>
              <a:t>(A) A public hearing concerning the cont</a:t>
            </a:r>
            <a:r>
              <a:rPr lang="en-US" sz="1200" b="1" i="0" u="none" strike="noStrike" kern="1200" baseline="0">
                <a:solidFill>
                  <a:schemeClr val="tx1"/>
                </a:solidFill>
                <a:latin typeface="+mn-lt"/>
                <a:ea typeface="+mn-ea"/>
                <a:cs typeface="+mn-cs"/>
              </a:rPr>
              <a:t>i</a:t>
            </a:r>
            <a:r>
              <a:rPr lang="en-US" sz="1200" b="0" i="0" u="none" strike="noStrike" kern="1200" baseline="0">
                <a:solidFill>
                  <a:schemeClr val="tx1"/>
                </a:solidFill>
                <a:latin typeface="+mn-lt"/>
                <a:ea typeface="+mn-ea"/>
                <a:cs typeface="+mn-cs"/>
              </a:rPr>
              <a:t>nuation of</a:t>
            </a:r>
          </a:p>
          <a:p>
            <a:r>
              <a:rPr lang="en-US" sz="1200" b="0" i="0" u="none" strike="noStrike" kern="1200" baseline="0">
                <a:solidFill>
                  <a:schemeClr val="tx1"/>
                </a:solidFill>
                <a:latin typeface="+mn-lt"/>
                <a:ea typeface="+mn-ea"/>
                <a:cs typeface="+mn-cs"/>
              </a:rPr>
              <a:t>confinement prior to trial of the accused.</a:t>
            </a:r>
          </a:p>
          <a:p>
            <a:r>
              <a:rPr lang="en-US" sz="1200" b="0" i="0" u="none" strike="noStrike" kern="1200" baseline="0">
                <a:solidFill>
                  <a:schemeClr val="tx1"/>
                </a:solidFill>
                <a:latin typeface="+mn-lt"/>
                <a:ea typeface="+mn-ea"/>
                <a:cs typeface="+mn-cs"/>
              </a:rPr>
              <a:t>(B) A preliminary hearing under section 832 of this title (article</a:t>
            </a:r>
          </a:p>
          <a:p>
            <a:r>
              <a:rPr lang="en-US" sz="1200" b="0" i="0" u="none" strike="noStrike" kern="1200" baseline="0">
                <a:solidFill>
                  <a:schemeClr val="tx1"/>
                </a:solidFill>
                <a:latin typeface="+mn-lt"/>
                <a:ea typeface="+mn-ea"/>
                <a:cs typeface="+mn-cs"/>
              </a:rPr>
              <a:t>32) relating to the offense.</a:t>
            </a:r>
          </a:p>
          <a:p>
            <a:r>
              <a:rPr lang="en-US" sz="1200" b="0" i="0" u="none" strike="noStrike" kern="1200" baseline="0">
                <a:solidFill>
                  <a:schemeClr val="tx1"/>
                </a:solidFill>
                <a:latin typeface="+mn-lt"/>
                <a:ea typeface="+mn-ea"/>
                <a:cs typeface="+mn-cs"/>
              </a:rPr>
              <a:t>(C) A court-martial relating to the offense.</a:t>
            </a:r>
          </a:p>
          <a:p>
            <a:r>
              <a:rPr lang="en-US" sz="1200" b="0" i="0" u="none" strike="noStrike" kern="1200" baseline="0">
                <a:solidFill>
                  <a:schemeClr val="tx1"/>
                </a:solidFill>
                <a:latin typeface="+mn-lt"/>
                <a:ea typeface="+mn-ea"/>
                <a:cs typeface="+mn-cs"/>
              </a:rPr>
              <a:t>(D) A public proceeding of the service clemency and parole</a:t>
            </a:r>
          </a:p>
          <a:p>
            <a:r>
              <a:rPr lang="en-US" sz="1200" b="0" i="0" u="none" strike="noStrike" kern="1200" baseline="0">
                <a:solidFill>
                  <a:schemeClr val="tx1"/>
                </a:solidFill>
                <a:latin typeface="+mn-lt"/>
                <a:ea typeface="+mn-ea"/>
                <a:cs typeface="+mn-cs"/>
              </a:rPr>
              <a:t>board relating to the offense.</a:t>
            </a:r>
          </a:p>
          <a:p>
            <a:r>
              <a:rPr lang="en-US" sz="1200" b="0" i="0" u="none" strike="noStrike" kern="1200" baseline="0">
                <a:solidFill>
                  <a:schemeClr val="tx1"/>
                </a:solidFill>
                <a:latin typeface="+mn-lt"/>
                <a:ea typeface="+mn-ea"/>
                <a:cs typeface="+mn-cs"/>
              </a:rPr>
              <a:t>(E) The release or escape of the accused, unless such notice</a:t>
            </a:r>
          </a:p>
          <a:p>
            <a:r>
              <a:rPr lang="en-US" sz="1200" b="0" i="0" u="none" strike="noStrike" kern="1200" baseline="0">
                <a:solidFill>
                  <a:schemeClr val="tx1"/>
                </a:solidFill>
                <a:latin typeface="+mn-lt"/>
                <a:ea typeface="+mn-ea"/>
                <a:cs typeface="+mn-cs"/>
              </a:rPr>
              <a:t>may endanger the safety of any person.</a:t>
            </a:r>
          </a:p>
          <a:p>
            <a:r>
              <a:rPr lang="en-US" sz="1200" b="0" i="0" u="none" strike="noStrike" kern="1200" baseline="0">
                <a:solidFill>
                  <a:schemeClr val="tx1"/>
                </a:solidFill>
                <a:latin typeface="+mn-lt"/>
                <a:ea typeface="+mn-ea"/>
                <a:cs typeface="+mn-cs"/>
              </a:rPr>
              <a:t>(3) The right not to be excluded from any public hearing or</a:t>
            </a:r>
          </a:p>
          <a:p>
            <a:r>
              <a:rPr lang="en-US" sz="1200" b="0" i="0" u="none" strike="noStrike" kern="1200" baseline="0">
                <a:solidFill>
                  <a:schemeClr val="tx1"/>
                </a:solidFill>
                <a:latin typeface="+mn-lt"/>
                <a:ea typeface="+mn-ea"/>
                <a:cs typeface="+mn-cs"/>
              </a:rPr>
              <a:t>proceeding described in paragraph (2) unless the military judge or</a:t>
            </a:r>
          </a:p>
          <a:p>
            <a:r>
              <a:rPr lang="en-US" sz="1200" b="0" i="0" u="none" strike="noStrike" kern="1200" baseline="0">
                <a:solidFill>
                  <a:schemeClr val="tx1"/>
                </a:solidFill>
                <a:latin typeface="+mn-lt"/>
                <a:ea typeface="+mn-ea"/>
                <a:cs typeface="+mn-cs"/>
              </a:rPr>
              <a:t>preliminary hearing officer, as applicable, after receiving clear</a:t>
            </a:r>
          </a:p>
          <a:p>
            <a:r>
              <a:rPr lang="en-US" sz="1200" b="0" i="0" u="none" strike="noStrike" kern="1200" baseline="0">
                <a:solidFill>
                  <a:schemeClr val="tx1"/>
                </a:solidFill>
                <a:latin typeface="+mn-lt"/>
                <a:ea typeface="+mn-ea"/>
                <a:cs typeface="+mn-cs"/>
              </a:rPr>
              <a:t>and convincing evidence, determines that testimony by the victim of</a:t>
            </a:r>
          </a:p>
          <a:p>
            <a:r>
              <a:rPr lang="en-US" sz="1200" b="0" i="0" u="none" strike="noStrike" kern="1200" baseline="0">
                <a:solidFill>
                  <a:schemeClr val="tx1"/>
                </a:solidFill>
                <a:latin typeface="+mn-lt"/>
                <a:ea typeface="+mn-ea"/>
                <a:cs typeface="+mn-cs"/>
              </a:rPr>
              <a:t>an offense under this chapter would be materially altered if the</a:t>
            </a:r>
          </a:p>
          <a:p>
            <a:r>
              <a:rPr lang="en-US" sz="1200" b="0" i="0" u="none" strike="noStrike" kern="1200" baseline="0">
                <a:solidFill>
                  <a:schemeClr val="tx1"/>
                </a:solidFill>
                <a:latin typeface="+mn-lt"/>
                <a:ea typeface="+mn-ea"/>
                <a:cs typeface="+mn-cs"/>
              </a:rPr>
              <a:t>victim heard other testimony at that hearing or proceeding.</a:t>
            </a:r>
          </a:p>
          <a:p>
            <a:r>
              <a:rPr lang="en-US" sz="1200" b="0" i="0" u="none" strike="noStrike" kern="1200" baseline="0">
                <a:solidFill>
                  <a:schemeClr val="tx1"/>
                </a:solidFill>
                <a:latin typeface="+mn-lt"/>
                <a:ea typeface="+mn-ea"/>
                <a:cs typeface="+mn-cs"/>
              </a:rPr>
              <a:t>(4) The right to be reasonably heard at any of the following:</a:t>
            </a:r>
          </a:p>
          <a:p>
            <a:r>
              <a:rPr lang="en-US" sz="1200" b="0" i="0" u="none" strike="noStrike" kern="1200" baseline="0">
                <a:solidFill>
                  <a:schemeClr val="tx1"/>
                </a:solidFill>
                <a:latin typeface="+mn-lt"/>
                <a:ea typeface="+mn-ea"/>
                <a:cs typeface="+mn-cs"/>
              </a:rPr>
              <a:t>(A) A public hearing concerning the continuation of</a:t>
            </a:r>
          </a:p>
          <a:p>
            <a:r>
              <a:rPr lang="en-US" sz="1200" b="0" i="0" u="none" strike="noStrike" kern="1200" baseline="0">
                <a:solidFill>
                  <a:schemeClr val="tx1"/>
                </a:solidFill>
                <a:latin typeface="+mn-lt"/>
                <a:ea typeface="+mn-ea"/>
                <a:cs typeface="+mn-cs"/>
              </a:rPr>
              <a:t>confinement prior to trial of the accused.</a:t>
            </a:r>
          </a:p>
          <a:p>
            <a:r>
              <a:rPr lang="en-US" sz="1200" b="0" i="0" u="none" strike="noStrike" kern="1200" baseline="0">
                <a:solidFill>
                  <a:schemeClr val="tx1"/>
                </a:solidFill>
                <a:latin typeface="+mn-lt"/>
                <a:ea typeface="+mn-ea"/>
                <a:cs typeface="+mn-cs"/>
              </a:rPr>
              <a:t>(B) A sentencing hearing relating to the offense.</a:t>
            </a:r>
          </a:p>
          <a:p>
            <a:r>
              <a:rPr lang="en-US" sz="1200" b="0" i="0" u="none" strike="noStrike" kern="1200" baseline="0">
                <a:solidFill>
                  <a:schemeClr val="tx1"/>
                </a:solidFill>
                <a:latin typeface="+mn-lt"/>
                <a:ea typeface="+mn-ea"/>
                <a:cs typeface="+mn-cs"/>
              </a:rPr>
              <a:t>(C) A public proceeding of the service clemency and parole</a:t>
            </a:r>
          </a:p>
          <a:p>
            <a:r>
              <a:rPr lang="en-US" sz="1200" b="0" i="0" u="none" strike="noStrike" kern="1200" baseline="0">
                <a:solidFill>
                  <a:schemeClr val="tx1"/>
                </a:solidFill>
                <a:latin typeface="+mn-lt"/>
                <a:ea typeface="+mn-ea"/>
                <a:cs typeface="+mn-cs"/>
              </a:rPr>
              <a:t>board relating to the offense.</a:t>
            </a:r>
          </a:p>
          <a:p>
            <a:r>
              <a:rPr lang="en-US" sz="1200" b="0" i="0" u="none" strike="noStrike" kern="1200" baseline="0">
                <a:solidFill>
                  <a:schemeClr val="tx1"/>
                </a:solidFill>
                <a:latin typeface="+mn-lt"/>
                <a:ea typeface="+mn-ea"/>
                <a:cs typeface="+mn-cs"/>
              </a:rPr>
              <a:t>(5) The reasonable right to confer with the counsel representing</a:t>
            </a:r>
          </a:p>
          <a:p>
            <a:r>
              <a:rPr lang="en-US" sz="1200" b="0" i="0" u="none" strike="noStrike" kern="1200" baseline="0">
                <a:solidFill>
                  <a:schemeClr val="tx1"/>
                </a:solidFill>
                <a:latin typeface="+mn-lt"/>
                <a:ea typeface="+mn-ea"/>
                <a:cs typeface="+mn-cs"/>
              </a:rPr>
              <a:t>the Government at any proceeding described in paragraph (2).</a:t>
            </a:r>
          </a:p>
          <a:p>
            <a:r>
              <a:rPr lang="en-US" sz="1200" b="0" i="0" u="none" strike="noStrike" kern="1200" baseline="0">
                <a:solidFill>
                  <a:schemeClr val="tx1"/>
                </a:solidFill>
                <a:latin typeface="+mn-lt"/>
                <a:ea typeface="+mn-ea"/>
                <a:cs typeface="+mn-cs"/>
              </a:rPr>
              <a:t>(6) The right to receive restitution as provided in law.</a:t>
            </a:r>
          </a:p>
          <a:p>
            <a:r>
              <a:rPr lang="en-US" sz="1200" b="0" i="0" u="none" strike="noStrike" kern="1200" baseline="0">
                <a:solidFill>
                  <a:schemeClr val="tx1"/>
                </a:solidFill>
                <a:latin typeface="+mn-lt"/>
                <a:ea typeface="+mn-ea"/>
                <a:cs typeface="+mn-cs"/>
              </a:rPr>
              <a:t>(7) The right to proceedings free from unreasonable delay.</a:t>
            </a:r>
          </a:p>
          <a:p>
            <a:r>
              <a:rPr lang="en-US" sz="1200" b="0" i="0" u="none" strike="noStrike" kern="1200" baseline="0">
                <a:solidFill>
                  <a:schemeClr val="tx1"/>
                </a:solidFill>
                <a:latin typeface="+mn-lt"/>
                <a:ea typeface="+mn-ea"/>
                <a:cs typeface="+mn-cs"/>
              </a:rPr>
              <a:t>(8) The right to be treated with fairness and with respect for the</a:t>
            </a:r>
          </a:p>
          <a:p>
            <a:r>
              <a:rPr lang="en-US" sz="1200" b="0" i="0" u="none" strike="noStrike" kern="1200" baseline="0">
                <a:solidFill>
                  <a:schemeClr val="tx1"/>
                </a:solidFill>
                <a:latin typeface="+mn-lt"/>
                <a:ea typeface="+mn-ea"/>
                <a:cs typeface="+mn-cs"/>
              </a:rPr>
              <a:t>dignity and privacy of the victim of an offense under this chapter.</a:t>
            </a:r>
            <a:endParaRPr lang="en-US" altLang="en-US" sz="12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416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Rule 412. Sex offense cases: The victim’s sexual behavior or predisposition</a:t>
            </a:r>
          </a:p>
          <a:p>
            <a:r>
              <a:rPr lang="en-US" sz="1200" b="0" i="1" u="none" strike="noStrike" kern="1200" baseline="0">
                <a:solidFill>
                  <a:schemeClr val="tx1"/>
                </a:solidFill>
                <a:latin typeface="+mn-lt"/>
                <a:ea typeface="+mn-ea"/>
                <a:cs typeface="+mn-cs"/>
              </a:rPr>
              <a:t>Evidence generally inadmissible</a:t>
            </a:r>
            <a:r>
              <a:rPr lang="en-US" sz="1200" b="0" i="0" u="none" strike="noStrike" kern="1200" baseline="0">
                <a:solidFill>
                  <a:schemeClr val="tx1"/>
                </a:solidFill>
                <a:latin typeface="+mn-lt"/>
                <a:ea typeface="+mn-ea"/>
                <a:cs typeface="+mn-cs"/>
              </a:rPr>
              <a:t>. The following evidence is not admissible in any proceeding involving an alleged sexual offense except as provided in subdivisions (b) and (c):</a:t>
            </a:r>
          </a:p>
          <a:p>
            <a:r>
              <a:rPr lang="en-US" sz="1200" b="0" i="0" u="none" strike="noStrike" kern="1200" baseline="0">
                <a:solidFill>
                  <a:schemeClr val="tx1"/>
                </a:solidFill>
                <a:latin typeface="+mn-lt"/>
                <a:ea typeface="+mn-ea"/>
                <a:cs typeface="+mn-cs"/>
              </a:rPr>
              <a:t>Evidence offered to prove that a victim engaged in other sexual behavior; or</a:t>
            </a:r>
          </a:p>
          <a:p>
            <a:r>
              <a:rPr lang="en-US" sz="1200" b="0" i="0" u="none" strike="noStrike" kern="1200" baseline="0">
                <a:solidFill>
                  <a:schemeClr val="tx1"/>
                </a:solidFill>
                <a:latin typeface="+mn-lt"/>
                <a:ea typeface="+mn-ea"/>
                <a:cs typeface="+mn-cs"/>
              </a:rPr>
              <a:t>Evidence offered to prove a victim’s sexual predisposition.</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In a proceeding, the following evidence is admissible, if otherwise admissible under these rules:</a:t>
            </a:r>
          </a:p>
          <a:p>
            <a:r>
              <a:rPr lang="en-US" sz="1200" b="0" i="0" u="none" strike="noStrike" kern="1200" baseline="0">
                <a:solidFill>
                  <a:schemeClr val="tx1"/>
                </a:solidFill>
                <a:latin typeface="+mn-lt"/>
                <a:ea typeface="+mn-ea"/>
                <a:cs typeface="+mn-cs"/>
              </a:rPr>
              <a:t>evidence of specific instances of a victim’s sexual behavior, if offered to prove that someone other than the accused was the source of semen, injury, or other physical evidence;</a:t>
            </a:r>
          </a:p>
          <a:p>
            <a:r>
              <a:rPr lang="en-US" sz="1200" b="0" i="0" u="none" strike="noStrike" kern="1200" baseline="0">
                <a:solidFill>
                  <a:schemeClr val="tx1"/>
                </a:solidFill>
                <a:latin typeface="+mn-lt"/>
                <a:ea typeface="+mn-ea"/>
                <a:cs typeface="+mn-cs"/>
              </a:rPr>
              <a:t>evidence of specific instances of a victim’s sexual behavior with respect to the person accused of the sexual misconduct, if offered by the accused o</a:t>
            </a:r>
          </a:p>
          <a:p>
            <a:r>
              <a:rPr lang="en-US" sz="1200" b="0" i="0" u="none" strike="noStrike" kern="1200" baseline="0">
                <a:solidFill>
                  <a:schemeClr val="tx1"/>
                </a:solidFill>
                <a:latin typeface="+mn-lt"/>
                <a:ea typeface="+mn-ea"/>
                <a:cs typeface="+mn-cs"/>
              </a:rPr>
              <a:t>prove consent or if offered by the prosecution; and</a:t>
            </a:r>
          </a:p>
          <a:p>
            <a:r>
              <a:rPr lang="en-US" sz="1200" b="0" i="0" u="none" strike="noStrike" kern="1200" baseline="0">
                <a:solidFill>
                  <a:schemeClr val="tx1"/>
                </a:solidFill>
                <a:latin typeface="+mn-lt"/>
                <a:ea typeface="+mn-ea"/>
                <a:cs typeface="+mn-cs"/>
              </a:rPr>
              <a:t>(3) evidence the exclusion of which would violate the accused’s constitutional rights.</a:t>
            </a:r>
          </a:p>
          <a:p>
            <a:r>
              <a:rPr lang="en-US" sz="1200" b="0" i="1" u="none" strike="noStrike" kern="1200" baseline="0">
                <a:solidFill>
                  <a:schemeClr val="tx1"/>
                </a:solidFill>
                <a:latin typeface="+mn-lt"/>
                <a:ea typeface="+mn-ea"/>
                <a:cs typeface="+mn-cs"/>
              </a:rPr>
              <a:t>Procedure to determine admissibility</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A party intending to offer evidence under subdivision (b)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offered unless the military judge, for good cause shown, requires a different time for filing or permits filing during trial; and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(B) serve the motion on the opposing party and the military judge and notify the victim or, when appropriate, the victim’s guardian or representative.</a:t>
            </a:r>
          </a:p>
          <a:p>
            <a:r>
              <a:rPr lang="en-US" sz="1200" b="0" i="0" u="none" strike="noStrike" kern="1200" baseline="0">
                <a:solidFill>
                  <a:schemeClr val="tx1"/>
                </a:solidFill>
                <a:latin typeface="+mn-lt"/>
                <a:ea typeface="+mn-ea"/>
                <a:cs typeface="+mn-cs"/>
              </a:rPr>
              <a:t>(2) Before admitting evidence under this rule, the military judge must conduct a hearing, which shall be closed. At this hearing, the parties may call witnesses, including the victim, and offer relevant evidence. The victim must be afforded a reasonable opportunity to attend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shall conduct the hearing outside the presence of the members pursuant to Article 39(a). The motion, related papers, and the record of the hearing must be sealed in accordance with R.C.M. 1113 and remain under seal unless the military judge, the Judge Advocate General, or an appellate court orders otherwise.</a:t>
            </a:r>
          </a:p>
          <a:p>
            <a:r>
              <a:rPr lang="en-US" sz="1200" b="0" i="0" u="none" strike="noStrike" kern="1200" baseline="0">
                <a:solidFill>
                  <a:schemeClr val="tx1"/>
                </a:solidFill>
                <a:latin typeface="+mn-lt"/>
                <a:ea typeface="+mn-ea"/>
                <a:cs typeface="+mn-cs"/>
              </a:rPr>
              <a:t>(3) If the military judge determines on the basis of the hearing described in paragraph (2) of this subdivision that the evidence that the accused seeks to offer is relevant for a purpose under subdivision (b)(1) or (2) of this rule and that the probative value of such evidence outweighs the danger of unfair prejudice to the victim’s privacy, or that the evidence is described by subdivision (b)(3) of this rule, such evidence shall be admissible under this rule to the extent an order made by the military judge specifies evidence that may be offered and areas with respect to which the victim may be examined or cross-examined. Any evidence introduced under this rule is subject to challenge under Mil. R. Evid. 403.</a:t>
            </a:r>
          </a:p>
          <a:p>
            <a:r>
              <a:rPr lang="en-US" sz="1200" b="0" i="0" u="none" strike="noStrike" kern="1200" baseline="0">
                <a:solidFill>
                  <a:schemeClr val="tx1"/>
                </a:solidFill>
                <a:latin typeface="+mn-lt"/>
                <a:ea typeface="+mn-ea"/>
                <a:cs typeface="+mn-cs"/>
              </a:rPr>
              <a:t>(d) </a:t>
            </a:r>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For purposes of this rule, the term “sexual offense” includes any sexual misconduct punishable under the Uniform Code of Military Justice, federal law or state law. “Sexual behavior”</a:t>
            </a:r>
          </a:p>
          <a:p>
            <a:r>
              <a:rPr lang="en-US" sz="1200" b="0" i="0" u="none" strike="noStrike" kern="1200" baseline="0">
                <a:solidFill>
                  <a:schemeClr val="tx1"/>
                </a:solidFill>
                <a:latin typeface="+mn-lt"/>
                <a:ea typeface="+mn-ea"/>
                <a:cs typeface="+mn-cs"/>
              </a:rPr>
              <a:t>includes any sexual behavior not encompassed by the alleged offense. The term “sexual predisposition” refers to a victim’s mode of dress, speech, or lifestyle that does not directly refer to sexual activities or thoughts but that may have a sexual connotation for the fact finder. For purposes of this rule, the term “victim” includes an alleged victim.</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Rule 513. Psychotherapist—patient privilege</a:t>
            </a:r>
          </a:p>
          <a:p>
            <a:r>
              <a:rPr lang="en-US" sz="1200" b="0" i="1" u="none" strike="noStrike" kern="1200" baseline="0">
                <a:solidFill>
                  <a:schemeClr val="tx1"/>
                </a:solidFill>
                <a:latin typeface="+mn-lt"/>
                <a:ea typeface="+mn-ea"/>
                <a:cs typeface="+mn-cs"/>
              </a:rPr>
              <a:t>General Rule</a:t>
            </a:r>
            <a:r>
              <a:rPr lang="en-US" sz="1200" b="0" i="0" u="none" strike="noStrike" kern="1200" baseline="0">
                <a:solidFill>
                  <a:schemeClr val="tx1"/>
                </a:solidFill>
                <a:latin typeface="+mn-lt"/>
                <a:ea typeface="+mn-ea"/>
                <a:cs typeface="+mn-cs"/>
              </a:rPr>
              <a:t>. A patient has a privilege to refuse to disclose and to prevent any other person from disclosing a confidential communication made between the patient and a psychotherapist or an assistant to the psychotherapist, in a case arising under the Uniform Code of Military Justice, if such communication was made for the purpose of facilitating diagnosis or treatment of the patient’s mental or emotional condition.</a:t>
            </a:r>
          </a:p>
          <a:p>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As used in this rule:</a:t>
            </a:r>
          </a:p>
          <a:p>
            <a:r>
              <a:rPr lang="en-US" sz="1200" b="0" i="0" u="none" strike="noStrike" kern="1200" baseline="0">
                <a:solidFill>
                  <a:schemeClr val="tx1"/>
                </a:solidFill>
                <a:latin typeface="+mn-lt"/>
                <a:ea typeface="+mn-ea"/>
                <a:cs typeface="+mn-cs"/>
              </a:rPr>
              <a:t>“Patient” means a person who consults with or is examined or interviewed by a psychotherapist for purposes of advice, diagnosis, or treatment of a mental or emotional condition.</a:t>
            </a:r>
          </a:p>
          <a:p>
            <a:r>
              <a:rPr lang="en-US" sz="1200" b="0" i="0" u="none" strike="noStrike" kern="1200" baseline="0">
                <a:solidFill>
                  <a:schemeClr val="tx1"/>
                </a:solidFill>
                <a:latin typeface="+mn-lt"/>
                <a:ea typeface="+mn-ea"/>
                <a:cs typeface="+mn-cs"/>
              </a:rPr>
              <a:t>“Psychotherapist” means a psychiatrist, clinical psychologist, clinical social worker, or other mental health professional who is licensed in any State, territory, possession, the District of Columbia, or Puerto Rico to perform professional services as such, or who holds credentials to provide such services as such, or who holds credentials to provide such services from any military health care facility, or is a person reasonably believed by the patient to have such license or credentials.</a:t>
            </a:r>
          </a:p>
          <a:p>
            <a:r>
              <a:rPr lang="en-US" sz="1200" b="0" i="0" u="none" strike="noStrike" kern="1200" baseline="0">
                <a:solidFill>
                  <a:schemeClr val="tx1"/>
                </a:solidFill>
                <a:latin typeface="+mn-lt"/>
                <a:ea typeface="+mn-ea"/>
                <a:cs typeface="+mn-cs"/>
              </a:rPr>
              <a:t>“Assistant to a psychotherapist” means a person directed by or assigned to assist a psychotherapist in providing professional services, or is reasonably believed by the patient to be such.</a:t>
            </a:r>
          </a:p>
          <a:p>
            <a:r>
              <a:rPr lang="en-US" sz="1200" b="0" i="0" u="none" strike="noStrike" kern="1200" baseline="0">
                <a:solidFill>
                  <a:schemeClr val="tx1"/>
                </a:solidFill>
                <a:latin typeface="+mn-lt"/>
                <a:ea typeface="+mn-ea"/>
                <a:cs typeface="+mn-cs"/>
              </a:rPr>
              <a:t>A communication is “confidential” if not intended to be disclosed to third persons other than those to whom disclosure is in furtherance of the rendition of professional services to the patient or those reasonably necessary for such transmission of the communication.</a:t>
            </a:r>
          </a:p>
          <a:p>
            <a:r>
              <a:rPr lang="en-US" sz="1200" b="0" i="0" u="none" strike="noStrike" kern="1200" baseline="0">
                <a:solidFill>
                  <a:schemeClr val="tx1"/>
                </a:solidFill>
                <a:latin typeface="+mn-lt"/>
                <a:ea typeface="+mn-ea"/>
                <a:cs typeface="+mn-cs"/>
              </a:rPr>
              <a:t>“Evidence of a patient’s records or communications” means testimony of a psychotherapist, or assistant to the same, or patient records that pertain to communications by a patient to a psychotherapist, or assistant to the same, for the purposes of diagnosis or treatment of the patient’s mental or emotional condition.</a:t>
            </a:r>
          </a:p>
          <a:p>
            <a:r>
              <a:rPr lang="en-US" sz="1200" b="0" i="1" u="none" strike="noStrike" kern="1200" baseline="0">
                <a:solidFill>
                  <a:schemeClr val="tx1"/>
                </a:solidFill>
                <a:latin typeface="+mn-lt"/>
                <a:ea typeface="+mn-ea"/>
                <a:cs typeface="+mn-cs"/>
              </a:rPr>
              <a:t>Who May Claim the Privilege</a:t>
            </a:r>
            <a:r>
              <a:rPr lang="en-US" sz="1200" b="0" i="0" u="none" strike="noStrike" kern="1200" baseline="0">
                <a:solidFill>
                  <a:schemeClr val="tx1"/>
                </a:solidFill>
                <a:latin typeface="+mn-lt"/>
                <a:ea typeface="+mn-ea"/>
                <a:cs typeface="+mn-cs"/>
              </a:rPr>
              <a:t>. The privilege may be claimed by the patient or the guardian or conservator of the patient. A person who may claim the privilege may authorize trial counsel, defense counsel, or any counsel representing the patient to claim the privilege on his or her behalf. The psychotherapist or</a:t>
            </a:r>
          </a:p>
          <a:p>
            <a:r>
              <a:rPr lang="en-US" sz="1200" b="0" i="0" u="none" strike="noStrike" kern="1200" baseline="0">
                <a:solidFill>
                  <a:schemeClr val="tx1"/>
                </a:solidFill>
                <a:latin typeface="+mn-lt"/>
                <a:ea typeface="+mn-ea"/>
                <a:cs typeface="+mn-cs"/>
              </a:rPr>
              <a:t>assistant to the psychotherapist who received the communication may claim the privilege on behalf of the patient. The authority of such a psychotherapist, assistant, guardian, or conservator to so assert the privilege is presumed in the absence of evidence to the contrary.</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There is no privilege under this rule:</a:t>
            </a:r>
          </a:p>
          <a:p>
            <a:r>
              <a:rPr lang="en-US" sz="1200" b="0" i="0" u="none" strike="noStrike" kern="1200" baseline="0">
                <a:solidFill>
                  <a:schemeClr val="tx1"/>
                </a:solidFill>
                <a:latin typeface="+mn-lt"/>
                <a:ea typeface="+mn-ea"/>
                <a:cs typeface="+mn-cs"/>
              </a:rPr>
              <a:t>when the patient is dead;</a:t>
            </a:r>
          </a:p>
          <a:p>
            <a:r>
              <a:rPr lang="en-US" sz="1200" b="0" i="0" u="none" strike="noStrike" kern="1200" baseline="0">
                <a:solidFill>
                  <a:schemeClr val="tx1"/>
                </a:solidFill>
                <a:latin typeface="+mn-lt"/>
                <a:ea typeface="+mn-ea"/>
                <a:cs typeface="+mn-cs"/>
              </a:rPr>
              <a:t>when the communication is evidence of child abuse or of neglect, or in a proceeding in which one spouse is charged with a crime against a child of either spouse;</a:t>
            </a:r>
          </a:p>
          <a:p>
            <a:r>
              <a:rPr lang="en-US" sz="1200" b="0" i="0" u="none" strike="noStrike" kern="1200" baseline="0">
                <a:solidFill>
                  <a:schemeClr val="tx1"/>
                </a:solidFill>
                <a:latin typeface="+mn-lt"/>
                <a:ea typeface="+mn-ea"/>
                <a:cs typeface="+mn-cs"/>
              </a:rPr>
              <a:t>when federal law, state law, or service regulation imposes a duty to report information contained in a communication;</a:t>
            </a:r>
          </a:p>
          <a:p>
            <a:r>
              <a:rPr lang="en-US" sz="1200" b="0" i="0" u="none" strike="noStrike" kern="1200" baseline="0">
                <a:solidFill>
                  <a:schemeClr val="tx1"/>
                </a:solidFill>
                <a:latin typeface="+mn-lt"/>
                <a:ea typeface="+mn-ea"/>
                <a:cs typeface="+mn-cs"/>
              </a:rPr>
              <a:t>when a psychotherapist or assistant to a psychotherapist believes that a patient’s mental or emotional condition makes the patient a danger to any person, including the patient;</a:t>
            </a:r>
          </a:p>
          <a:p>
            <a:r>
              <a:rPr lang="en-US" sz="1200" b="0" i="0" u="none" strike="noStrike" kern="1200" baseline="0">
                <a:solidFill>
                  <a:schemeClr val="tx1"/>
                </a:solidFill>
                <a:latin typeface="+mn-lt"/>
                <a:ea typeface="+mn-ea"/>
                <a:cs typeface="+mn-cs"/>
              </a:rPr>
              <a:t>if the communication clearly contemplated the future commission of a fraud or crime or if the services of the psychotherapist are sought or obtained to enable or aid anyone to commit or plan to commit what the patient knew or reasonably should have known to be a crime or fraud;</a:t>
            </a:r>
          </a:p>
          <a:p>
            <a:r>
              <a:rPr lang="en-US" sz="1200" b="0" i="0" u="none" strike="noStrike" kern="1200" baseline="0">
                <a:solidFill>
                  <a:schemeClr val="tx1"/>
                </a:solidFill>
                <a:latin typeface="+mn-lt"/>
                <a:ea typeface="+mn-ea"/>
                <a:cs typeface="+mn-cs"/>
              </a:rPr>
              <a:t>when necessary to ensure the safety and security of military personnel, military dependents, military property, classified information, or the accomplishment of a military mission; or</a:t>
            </a:r>
          </a:p>
          <a:p>
            <a:r>
              <a:rPr lang="en-US" sz="1200" b="0" i="0" u="none" strike="noStrike" kern="1200" baseline="0">
                <a:solidFill>
                  <a:schemeClr val="tx1"/>
                </a:solidFill>
                <a:latin typeface="+mn-lt"/>
                <a:ea typeface="+mn-ea"/>
                <a:cs typeface="+mn-cs"/>
              </a:rPr>
              <a:t>when an accused offers statements or other evidence concerning his mental condition in defense, extenuation, or mitigation, under circumstances not covered by R.C.M. 706 or Mil. R. Evid. 302. In such situations, the military judge may, upon motion, order disclosure of any statement made by the accused to a psychotherapist as may be necessary in the interests of justice.</a:t>
            </a:r>
          </a:p>
          <a:p>
            <a:r>
              <a:rPr lang="en-US" sz="1200" b="0" i="1" u="none" strike="noStrike" kern="1200" baseline="0">
                <a:solidFill>
                  <a:schemeClr val="tx1"/>
                </a:solidFill>
                <a:latin typeface="+mn-lt"/>
                <a:ea typeface="+mn-ea"/>
                <a:cs typeface="+mn-cs"/>
              </a:rPr>
              <a:t>Procedure to Determine Admissibility of Patient Records or Communications.</a:t>
            </a:r>
          </a:p>
          <a:p>
            <a:r>
              <a:rPr lang="en-US" sz="1200" b="0" i="0" u="none" strike="noStrike" kern="1200" baseline="0">
                <a:solidFill>
                  <a:schemeClr val="tx1"/>
                </a:solidFill>
                <a:latin typeface="+mn-lt"/>
                <a:ea typeface="+mn-ea"/>
                <a:cs typeface="+mn-cs"/>
              </a:rPr>
              <a:t>In any case in which the production or admission of records or communications of a patient other than the accused is a matter in dispute, a party may seek an interlocutory ruling by the military judge. In order to obtain such a ruling, the party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sought or offered, or objected to, unless the military judge, for good cause</a:t>
            </a:r>
          </a:p>
          <a:p>
            <a:r>
              <a:rPr lang="en-US" sz="1200" b="0" i="0" u="none" strike="noStrike" kern="1200" baseline="0">
                <a:solidFill>
                  <a:schemeClr val="tx1"/>
                </a:solidFill>
                <a:latin typeface="+mn-lt"/>
                <a:ea typeface="+mn-ea"/>
                <a:cs typeface="+mn-cs"/>
              </a:rPr>
              <a:t>shown, requires a different time for filing or permits filing during trial; and</a:t>
            </a:r>
          </a:p>
          <a:p>
            <a:r>
              <a:rPr lang="en-US" sz="1200" b="0" i="0" u="none" strike="noStrike" kern="1200" baseline="0">
                <a:solidFill>
                  <a:schemeClr val="tx1"/>
                </a:solidFill>
                <a:latin typeface="+mn-lt"/>
                <a:ea typeface="+mn-ea"/>
                <a:cs typeface="+mn-cs"/>
              </a:rPr>
              <a:t>(B) serve the motion on the opposing party, the military judge and, if practical, notify the patient or the patient’s guardian, conservator, or representative that the motion has been filed and that the patient has an opportunity to be heard as set forth in subdivision (e)(2).</a:t>
            </a:r>
          </a:p>
          <a:p>
            <a:r>
              <a:rPr lang="en-US" sz="1200" b="0" i="0" u="none" strike="noStrike" kern="1200" baseline="0">
                <a:solidFill>
                  <a:schemeClr val="tx1"/>
                </a:solidFill>
                <a:latin typeface="+mn-lt"/>
                <a:ea typeface="+mn-ea"/>
                <a:cs typeface="+mn-cs"/>
              </a:rPr>
              <a:t>Before ordering the production or admission of evidence of a patient’s records or communication, the military judge must conduct a hearing, which shall be closed. At the hearing, the parties may call witnesses, including the patient, and offer other relevant evidence. The patient must be afforded a reasonable opportunity to attend the hearing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must conduct the hearing outside the presence of the members.</a:t>
            </a:r>
          </a:p>
          <a:p>
            <a:r>
              <a:rPr lang="en-US" sz="1200" b="0" i="0" u="none" strike="noStrike" kern="1200" baseline="0">
                <a:solidFill>
                  <a:schemeClr val="tx1"/>
                </a:solidFill>
                <a:latin typeface="+mn-lt"/>
                <a:ea typeface="+mn-ea"/>
                <a:cs typeface="+mn-cs"/>
              </a:rPr>
              <a:t>The military judge may examine the evidence or a proffer thereof in camera, if such examination is necessary to rule on the production or admissibility of protected records or communications. Prior to conducting an in-camera review, the military judge must find by a preponderance of the evidence that the moving party showed:</a:t>
            </a:r>
          </a:p>
          <a:p>
            <a:r>
              <a:rPr lang="en-US" sz="1200" b="0" i="0" u="none" strike="noStrike" kern="1200" baseline="0">
                <a:solidFill>
                  <a:schemeClr val="tx1"/>
                </a:solidFill>
                <a:latin typeface="+mn-lt"/>
                <a:ea typeface="+mn-ea"/>
                <a:cs typeface="+mn-cs"/>
              </a:rPr>
              <a:t>a specific, credible factual basis demonstrating a reasonable likelihood that the records or communications would contain or lead to the discovery of evidence admissible under an exception to the privilege;</a:t>
            </a:r>
          </a:p>
          <a:p>
            <a:r>
              <a:rPr lang="en-US" sz="1200" b="0" i="0" u="none" strike="noStrike" kern="1200" baseline="0">
                <a:solidFill>
                  <a:schemeClr val="tx1"/>
                </a:solidFill>
                <a:latin typeface="+mn-lt"/>
                <a:ea typeface="+mn-ea"/>
                <a:cs typeface="+mn-cs"/>
              </a:rPr>
              <a:t>that the requested information meets one of the enumerated exceptions under subdivision (d) of this rule;</a:t>
            </a:r>
          </a:p>
          <a:p>
            <a:r>
              <a:rPr lang="en-US" sz="1200" b="0" i="0" u="none" strike="noStrike" kern="1200" baseline="0">
                <a:solidFill>
                  <a:schemeClr val="tx1"/>
                </a:solidFill>
                <a:latin typeface="+mn-lt"/>
                <a:ea typeface="+mn-ea"/>
                <a:cs typeface="+mn-cs"/>
              </a:rPr>
              <a:t>that the information sought is not merely cumulative of other information available; and</a:t>
            </a:r>
          </a:p>
          <a:p>
            <a:r>
              <a:rPr lang="en-US" sz="1200" b="0" i="0" u="none" strike="noStrike" kern="1200" baseline="0">
                <a:solidFill>
                  <a:schemeClr val="tx1"/>
                </a:solidFill>
                <a:latin typeface="+mn-lt"/>
                <a:ea typeface="+mn-ea"/>
                <a:cs typeface="+mn-cs"/>
              </a:rPr>
              <a:t>that the party made reasonable efforts to obtain the same or substantially similar information through non-privileged sources.</a:t>
            </a:r>
          </a:p>
          <a:p>
            <a:r>
              <a:rPr lang="en-US" sz="1200" b="0" i="0" u="none" strike="noStrike" kern="1200" baseline="0">
                <a:solidFill>
                  <a:schemeClr val="tx1"/>
                </a:solidFill>
                <a:latin typeface="+mn-lt"/>
                <a:ea typeface="+mn-ea"/>
                <a:cs typeface="+mn-cs"/>
              </a:rPr>
              <a:t>Any production or disclosure permitted by the military judge under this rule must be narrowly tailored to only the specific records or communications, or portions of such records or communications, that meet the requirements for one of the enumerated exceptions to the privilege under subdivision (d) of this Rule and</a:t>
            </a:r>
          </a:p>
          <a:p>
            <a:r>
              <a:rPr lang="en-US" sz="1200" b="0" i="0" u="none" strike="noStrike" kern="1200" baseline="0">
                <a:solidFill>
                  <a:schemeClr val="tx1"/>
                </a:solidFill>
                <a:latin typeface="+mn-lt"/>
                <a:ea typeface="+mn-ea"/>
                <a:cs typeface="+mn-cs"/>
              </a:rPr>
              <a:t>are included in the stated purpose for which the records or communications are sought under subdivision (e)(1)(A) of this Rule.</a:t>
            </a:r>
          </a:p>
          <a:p>
            <a:r>
              <a:rPr lang="en-US" sz="1200" b="0" i="0" u="none" strike="noStrike" kern="1200" baseline="0">
                <a:solidFill>
                  <a:schemeClr val="tx1"/>
                </a:solidFill>
                <a:latin typeface="+mn-lt"/>
                <a:ea typeface="+mn-ea"/>
                <a:cs typeface="+mn-cs"/>
              </a:rPr>
              <a:t>To prevent unnecessary disclosure of a patient’s records or communications, the military judge may issue protective orders or may admit only portions of the evidence.</a:t>
            </a:r>
          </a:p>
          <a:p>
            <a:r>
              <a:rPr lang="en-US" sz="1200" b="0" i="0" u="none" strike="noStrike" kern="1200" baseline="0">
                <a:solidFill>
                  <a:schemeClr val="tx1"/>
                </a:solidFill>
                <a:latin typeface="+mn-lt"/>
                <a:ea typeface="+mn-ea"/>
                <a:cs typeface="+mn-cs"/>
              </a:rPr>
              <a:t>The motion, related papers, and the record of the hearing must be sealed in accordance with R.C.M. 701(g)(2) or 1113 and must remain under seal unless the military judge, the Judge Ad </a:t>
            </a:r>
            <a:r>
              <a:rPr lang="en-US" sz="1200" b="0" i="0" u="none" strike="noStrike" kern="1200" baseline="0" err="1">
                <a:solidFill>
                  <a:schemeClr val="tx1"/>
                </a:solidFill>
                <a:latin typeface="+mn-lt"/>
                <a:ea typeface="+mn-ea"/>
                <a:cs typeface="+mn-cs"/>
              </a:rPr>
              <a:t>ral</a:t>
            </a:r>
            <a:r>
              <a:rPr lang="en-US" sz="1200" b="0" i="0" u="none" strike="noStrike" kern="1200" baseline="0">
                <a:solidFill>
                  <a:schemeClr val="tx1"/>
                </a:solidFill>
                <a:latin typeface="+mn-lt"/>
                <a:ea typeface="+mn-ea"/>
                <a:cs typeface="+mn-cs"/>
              </a:rPr>
              <a:t>, or an</a:t>
            </a:r>
          </a:p>
          <a:p>
            <a:r>
              <a:rPr lang="en-US" sz="1200" b="0" i="0" u="none" strike="noStrike" kern="1200" baseline="0">
                <a:solidFill>
                  <a:schemeClr val="tx1"/>
                </a:solidFill>
                <a:latin typeface="+mn-lt"/>
                <a:ea typeface="+mn-ea"/>
                <a:cs typeface="+mn-cs"/>
              </a:rPr>
              <a:t>appellate court orders otherwise.</a:t>
            </a:r>
          </a:p>
          <a:p>
            <a:endParaRPr lang="en-US"/>
          </a:p>
          <a:p>
            <a:endParaRPr lang="en-US"/>
          </a:p>
          <a:p>
            <a:r>
              <a:rPr lang="en-US" sz="1200" b="1" i="0" u="none" strike="noStrike" kern="1200" baseline="0">
                <a:solidFill>
                  <a:schemeClr val="tx1"/>
                </a:solidFill>
                <a:latin typeface="+mn-lt"/>
                <a:ea typeface="+mn-ea"/>
                <a:cs typeface="+mn-cs"/>
              </a:rPr>
              <a:t>Rule 514. Victim advocate—victim privilege</a:t>
            </a:r>
          </a:p>
          <a:p>
            <a:r>
              <a:rPr lang="en-US" sz="1200" b="0" i="1" u="none" strike="noStrike" kern="1200" baseline="0">
                <a:solidFill>
                  <a:schemeClr val="tx1"/>
                </a:solidFill>
                <a:latin typeface="+mn-lt"/>
                <a:ea typeface="+mn-ea"/>
                <a:cs typeface="+mn-cs"/>
              </a:rPr>
              <a:t>General Rule</a:t>
            </a:r>
            <a:r>
              <a:rPr lang="en-US" sz="1200" b="0" i="0" u="none" strike="noStrike" kern="1200" baseline="0">
                <a:solidFill>
                  <a:schemeClr val="tx1"/>
                </a:solidFill>
                <a:latin typeface="+mn-lt"/>
                <a:ea typeface="+mn-ea"/>
                <a:cs typeface="+mn-cs"/>
              </a:rPr>
              <a:t>. A victim has a privilege to refuse to disclose and to prevent  any other person from disclosing a confidential communication made between the alleged victim and a victim advocate or between the alleged victim and Department of Defense Safe Helpline staff, in a case arising under the UCMJ, if such communication was made for the purpose of facilitating advice or assistance to the alleged victim.</a:t>
            </a:r>
          </a:p>
          <a:p>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As used in this rule:</a:t>
            </a:r>
          </a:p>
          <a:p>
            <a:r>
              <a:rPr lang="en-US" sz="1200" b="0" i="0" u="none" strike="noStrike" kern="1200" baseline="0">
                <a:solidFill>
                  <a:schemeClr val="tx1"/>
                </a:solidFill>
                <a:latin typeface="+mn-lt"/>
                <a:ea typeface="+mn-ea"/>
                <a:cs typeface="+mn-cs"/>
              </a:rPr>
              <a:t>“Victim” means any person who is alleged to have suffered direct physical or emotional harm as the result of a sexual or violent offense.</a:t>
            </a:r>
          </a:p>
          <a:p>
            <a:r>
              <a:rPr lang="en-US" sz="1200" b="0" i="0" u="none" strike="noStrike" kern="1200" baseline="0">
                <a:solidFill>
                  <a:schemeClr val="tx1"/>
                </a:solidFill>
                <a:latin typeface="+mn-lt"/>
                <a:ea typeface="+mn-ea"/>
                <a:cs typeface="+mn-cs"/>
              </a:rPr>
              <a:t>“Victim advocate” means a person, other than a prosecutor, trial counsel, any victims’ counsel, law enforcement officer, or military criminal investigator in the case, who:</a:t>
            </a:r>
          </a:p>
          <a:p>
            <a:r>
              <a:rPr lang="en-US" sz="1200" b="0" i="0" u="none" strike="noStrike" kern="1200" baseline="0">
                <a:solidFill>
                  <a:schemeClr val="tx1"/>
                </a:solidFill>
                <a:latin typeface="+mn-lt"/>
                <a:ea typeface="+mn-ea"/>
                <a:cs typeface="+mn-cs"/>
              </a:rPr>
              <a:t>is designated in writing as a victim advocate in accordance with service regulation;</a:t>
            </a:r>
          </a:p>
          <a:p>
            <a:r>
              <a:rPr lang="en-US" sz="1200" b="0" i="0" u="none" strike="noStrike" kern="1200" baseline="0">
                <a:solidFill>
                  <a:schemeClr val="tx1"/>
                </a:solidFill>
                <a:latin typeface="+mn-lt"/>
                <a:ea typeface="+mn-ea"/>
                <a:cs typeface="+mn-cs"/>
              </a:rPr>
              <a:t>is authorized to perform victim advocate duties in accordance with service regulation and is acting in the performance of those duties; or</a:t>
            </a:r>
          </a:p>
          <a:p>
            <a:r>
              <a:rPr lang="en-US" sz="1200" b="0" i="0" u="none" strike="noStrike" kern="1200" baseline="0">
                <a:solidFill>
                  <a:schemeClr val="tx1"/>
                </a:solidFill>
                <a:latin typeface="+mn-lt"/>
                <a:ea typeface="+mn-ea"/>
                <a:cs typeface="+mn-cs"/>
              </a:rPr>
              <a:t>is certified as a victim advocate pursuant to federal or state requirements.</a:t>
            </a:r>
          </a:p>
          <a:p>
            <a:r>
              <a:rPr lang="en-US" sz="1200" b="0" i="0" u="none" strike="noStrike" kern="1200" baseline="0">
                <a:solidFill>
                  <a:schemeClr val="tx1"/>
                </a:solidFill>
                <a:latin typeface="+mn-lt"/>
                <a:ea typeface="+mn-ea"/>
                <a:cs typeface="+mn-cs"/>
              </a:rPr>
              <a:t>“Department of Defense Safe Helpline staff” are persons who are designated by competent authority in writing as Department of Defense Safe Helpline staff.</a:t>
            </a:r>
          </a:p>
          <a:p>
            <a:r>
              <a:rPr lang="en-US" sz="1200" b="0" i="0" u="none" strike="noStrike" kern="1200" baseline="0">
                <a:solidFill>
                  <a:schemeClr val="tx1"/>
                </a:solidFill>
                <a:latin typeface="+mn-lt"/>
                <a:ea typeface="+mn-ea"/>
                <a:cs typeface="+mn-cs"/>
              </a:rPr>
              <a:t>A communication is “confidential” if made in the course of the victim advocate-victim relationship or Department of Defense Safe Helpline staff-victim relationship and not intended to be disclosed to third persons other than those to whom disclosure is made in furtherance of the rendition of advice or assistance to the alleged victim or those reasonably necessary for such transmission of the communication</a:t>
            </a:r>
          </a:p>
          <a:p>
            <a:r>
              <a:rPr lang="en-US" sz="1200" b="0" i="0" u="none" strike="noStrike" kern="1200" baseline="0">
                <a:solidFill>
                  <a:schemeClr val="tx1"/>
                </a:solidFill>
                <a:latin typeface="+mn-lt"/>
                <a:ea typeface="+mn-ea"/>
                <a:cs typeface="+mn-cs"/>
              </a:rPr>
              <a:t>(5) “Evidence of a victim’s records or communications” means testimony of a victim advocate or Department of Defense Safe Helpline staff, or records that pertain to communications by a victim to a victim advocate or Department of Defense Safe Helpline staff, for the purposes of advising or providing assistance to the victim.</a:t>
            </a:r>
          </a:p>
          <a:p>
            <a:r>
              <a:rPr lang="en-US" sz="1200" b="0" i="1" u="none" strike="noStrike" kern="1200" baseline="0">
                <a:solidFill>
                  <a:schemeClr val="tx1"/>
                </a:solidFill>
                <a:latin typeface="+mn-lt"/>
                <a:ea typeface="+mn-ea"/>
                <a:cs typeface="+mn-cs"/>
              </a:rPr>
              <a:t>Who May Claim the Privilege</a:t>
            </a:r>
            <a:r>
              <a:rPr lang="en-US" sz="1200" b="0" i="0" u="none" strike="noStrike" kern="1200" baseline="0">
                <a:solidFill>
                  <a:schemeClr val="tx1"/>
                </a:solidFill>
                <a:latin typeface="+mn-lt"/>
                <a:ea typeface="+mn-ea"/>
                <a:cs typeface="+mn-cs"/>
              </a:rPr>
              <a:t>. The privilege may be claimed by the victim or the guardian or conservator of the victim. A person who may claim the privilege may authorize trial counsel or a counsel representing the victim to claim the privilege on his or her behalf. The victim advocate or Department of Defense Safe Helpline staff who received the communication may claim the privilege on behalf of the victim. The authority of such a victim advocate, Department of Defense Safe Helpline staff, guardian, conservator, or a counsel representing the victim to so assert the privilege is presumed in the absence of evidence to the contrary.</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There is no privilege under this rule:</a:t>
            </a:r>
          </a:p>
          <a:p>
            <a:pPr lvl="1"/>
            <a:r>
              <a:rPr lang="en-US" sz="1200" b="0" i="0" u="none" strike="noStrike" kern="1200" baseline="0">
                <a:solidFill>
                  <a:schemeClr val="tx1"/>
                </a:solidFill>
                <a:latin typeface="+mn-lt"/>
                <a:ea typeface="+mn-ea"/>
                <a:cs typeface="+mn-cs"/>
              </a:rPr>
              <a:t>when the victim is dead;</a:t>
            </a:r>
          </a:p>
          <a:p>
            <a:r>
              <a:rPr lang="en-US" sz="1200" b="0" i="0" u="none" strike="noStrike" kern="1200" baseline="0">
                <a:solidFill>
                  <a:schemeClr val="tx1"/>
                </a:solidFill>
                <a:latin typeface="+mn-lt"/>
                <a:ea typeface="+mn-ea"/>
                <a:cs typeface="+mn-cs"/>
              </a:rPr>
              <a:t>when federal law, state law, Department of Defense regulation, or service regulation imposes a duty to report information contained in a communication;</a:t>
            </a:r>
          </a:p>
          <a:p>
            <a:r>
              <a:rPr lang="en-US" sz="1200" b="0" i="0" u="none" strike="noStrike" kern="1200" baseline="0">
                <a:solidFill>
                  <a:schemeClr val="tx1"/>
                </a:solidFill>
                <a:latin typeface="+mn-lt"/>
                <a:ea typeface="+mn-ea"/>
                <a:cs typeface="+mn-cs"/>
              </a:rPr>
              <a:t>when a victim advocate or Department of Defense Safe Helpline staff believes that a victim’s mental or emotional condition makes the victim a danger to any person, including the victim;</a:t>
            </a:r>
          </a:p>
          <a:p>
            <a:r>
              <a:rPr lang="en-US" sz="1200" b="0" i="0" u="none" strike="noStrike" kern="1200" baseline="0">
                <a:solidFill>
                  <a:schemeClr val="tx1"/>
                </a:solidFill>
                <a:latin typeface="+mn-lt"/>
                <a:ea typeface="+mn-ea"/>
                <a:cs typeface="+mn-cs"/>
              </a:rPr>
              <a:t>if the communication clearly contemplated the future commission of a fraud or crime, or if the services of the victim advocate or Department of Defense Safe Helpline staff are sought or obtained to enable or aid anyone to commit or plan to commit what the victim knew or reasonably should have known to be a crime or fraud;</a:t>
            </a:r>
          </a:p>
          <a:p>
            <a:r>
              <a:rPr lang="en-US" sz="1200" b="0" i="0" u="none" strike="noStrike" kern="1200" baseline="0">
                <a:solidFill>
                  <a:schemeClr val="tx1"/>
                </a:solidFill>
                <a:latin typeface="+mn-lt"/>
                <a:ea typeface="+mn-ea"/>
                <a:cs typeface="+mn-cs"/>
              </a:rPr>
              <a:t>when necessary to ensure the safety and security of military personnel, military dependents, military property, classified information, or the accomplishment of a military mission; or</a:t>
            </a:r>
          </a:p>
          <a:p>
            <a:r>
              <a:rPr lang="en-US" sz="1200" b="0" i="0" u="none" strike="noStrike" kern="1200" baseline="0">
                <a:solidFill>
                  <a:schemeClr val="tx1"/>
                </a:solidFill>
                <a:latin typeface="+mn-lt"/>
                <a:ea typeface="+mn-ea"/>
                <a:cs typeface="+mn-cs"/>
              </a:rPr>
              <a:t>when admission or disclosure of a communication is constitutionally required.</a:t>
            </a:r>
          </a:p>
          <a:p>
            <a:r>
              <a:rPr lang="en-US" sz="1200" b="0" i="1" u="none" strike="noStrike" kern="1200" baseline="0">
                <a:solidFill>
                  <a:schemeClr val="tx1"/>
                </a:solidFill>
                <a:latin typeface="+mn-lt"/>
                <a:ea typeface="+mn-ea"/>
                <a:cs typeface="+mn-cs"/>
              </a:rPr>
              <a:t>Procedure to Determine Admissibility of Victim Records or Communications.</a:t>
            </a:r>
          </a:p>
          <a:p>
            <a:r>
              <a:rPr lang="en-US" sz="1200" b="0" i="0" u="none" strike="noStrike" kern="1200" baseline="0">
                <a:solidFill>
                  <a:schemeClr val="tx1"/>
                </a:solidFill>
                <a:latin typeface="+mn-lt"/>
                <a:ea typeface="+mn-ea"/>
                <a:cs typeface="+mn-cs"/>
              </a:rPr>
              <a:t>In any case in which the production or admission of records or communications of a victim is a matter in dispute, a party may seek an interlocutory ruling by the</a:t>
            </a:r>
          </a:p>
          <a:p>
            <a:r>
              <a:rPr lang="en-US" sz="1200" b="0" i="0" u="none" strike="noStrike" kern="1200" baseline="0">
                <a:solidFill>
                  <a:schemeClr val="tx1"/>
                </a:solidFill>
                <a:latin typeface="+mn-lt"/>
                <a:ea typeface="+mn-ea"/>
                <a:cs typeface="+mn-cs"/>
              </a:rPr>
              <a:t>military judge. In order to obtain such a ruling, the party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sought or offered, or objected to, unless the military judge, for good cause shown, requires a different time for filing or permits filing during trial; and</a:t>
            </a:r>
          </a:p>
          <a:p>
            <a:r>
              <a:rPr lang="en-US" sz="1200" b="0" i="0" u="none" strike="noStrike" kern="1200" baseline="0">
                <a:solidFill>
                  <a:schemeClr val="tx1"/>
                </a:solidFill>
                <a:latin typeface="+mn-lt"/>
                <a:ea typeface="+mn-ea"/>
                <a:cs typeface="+mn-cs"/>
              </a:rPr>
              <a:t>serve the motion on the opposing party, the military judge and, if practicable, notify the victim or the victim’s guardian, conservator, or representative that the motion has been filed and that the victim has an opportunity to be heard as set forth in subdivision (e)(2).</a:t>
            </a:r>
          </a:p>
          <a:p>
            <a:r>
              <a:rPr lang="en-US" sz="1200" b="0" i="0" u="none" strike="noStrike" kern="1200" baseline="0">
                <a:solidFill>
                  <a:schemeClr val="tx1"/>
                </a:solidFill>
                <a:latin typeface="+mn-lt"/>
                <a:ea typeface="+mn-ea"/>
                <a:cs typeface="+mn-cs"/>
              </a:rPr>
              <a:t>Before ordering the production or admission of evidence of a patient’s records or communication, the military judge must conduct a hearing, which shall be closed. At the hearing, the parties may call witnesses, including the victim, and offer other relevant evidence. The victim must be afforded a reasonable opportunity to attend the hearing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must conduct the hearing outside the presence of the members.</a:t>
            </a:r>
          </a:p>
          <a:p>
            <a:r>
              <a:rPr lang="en-US" sz="1200" b="0" i="0" u="none" strike="noStrike" kern="1200" baseline="0">
                <a:solidFill>
                  <a:schemeClr val="tx1"/>
                </a:solidFill>
                <a:latin typeface="+mn-lt"/>
                <a:ea typeface="+mn-ea"/>
                <a:cs typeface="+mn-cs"/>
              </a:rPr>
              <a:t>The military judge may examine the evidence or a proffer thereof in camera, if such examination is necessary to rule on the production or admissibility of protected records or communications. Prior to conducting an in camera review, the military judge must find by a preponderance of the evidence that the moving party showed:</a:t>
            </a:r>
          </a:p>
          <a:p>
            <a:r>
              <a:rPr lang="en-US" sz="1200" b="0" i="0" u="none" strike="noStrike" kern="1200" baseline="0">
                <a:solidFill>
                  <a:schemeClr val="tx1"/>
                </a:solidFill>
                <a:latin typeface="+mn-lt"/>
                <a:ea typeface="+mn-ea"/>
                <a:cs typeface="+mn-cs"/>
              </a:rPr>
              <a:t>a specific, credible factual basis demonstrating a reasonable likelihood that the records or communications would contain or lead to the discovery of evidence admissible under an exception to the privilege;</a:t>
            </a:r>
          </a:p>
          <a:p>
            <a:r>
              <a:rPr lang="en-US" sz="1200" b="0" i="0" u="none" strike="noStrike" kern="1200" baseline="0">
                <a:solidFill>
                  <a:schemeClr val="tx1"/>
                </a:solidFill>
                <a:latin typeface="+mn-lt"/>
                <a:ea typeface="+mn-ea"/>
                <a:cs typeface="+mn-cs"/>
              </a:rPr>
              <a:t>that the requested information meets one of the enumerated exceptions under subdivision (d) of this rule;</a:t>
            </a:r>
          </a:p>
          <a:p>
            <a:r>
              <a:rPr lang="en-US" sz="1200" b="0" i="0" u="none" strike="noStrike" kern="1200" baseline="0">
                <a:solidFill>
                  <a:schemeClr val="tx1"/>
                </a:solidFill>
                <a:latin typeface="+mn-lt"/>
                <a:ea typeface="+mn-ea"/>
                <a:cs typeface="+mn-cs"/>
              </a:rPr>
              <a:t>that the information sought is not merely cumulative of other information available; and</a:t>
            </a:r>
          </a:p>
          <a:p>
            <a:r>
              <a:rPr lang="en-US" sz="1200" b="0" i="0" u="none" strike="noStrike" kern="1200" baseline="0">
                <a:solidFill>
                  <a:schemeClr val="tx1"/>
                </a:solidFill>
                <a:latin typeface="+mn-lt"/>
                <a:ea typeface="+mn-ea"/>
                <a:cs typeface="+mn-cs"/>
              </a:rPr>
              <a:t>that the party made reasonable efforts to obtain the same or substantial formation</a:t>
            </a:r>
          </a:p>
          <a:p>
            <a:r>
              <a:rPr lang="en-US" sz="1200" b="0" i="0" u="none" strike="noStrike" kern="1200" baseline="0">
                <a:solidFill>
                  <a:schemeClr val="tx1"/>
                </a:solidFill>
                <a:latin typeface="+mn-lt"/>
                <a:ea typeface="+mn-ea"/>
                <a:cs typeface="+mn-cs"/>
              </a:rPr>
              <a:t>through non-privileged sources.</a:t>
            </a:r>
          </a:p>
          <a:p>
            <a:r>
              <a:rPr lang="en-US" sz="1200" b="0" i="0" u="none" strike="noStrike" kern="1200" baseline="0">
                <a:solidFill>
                  <a:schemeClr val="tx1"/>
                </a:solidFill>
                <a:latin typeface="+mn-lt"/>
                <a:ea typeface="+mn-ea"/>
                <a:cs typeface="+mn-cs"/>
              </a:rPr>
              <a:t>Any production of disclosure permitted by the military judge under this rule must be narrowly tailored to only the specific records or communications, or portions of such records or communications, that meet the requirements for one of the enumerated exceptions to the privilege under subdivision (d) of this Rule and are included in the stated purpose for which the records or communications are sought under subdivision (e)(1)(A) of this rule.</a:t>
            </a:r>
          </a:p>
          <a:p>
            <a:r>
              <a:rPr lang="en-US" sz="1200" b="0" i="0" u="none" strike="noStrike" kern="1200" baseline="0">
                <a:solidFill>
                  <a:schemeClr val="tx1"/>
                </a:solidFill>
                <a:latin typeface="+mn-lt"/>
                <a:ea typeface="+mn-ea"/>
                <a:cs typeface="+mn-cs"/>
              </a:rPr>
              <a:t>To prevent unnecessary disclosure of evidence of a victim’s records or communications, the military judge may issue protective orders or may admit only portions of the evidence.</a:t>
            </a:r>
          </a:p>
          <a:p>
            <a:r>
              <a:rPr lang="en-US" sz="1200" b="0" i="0" u="none" strike="noStrike" kern="1200" baseline="0">
                <a:solidFill>
                  <a:schemeClr val="tx1"/>
                </a:solidFill>
                <a:latin typeface="+mn-lt"/>
                <a:ea typeface="+mn-ea"/>
                <a:cs typeface="+mn-cs"/>
              </a:rPr>
              <a:t>The motion, related papers, and the record of the hearing must be sealed in accordance with R.C.M. 701(g)(2) or 1113 and must remain under seal unless the military judge, the Judge Ad </a:t>
            </a:r>
            <a:r>
              <a:rPr lang="en-US" sz="1200" b="0" i="0" u="none" strike="noStrike" kern="1200" baseline="0" err="1">
                <a:solidFill>
                  <a:schemeClr val="tx1"/>
                </a:solidFill>
                <a:latin typeface="+mn-lt"/>
                <a:ea typeface="+mn-ea"/>
                <a:cs typeface="+mn-cs"/>
              </a:rPr>
              <a:t>ral</a:t>
            </a:r>
            <a:r>
              <a:rPr lang="en-US" sz="1200" b="0" i="0" u="none" strike="noStrike" kern="1200" baseline="0">
                <a:solidFill>
                  <a:schemeClr val="tx1"/>
                </a:solidFill>
                <a:latin typeface="+mn-lt"/>
                <a:ea typeface="+mn-ea"/>
                <a:cs typeface="+mn-cs"/>
              </a:rPr>
              <a:t>, or an</a:t>
            </a:r>
          </a:p>
          <a:p>
            <a:r>
              <a:rPr lang="en-US" sz="1200" b="0" i="0" u="none" strike="noStrike" kern="1200" baseline="0">
                <a:solidFill>
                  <a:schemeClr val="tx1"/>
                </a:solidFill>
                <a:latin typeface="+mn-lt"/>
                <a:ea typeface="+mn-ea"/>
                <a:cs typeface="+mn-cs"/>
              </a:rPr>
              <a:t>appellate court orders otherwise.</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114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934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77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Rule 412. Sex offense cases: The victim’s sexual behavior or predisposition</a:t>
            </a:r>
          </a:p>
          <a:p>
            <a:r>
              <a:rPr lang="en-US" sz="1200" b="0" i="1" u="none" strike="noStrike" kern="1200" baseline="0">
                <a:solidFill>
                  <a:schemeClr val="tx1"/>
                </a:solidFill>
                <a:latin typeface="+mn-lt"/>
                <a:ea typeface="+mn-ea"/>
                <a:cs typeface="+mn-cs"/>
              </a:rPr>
              <a:t>Evidence generally inadmissible</a:t>
            </a:r>
            <a:r>
              <a:rPr lang="en-US" sz="1200" b="0" i="0" u="none" strike="noStrike" kern="1200" baseline="0">
                <a:solidFill>
                  <a:schemeClr val="tx1"/>
                </a:solidFill>
                <a:latin typeface="+mn-lt"/>
                <a:ea typeface="+mn-ea"/>
                <a:cs typeface="+mn-cs"/>
              </a:rPr>
              <a:t>. The following evidence is not admissible in any proceeding involving an alleged sexual offense except as provided in subdivisions (b) and (c):</a:t>
            </a:r>
          </a:p>
          <a:p>
            <a:r>
              <a:rPr lang="en-US" sz="1200" b="0" i="0" u="none" strike="noStrike" kern="1200" baseline="0">
                <a:solidFill>
                  <a:schemeClr val="tx1"/>
                </a:solidFill>
                <a:latin typeface="+mn-lt"/>
                <a:ea typeface="+mn-ea"/>
                <a:cs typeface="+mn-cs"/>
              </a:rPr>
              <a:t>Evidence offered to prove that a victim engaged in other sexual behavior; or</a:t>
            </a:r>
          </a:p>
          <a:p>
            <a:r>
              <a:rPr lang="en-US" sz="1200" b="0" i="0" u="none" strike="noStrike" kern="1200" baseline="0">
                <a:solidFill>
                  <a:schemeClr val="tx1"/>
                </a:solidFill>
                <a:latin typeface="+mn-lt"/>
                <a:ea typeface="+mn-ea"/>
                <a:cs typeface="+mn-cs"/>
              </a:rPr>
              <a:t>Evidence offered to prove a victim’s sexual predisposition.</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In a proceeding, the following evidence is admissible, if otherwise admissible under these rules:</a:t>
            </a:r>
          </a:p>
          <a:p>
            <a:r>
              <a:rPr lang="en-US" sz="1200" b="0" i="0" u="none" strike="noStrike" kern="1200" baseline="0">
                <a:solidFill>
                  <a:schemeClr val="tx1"/>
                </a:solidFill>
                <a:latin typeface="+mn-lt"/>
                <a:ea typeface="+mn-ea"/>
                <a:cs typeface="+mn-cs"/>
              </a:rPr>
              <a:t>evidence of specific instances of a victim’s sexual behavior, if offered to prove that someone other than the accused was the source of semen, injury, or other physical evidence;</a:t>
            </a:r>
          </a:p>
          <a:p>
            <a:r>
              <a:rPr lang="en-US" sz="1200" b="0" i="0" u="none" strike="noStrike" kern="1200" baseline="0">
                <a:solidFill>
                  <a:schemeClr val="tx1"/>
                </a:solidFill>
                <a:latin typeface="+mn-lt"/>
                <a:ea typeface="+mn-ea"/>
                <a:cs typeface="+mn-cs"/>
              </a:rPr>
              <a:t>evidence of specific instances of a victim’s sexual behavior with respect to the person accused of the sexual misconduct, if offered by the accused o</a:t>
            </a:r>
          </a:p>
          <a:p>
            <a:r>
              <a:rPr lang="en-US" sz="1200" b="0" i="0" u="none" strike="noStrike" kern="1200" baseline="0">
                <a:solidFill>
                  <a:schemeClr val="tx1"/>
                </a:solidFill>
                <a:latin typeface="+mn-lt"/>
                <a:ea typeface="+mn-ea"/>
                <a:cs typeface="+mn-cs"/>
              </a:rPr>
              <a:t>prove consent or if offered by the prosecution; and</a:t>
            </a:r>
          </a:p>
          <a:p>
            <a:r>
              <a:rPr lang="en-US" sz="1200" b="0" i="0" u="none" strike="noStrike" kern="1200" baseline="0">
                <a:solidFill>
                  <a:schemeClr val="tx1"/>
                </a:solidFill>
                <a:latin typeface="+mn-lt"/>
                <a:ea typeface="+mn-ea"/>
                <a:cs typeface="+mn-cs"/>
              </a:rPr>
              <a:t>(3) evidence the exclusion of which would violate the accused’s constitutional rights.</a:t>
            </a:r>
          </a:p>
          <a:p>
            <a:r>
              <a:rPr lang="en-US" sz="1200" b="0" i="1" u="none" strike="noStrike" kern="1200" baseline="0">
                <a:solidFill>
                  <a:schemeClr val="tx1"/>
                </a:solidFill>
                <a:latin typeface="+mn-lt"/>
                <a:ea typeface="+mn-ea"/>
                <a:cs typeface="+mn-cs"/>
              </a:rPr>
              <a:t>Procedure to determine admissibility</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A party intending to offer evidence under subdivision (b)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offered unless the military judge, for good cause shown, requires a different time for filing or permits filing during trial; and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(B) serve the motion on the opposing party and the military judge and notify the victim or, when appropriate, the victim’s guardian or representative.</a:t>
            </a:r>
          </a:p>
          <a:p>
            <a:r>
              <a:rPr lang="en-US" sz="1200" b="0" i="0" u="none" strike="noStrike" kern="1200" baseline="0">
                <a:solidFill>
                  <a:schemeClr val="tx1"/>
                </a:solidFill>
                <a:latin typeface="+mn-lt"/>
                <a:ea typeface="+mn-ea"/>
                <a:cs typeface="+mn-cs"/>
              </a:rPr>
              <a:t>(2) Before admitting evidence under this rule, the military judge must conduct a hearing, which shall be closed. At this hearing, the parties may call witnesses, including the victim, and offer relevant evidence. The victim must be afforded a reasonable opportunity to attend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shall conduct the hearing outside the presence of the members pursuant to Article 39(a). The motion, related papers, and the record of the hearing must be sealed in accordance with R.C.M. 1113 and remain under seal unless the military judge, the Judge Advocate General, or an appellate court orders otherwise.</a:t>
            </a:r>
          </a:p>
          <a:p>
            <a:r>
              <a:rPr lang="en-US" sz="1200" b="0" i="0" u="none" strike="noStrike" kern="1200" baseline="0">
                <a:solidFill>
                  <a:schemeClr val="tx1"/>
                </a:solidFill>
                <a:latin typeface="+mn-lt"/>
                <a:ea typeface="+mn-ea"/>
                <a:cs typeface="+mn-cs"/>
              </a:rPr>
              <a:t>(3) If the military judge determines on the basis of the hearing described in paragraph (2) of this subdivision that the evidence that the accused seeks to offer is relevant for a purpose under subdivision (b)(1) or (2) of this rule and that the probative value of such evidence outweighs the danger of unfair prejudice to the victim’s privacy, or that the evidence is described by subdivision (b)(3) of this rule, such evidence shall be admissible under this rule to the extent an order made by the military judge specifies evidence that may be offered and areas with respect to which the victim may be examined or cross-examined. Any evidence introduced under this rule is subject to challenge under Mil. R. Evid. 403.</a:t>
            </a:r>
          </a:p>
          <a:p>
            <a:r>
              <a:rPr lang="en-US" sz="1200" b="0" i="0" u="none" strike="noStrike" kern="1200" baseline="0">
                <a:solidFill>
                  <a:schemeClr val="tx1"/>
                </a:solidFill>
                <a:latin typeface="+mn-lt"/>
                <a:ea typeface="+mn-ea"/>
                <a:cs typeface="+mn-cs"/>
              </a:rPr>
              <a:t>(d) </a:t>
            </a:r>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For purposes of this rule, the term “sexual offense” includes any sexual misconduct punishable under the Uniform Code of Military Justice, federal law or state law. “Sexual behavior”</a:t>
            </a:r>
          </a:p>
          <a:p>
            <a:r>
              <a:rPr lang="en-US" sz="1200" b="0" i="0" u="none" strike="noStrike" kern="1200" baseline="0">
                <a:solidFill>
                  <a:schemeClr val="tx1"/>
                </a:solidFill>
                <a:latin typeface="+mn-lt"/>
                <a:ea typeface="+mn-ea"/>
                <a:cs typeface="+mn-cs"/>
              </a:rPr>
              <a:t>includes any sexual behavior not encompassed by the alleged offense. The term “sexual predisposition” refers to a victim’s mode of dress, speech, or lifestyle that does not directly refer to sexual activities or thoughts but that may have a sexual connotation for the fact finder. For purposes of this rule, the term “victim” includes an alleged victim.</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Rule 513. Psychotherapist—patient privilege</a:t>
            </a:r>
          </a:p>
          <a:p>
            <a:r>
              <a:rPr lang="en-US" sz="1200" b="0" i="1" u="none" strike="noStrike" kern="1200" baseline="0">
                <a:solidFill>
                  <a:schemeClr val="tx1"/>
                </a:solidFill>
                <a:latin typeface="+mn-lt"/>
                <a:ea typeface="+mn-ea"/>
                <a:cs typeface="+mn-cs"/>
              </a:rPr>
              <a:t>General Rule</a:t>
            </a:r>
            <a:r>
              <a:rPr lang="en-US" sz="1200" b="0" i="0" u="none" strike="noStrike" kern="1200" baseline="0">
                <a:solidFill>
                  <a:schemeClr val="tx1"/>
                </a:solidFill>
                <a:latin typeface="+mn-lt"/>
                <a:ea typeface="+mn-ea"/>
                <a:cs typeface="+mn-cs"/>
              </a:rPr>
              <a:t>. A patient has a privilege to refuse to disclose and to prevent any other person from disclosing a confidential communication made between the patient and a psychotherapist or an assistant to the psychotherapist, in a case arising under the Uniform Code of Military Justice, if such communication was made for the purpose of facilitating diagnosis or treatment of the patient’s mental or emotional condition.</a:t>
            </a:r>
          </a:p>
          <a:p>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As used in this rule:</a:t>
            </a:r>
          </a:p>
          <a:p>
            <a:r>
              <a:rPr lang="en-US" sz="1200" b="0" i="0" u="none" strike="noStrike" kern="1200" baseline="0">
                <a:solidFill>
                  <a:schemeClr val="tx1"/>
                </a:solidFill>
                <a:latin typeface="+mn-lt"/>
                <a:ea typeface="+mn-ea"/>
                <a:cs typeface="+mn-cs"/>
              </a:rPr>
              <a:t>“Patient” means a person who consults with or is examined or interviewed by a psychotherapist for purposes of advice, diagnosis, or treatment of a mental or emotional condition.</a:t>
            </a:r>
          </a:p>
          <a:p>
            <a:r>
              <a:rPr lang="en-US" sz="1200" b="0" i="0" u="none" strike="noStrike" kern="1200" baseline="0">
                <a:solidFill>
                  <a:schemeClr val="tx1"/>
                </a:solidFill>
                <a:latin typeface="+mn-lt"/>
                <a:ea typeface="+mn-ea"/>
                <a:cs typeface="+mn-cs"/>
              </a:rPr>
              <a:t>“Psychotherapist” means a psychiatrist, clinical psychologist, clinical social worker, or other mental health professional who is licensed in any State, territory, possession, the District of Columbia, or Puerto Rico to perform professional services as such, or who holds credentials to provide such services as such, or who holds credentials to provide such services from any military health care facility, or is a person reasonably believed by the patient to have such license or credentials.</a:t>
            </a:r>
          </a:p>
          <a:p>
            <a:r>
              <a:rPr lang="en-US" sz="1200" b="0" i="0" u="none" strike="noStrike" kern="1200" baseline="0">
                <a:solidFill>
                  <a:schemeClr val="tx1"/>
                </a:solidFill>
                <a:latin typeface="+mn-lt"/>
                <a:ea typeface="+mn-ea"/>
                <a:cs typeface="+mn-cs"/>
              </a:rPr>
              <a:t>“Assistant to a psychotherapist” means a person directed by or assigned to assist a psychotherapist in providing professional services, or is reasonably believed by the patient to be such.</a:t>
            </a:r>
          </a:p>
          <a:p>
            <a:r>
              <a:rPr lang="en-US" sz="1200" b="0" i="0" u="none" strike="noStrike" kern="1200" baseline="0">
                <a:solidFill>
                  <a:schemeClr val="tx1"/>
                </a:solidFill>
                <a:latin typeface="+mn-lt"/>
                <a:ea typeface="+mn-ea"/>
                <a:cs typeface="+mn-cs"/>
              </a:rPr>
              <a:t>A communication is “confidential” if not intended to be disclosed to third persons other than those to whom disclosure is in furtherance of the rendition of professional services to the patient or those reasonably necessary for such transmission of the communication.</a:t>
            </a:r>
          </a:p>
          <a:p>
            <a:r>
              <a:rPr lang="en-US" sz="1200" b="0" i="0" u="none" strike="noStrike" kern="1200" baseline="0">
                <a:solidFill>
                  <a:schemeClr val="tx1"/>
                </a:solidFill>
                <a:latin typeface="+mn-lt"/>
                <a:ea typeface="+mn-ea"/>
                <a:cs typeface="+mn-cs"/>
              </a:rPr>
              <a:t>“Evidence of a patient’s records or communications” means testimony of a psychotherapist, or assistant to the same, or patient records that pertain to communications by a patient to a psychotherapist, or assistant to the same, for the purposes of diagnosis or treatment of the patient’s mental or emotional condition.</a:t>
            </a:r>
          </a:p>
          <a:p>
            <a:r>
              <a:rPr lang="en-US" sz="1200" b="0" i="1" u="none" strike="noStrike" kern="1200" baseline="0">
                <a:solidFill>
                  <a:schemeClr val="tx1"/>
                </a:solidFill>
                <a:latin typeface="+mn-lt"/>
                <a:ea typeface="+mn-ea"/>
                <a:cs typeface="+mn-cs"/>
              </a:rPr>
              <a:t>Who May Claim the Privilege</a:t>
            </a:r>
            <a:r>
              <a:rPr lang="en-US" sz="1200" b="0" i="0" u="none" strike="noStrike" kern="1200" baseline="0">
                <a:solidFill>
                  <a:schemeClr val="tx1"/>
                </a:solidFill>
                <a:latin typeface="+mn-lt"/>
                <a:ea typeface="+mn-ea"/>
                <a:cs typeface="+mn-cs"/>
              </a:rPr>
              <a:t>. The privilege may be claimed by the patient or the guardian or conservator of the patient. A person who may claim the privilege may authorize trial counsel, defense counsel, or any counsel representing the patient to claim the privilege on his or her behalf. The psychotherapist or</a:t>
            </a:r>
          </a:p>
          <a:p>
            <a:r>
              <a:rPr lang="en-US" sz="1200" b="0" i="0" u="none" strike="noStrike" kern="1200" baseline="0">
                <a:solidFill>
                  <a:schemeClr val="tx1"/>
                </a:solidFill>
                <a:latin typeface="+mn-lt"/>
                <a:ea typeface="+mn-ea"/>
                <a:cs typeface="+mn-cs"/>
              </a:rPr>
              <a:t>assistant to the psychotherapist who received the communication may claim the privilege on behalf of the patient. The authority of such a psychotherapist, assistant, guardian, or conservator to so assert the privilege is presumed in the absence of evidence to the contrary.</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There is no privilege under this rule:</a:t>
            </a:r>
          </a:p>
          <a:p>
            <a:r>
              <a:rPr lang="en-US" sz="1200" b="0" i="0" u="none" strike="noStrike" kern="1200" baseline="0">
                <a:solidFill>
                  <a:schemeClr val="tx1"/>
                </a:solidFill>
                <a:latin typeface="+mn-lt"/>
                <a:ea typeface="+mn-ea"/>
                <a:cs typeface="+mn-cs"/>
              </a:rPr>
              <a:t>when the patient is dead;</a:t>
            </a:r>
          </a:p>
          <a:p>
            <a:r>
              <a:rPr lang="en-US" sz="1200" b="0" i="0" u="none" strike="noStrike" kern="1200" baseline="0">
                <a:solidFill>
                  <a:schemeClr val="tx1"/>
                </a:solidFill>
                <a:latin typeface="+mn-lt"/>
                <a:ea typeface="+mn-ea"/>
                <a:cs typeface="+mn-cs"/>
              </a:rPr>
              <a:t>when the communication is evidence of child abuse or of neglect, or in a proceeding in which one spouse is charged with a crime against a child of either spouse;</a:t>
            </a:r>
          </a:p>
          <a:p>
            <a:r>
              <a:rPr lang="en-US" sz="1200" b="0" i="0" u="none" strike="noStrike" kern="1200" baseline="0">
                <a:solidFill>
                  <a:schemeClr val="tx1"/>
                </a:solidFill>
                <a:latin typeface="+mn-lt"/>
                <a:ea typeface="+mn-ea"/>
                <a:cs typeface="+mn-cs"/>
              </a:rPr>
              <a:t>when federal law, state law, or service regulation imposes a duty to report information contained in a communication;</a:t>
            </a:r>
          </a:p>
          <a:p>
            <a:r>
              <a:rPr lang="en-US" sz="1200" b="0" i="0" u="none" strike="noStrike" kern="1200" baseline="0">
                <a:solidFill>
                  <a:schemeClr val="tx1"/>
                </a:solidFill>
                <a:latin typeface="+mn-lt"/>
                <a:ea typeface="+mn-ea"/>
                <a:cs typeface="+mn-cs"/>
              </a:rPr>
              <a:t>when a psychotherapist or assistant to a psychotherapist believes that a patient’s mental or emotional condition makes the patient a danger to any person, including the patient;</a:t>
            </a:r>
          </a:p>
          <a:p>
            <a:r>
              <a:rPr lang="en-US" sz="1200" b="0" i="0" u="none" strike="noStrike" kern="1200" baseline="0">
                <a:solidFill>
                  <a:schemeClr val="tx1"/>
                </a:solidFill>
                <a:latin typeface="+mn-lt"/>
                <a:ea typeface="+mn-ea"/>
                <a:cs typeface="+mn-cs"/>
              </a:rPr>
              <a:t>if the communication clearly contemplated the future commission of a fraud or crime or if the services of the psychotherapist are sought or obtained to enable or aid anyone to commit or plan to commit what the patient knew or reasonably should have known to be a crime or fraud;</a:t>
            </a:r>
          </a:p>
          <a:p>
            <a:r>
              <a:rPr lang="en-US" sz="1200" b="0" i="0" u="none" strike="noStrike" kern="1200" baseline="0">
                <a:solidFill>
                  <a:schemeClr val="tx1"/>
                </a:solidFill>
                <a:latin typeface="+mn-lt"/>
                <a:ea typeface="+mn-ea"/>
                <a:cs typeface="+mn-cs"/>
              </a:rPr>
              <a:t>when necessary to ensure the safety and security of military personnel, military dependents, military property, classified information, or the accomplishment of a military mission; or</a:t>
            </a:r>
          </a:p>
          <a:p>
            <a:r>
              <a:rPr lang="en-US" sz="1200" b="0" i="0" u="none" strike="noStrike" kern="1200" baseline="0">
                <a:solidFill>
                  <a:schemeClr val="tx1"/>
                </a:solidFill>
                <a:latin typeface="+mn-lt"/>
                <a:ea typeface="+mn-ea"/>
                <a:cs typeface="+mn-cs"/>
              </a:rPr>
              <a:t>when an accused offers statements or other evidence concerning his mental condition in defense, extenuation, or mitigation, under circumstances not covered by R.C.M. 706 or Mil. R. Evid. 302. In such situations, the military judge may, upon motion, order disclosure of any statement made by the accused to a psychotherapist as may be necessary in the interests of justice.</a:t>
            </a:r>
          </a:p>
          <a:p>
            <a:r>
              <a:rPr lang="en-US" sz="1200" b="0" i="1" u="none" strike="noStrike" kern="1200" baseline="0">
                <a:solidFill>
                  <a:schemeClr val="tx1"/>
                </a:solidFill>
                <a:latin typeface="+mn-lt"/>
                <a:ea typeface="+mn-ea"/>
                <a:cs typeface="+mn-cs"/>
              </a:rPr>
              <a:t>Procedure to Determine Admissibility of Patient Records or Communications.</a:t>
            </a:r>
          </a:p>
          <a:p>
            <a:r>
              <a:rPr lang="en-US" sz="1200" b="0" i="0" u="none" strike="noStrike" kern="1200" baseline="0">
                <a:solidFill>
                  <a:schemeClr val="tx1"/>
                </a:solidFill>
                <a:latin typeface="+mn-lt"/>
                <a:ea typeface="+mn-ea"/>
                <a:cs typeface="+mn-cs"/>
              </a:rPr>
              <a:t>In any case in which the production or admission of records or communications of a patient other than the accused is a matter in dispute, a party may seek an interlocutory ruling by the military judge. In order to obtain such a ruling, the party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sought or offered, or objected to, unless the military judge, for good cause</a:t>
            </a:r>
          </a:p>
          <a:p>
            <a:r>
              <a:rPr lang="en-US" sz="1200" b="0" i="0" u="none" strike="noStrike" kern="1200" baseline="0">
                <a:solidFill>
                  <a:schemeClr val="tx1"/>
                </a:solidFill>
                <a:latin typeface="+mn-lt"/>
                <a:ea typeface="+mn-ea"/>
                <a:cs typeface="+mn-cs"/>
              </a:rPr>
              <a:t>shown, requires a different time for filing or permits filing during trial; and</a:t>
            </a:r>
          </a:p>
          <a:p>
            <a:r>
              <a:rPr lang="en-US" sz="1200" b="0" i="0" u="none" strike="noStrike" kern="1200" baseline="0">
                <a:solidFill>
                  <a:schemeClr val="tx1"/>
                </a:solidFill>
                <a:latin typeface="+mn-lt"/>
                <a:ea typeface="+mn-ea"/>
                <a:cs typeface="+mn-cs"/>
              </a:rPr>
              <a:t>(B) serve the motion on the opposing party, the military judge and, if practical, notify the patient or the patient’s guardian, conservator, or representative that the motion has been filed and that the patient has an opportunity to be heard as set forth in subdivision (e)(2).</a:t>
            </a:r>
          </a:p>
          <a:p>
            <a:r>
              <a:rPr lang="en-US" sz="1200" b="0" i="0" u="none" strike="noStrike" kern="1200" baseline="0">
                <a:solidFill>
                  <a:schemeClr val="tx1"/>
                </a:solidFill>
                <a:latin typeface="+mn-lt"/>
                <a:ea typeface="+mn-ea"/>
                <a:cs typeface="+mn-cs"/>
              </a:rPr>
              <a:t>Before ordering the production or admission of evidence of a patient’s records or communication, the military judge must conduct a hearing, which shall be closed. At the hearing, the parties may call witnesses, including the patient, and offer other relevant evidence. The patient must be afforded a reasonable opportunity to attend the hearing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must conduct the hearing outside the presence of the members.</a:t>
            </a:r>
          </a:p>
          <a:p>
            <a:r>
              <a:rPr lang="en-US" sz="1200" b="0" i="0" u="none" strike="noStrike" kern="1200" baseline="0">
                <a:solidFill>
                  <a:schemeClr val="tx1"/>
                </a:solidFill>
                <a:latin typeface="+mn-lt"/>
                <a:ea typeface="+mn-ea"/>
                <a:cs typeface="+mn-cs"/>
              </a:rPr>
              <a:t>The military judge may examine the evidence or a proffer thereof in camera, if such examination is necessary to rule on the production or admissibility of protected records or communications. Prior to conducting an in-camera review, the military judge must find by a preponderance of the evidence that the moving party showed:</a:t>
            </a:r>
          </a:p>
          <a:p>
            <a:r>
              <a:rPr lang="en-US" sz="1200" b="0" i="0" u="none" strike="noStrike" kern="1200" baseline="0">
                <a:solidFill>
                  <a:schemeClr val="tx1"/>
                </a:solidFill>
                <a:latin typeface="+mn-lt"/>
                <a:ea typeface="+mn-ea"/>
                <a:cs typeface="+mn-cs"/>
              </a:rPr>
              <a:t>a specific, credible factual basis demonstrating a reasonable likelihood that the records or communications would contain or lead to the discovery of evidence admissible under an exception to the privilege;</a:t>
            </a:r>
          </a:p>
          <a:p>
            <a:r>
              <a:rPr lang="en-US" sz="1200" b="0" i="0" u="none" strike="noStrike" kern="1200" baseline="0">
                <a:solidFill>
                  <a:schemeClr val="tx1"/>
                </a:solidFill>
                <a:latin typeface="+mn-lt"/>
                <a:ea typeface="+mn-ea"/>
                <a:cs typeface="+mn-cs"/>
              </a:rPr>
              <a:t>that the requested information meets one of the enumerated exceptions under subdivision (d) of this rule;</a:t>
            </a:r>
          </a:p>
          <a:p>
            <a:r>
              <a:rPr lang="en-US" sz="1200" b="0" i="0" u="none" strike="noStrike" kern="1200" baseline="0">
                <a:solidFill>
                  <a:schemeClr val="tx1"/>
                </a:solidFill>
                <a:latin typeface="+mn-lt"/>
                <a:ea typeface="+mn-ea"/>
                <a:cs typeface="+mn-cs"/>
              </a:rPr>
              <a:t>that the information sought is not merely cumulative of other information available; and</a:t>
            </a:r>
          </a:p>
          <a:p>
            <a:r>
              <a:rPr lang="en-US" sz="1200" b="0" i="0" u="none" strike="noStrike" kern="1200" baseline="0">
                <a:solidFill>
                  <a:schemeClr val="tx1"/>
                </a:solidFill>
                <a:latin typeface="+mn-lt"/>
                <a:ea typeface="+mn-ea"/>
                <a:cs typeface="+mn-cs"/>
              </a:rPr>
              <a:t>that the party made reasonable efforts to obtain the same or substantially similar information through non-privileged sources.</a:t>
            </a:r>
          </a:p>
          <a:p>
            <a:r>
              <a:rPr lang="en-US" sz="1200" b="0" i="0" u="none" strike="noStrike" kern="1200" baseline="0">
                <a:solidFill>
                  <a:schemeClr val="tx1"/>
                </a:solidFill>
                <a:latin typeface="+mn-lt"/>
                <a:ea typeface="+mn-ea"/>
                <a:cs typeface="+mn-cs"/>
              </a:rPr>
              <a:t>Any production or disclosure permitted by the military judge under this rule must be narrowly tailored to only the specific records or communications, or portions of such records or communications, that meet the requirements for one of the enumerated exceptions to the privilege under subdivision (d) of this Rule and</a:t>
            </a:r>
          </a:p>
          <a:p>
            <a:r>
              <a:rPr lang="en-US" sz="1200" b="0" i="0" u="none" strike="noStrike" kern="1200" baseline="0">
                <a:solidFill>
                  <a:schemeClr val="tx1"/>
                </a:solidFill>
                <a:latin typeface="+mn-lt"/>
                <a:ea typeface="+mn-ea"/>
                <a:cs typeface="+mn-cs"/>
              </a:rPr>
              <a:t>are included in the stated purpose for which the records or communications are sought under subdivision (e)(1)(A) of this Rule.</a:t>
            </a:r>
          </a:p>
          <a:p>
            <a:r>
              <a:rPr lang="en-US" sz="1200" b="0" i="0" u="none" strike="noStrike" kern="1200" baseline="0">
                <a:solidFill>
                  <a:schemeClr val="tx1"/>
                </a:solidFill>
                <a:latin typeface="+mn-lt"/>
                <a:ea typeface="+mn-ea"/>
                <a:cs typeface="+mn-cs"/>
              </a:rPr>
              <a:t>To prevent unnecessary disclosure of a patient’s records or communications, the military judge may issue protective orders or may admit only portions of the evidence.</a:t>
            </a:r>
          </a:p>
          <a:p>
            <a:r>
              <a:rPr lang="en-US" sz="1200" b="0" i="0" u="none" strike="noStrike" kern="1200" baseline="0">
                <a:solidFill>
                  <a:schemeClr val="tx1"/>
                </a:solidFill>
                <a:latin typeface="+mn-lt"/>
                <a:ea typeface="+mn-ea"/>
                <a:cs typeface="+mn-cs"/>
              </a:rPr>
              <a:t>The motion, related papers, and the record of the hearing must be sealed in accordance with R.C.M. 701(g)(2) or 1113 and must remain under seal unless the military judge, the Judge Ad </a:t>
            </a:r>
            <a:r>
              <a:rPr lang="en-US" sz="1200" b="0" i="0" u="none" strike="noStrike" kern="1200" baseline="0" err="1">
                <a:solidFill>
                  <a:schemeClr val="tx1"/>
                </a:solidFill>
                <a:latin typeface="+mn-lt"/>
                <a:ea typeface="+mn-ea"/>
                <a:cs typeface="+mn-cs"/>
              </a:rPr>
              <a:t>ral</a:t>
            </a:r>
            <a:r>
              <a:rPr lang="en-US" sz="1200" b="0" i="0" u="none" strike="noStrike" kern="1200" baseline="0">
                <a:solidFill>
                  <a:schemeClr val="tx1"/>
                </a:solidFill>
                <a:latin typeface="+mn-lt"/>
                <a:ea typeface="+mn-ea"/>
                <a:cs typeface="+mn-cs"/>
              </a:rPr>
              <a:t>, or an</a:t>
            </a:r>
          </a:p>
          <a:p>
            <a:r>
              <a:rPr lang="en-US" sz="1200" b="0" i="0" u="none" strike="noStrike" kern="1200" baseline="0">
                <a:solidFill>
                  <a:schemeClr val="tx1"/>
                </a:solidFill>
                <a:latin typeface="+mn-lt"/>
                <a:ea typeface="+mn-ea"/>
                <a:cs typeface="+mn-cs"/>
              </a:rPr>
              <a:t>appellate court orders otherwise.</a:t>
            </a:r>
          </a:p>
          <a:p>
            <a:endParaRPr lang="en-US"/>
          </a:p>
          <a:p>
            <a:endParaRPr lang="en-US"/>
          </a:p>
          <a:p>
            <a:r>
              <a:rPr lang="en-US" sz="1200" b="1" i="0" u="none" strike="noStrike" kern="1200" baseline="0">
                <a:solidFill>
                  <a:schemeClr val="tx1"/>
                </a:solidFill>
                <a:latin typeface="+mn-lt"/>
                <a:ea typeface="+mn-ea"/>
                <a:cs typeface="+mn-cs"/>
              </a:rPr>
              <a:t>Rule 514. Victim advocate—victim privilege</a:t>
            </a:r>
          </a:p>
          <a:p>
            <a:r>
              <a:rPr lang="en-US" sz="1200" b="0" i="1" u="none" strike="noStrike" kern="1200" baseline="0">
                <a:solidFill>
                  <a:schemeClr val="tx1"/>
                </a:solidFill>
                <a:latin typeface="+mn-lt"/>
                <a:ea typeface="+mn-ea"/>
                <a:cs typeface="+mn-cs"/>
              </a:rPr>
              <a:t>General Rule</a:t>
            </a:r>
            <a:r>
              <a:rPr lang="en-US" sz="1200" b="0" i="0" u="none" strike="noStrike" kern="1200" baseline="0">
                <a:solidFill>
                  <a:schemeClr val="tx1"/>
                </a:solidFill>
                <a:latin typeface="+mn-lt"/>
                <a:ea typeface="+mn-ea"/>
                <a:cs typeface="+mn-cs"/>
              </a:rPr>
              <a:t>. A victim has a privilege to refuse to disclose and to prevent  any other person from disclosing a confidential communication made between the alleged victim and a victim advocate or between the alleged victim and Department of Defense Safe Helpline staff, in a case arising under the UCMJ, if such communication was made for the purpose of facilitating advice or assistance to the alleged victim.</a:t>
            </a:r>
          </a:p>
          <a:p>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As used in this rule:</a:t>
            </a:r>
          </a:p>
          <a:p>
            <a:r>
              <a:rPr lang="en-US" sz="1200" b="0" i="0" u="none" strike="noStrike" kern="1200" baseline="0">
                <a:solidFill>
                  <a:schemeClr val="tx1"/>
                </a:solidFill>
                <a:latin typeface="+mn-lt"/>
                <a:ea typeface="+mn-ea"/>
                <a:cs typeface="+mn-cs"/>
              </a:rPr>
              <a:t>“Victim” means any person who is alleged to have suffered direct physical or emotional harm as the result of a sexual or violent offense.</a:t>
            </a:r>
          </a:p>
          <a:p>
            <a:r>
              <a:rPr lang="en-US" sz="1200" b="0" i="0" u="none" strike="noStrike" kern="1200" baseline="0">
                <a:solidFill>
                  <a:schemeClr val="tx1"/>
                </a:solidFill>
                <a:latin typeface="+mn-lt"/>
                <a:ea typeface="+mn-ea"/>
                <a:cs typeface="+mn-cs"/>
              </a:rPr>
              <a:t>“Victim advocate” means a person, other than a prosecutor, trial counsel, any victims’ counsel, law enforcement officer, or military criminal investigator in the case, who:</a:t>
            </a:r>
          </a:p>
          <a:p>
            <a:r>
              <a:rPr lang="en-US" sz="1200" b="0" i="0" u="none" strike="noStrike" kern="1200" baseline="0">
                <a:solidFill>
                  <a:schemeClr val="tx1"/>
                </a:solidFill>
                <a:latin typeface="+mn-lt"/>
                <a:ea typeface="+mn-ea"/>
                <a:cs typeface="+mn-cs"/>
              </a:rPr>
              <a:t>is designated in writing as a victim advocate in accordance with service regulation;</a:t>
            </a:r>
          </a:p>
          <a:p>
            <a:r>
              <a:rPr lang="en-US" sz="1200" b="0" i="0" u="none" strike="noStrike" kern="1200" baseline="0">
                <a:solidFill>
                  <a:schemeClr val="tx1"/>
                </a:solidFill>
                <a:latin typeface="+mn-lt"/>
                <a:ea typeface="+mn-ea"/>
                <a:cs typeface="+mn-cs"/>
              </a:rPr>
              <a:t>is authorized to perform victim advocate duties in accordance with service regulation and is acting in the performance of those duties; or</a:t>
            </a:r>
          </a:p>
          <a:p>
            <a:r>
              <a:rPr lang="en-US" sz="1200" b="0" i="0" u="none" strike="noStrike" kern="1200" baseline="0">
                <a:solidFill>
                  <a:schemeClr val="tx1"/>
                </a:solidFill>
                <a:latin typeface="+mn-lt"/>
                <a:ea typeface="+mn-ea"/>
                <a:cs typeface="+mn-cs"/>
              </a:rPr>
              <a:t>is certified as a victim advocate pursuant to federal or state requirements.</a:t>
            </a:r>
          </a:p>
          <a:p>
            <a:r>
              <a:rPr lang="en-US" sz="1200" b="0" i="0" u="none" strike="noStrike" kern="1200" baseline="0">
                <a:solidFill>
                  <a:schemeClr val="tx1"/>
                </a:solidFill>
                <a:latin typeface="+mn-lt"/>
                <a:ea typeface="+mn-ea"/>
                <a:cs typeface="+mn-cs"/>
              </a:rPr>
              <a:t>“Department of Defense Safe Helpline staff” are persons who are designated by competent authority in writing as Department of Defense Safe Helpline staff.</a:t>
            </a:r>
          </a:p>
          <a:p>
            <a:r>
              <a:rPr lang="en-US" sz="1200" b="0" i="0" u="none" strike="noStrike" kern="1200" baseline="0">
                <a:solidFill>
                  <a:schemeClr val="tx1"/>
                </a:solidFill>
                <a:latin typeface="+mn-lt"/>
                <a:ea typeface="+mn-ea"/>
                <a:cs typeface="+mn-cs"/>
              </a:rPr>
              <a:t>A communication is “confidential” if made in the course of the victim advocate-victim relationship or Department of Defense Safe Helpline staff-victim relationship and not intended to be disclosed to third persons other than those to whom disclosure is made in furtherance of the rendition of advice or assistance to the alleged victim or those reasonably necessary for such transmission of the communication</a:t>
            </a:r>
          </a:p>
          <a:p>
            <a:r>
              <a:rPr lang="en-US" sz="1200" b="0" i="0" u="none" strike="noStrike" kern="1200" baseline="0">
                <a:solidFill>
                  <a:schemeClr val="tx1"/>
                </a:solidFill>
                <a:latin typeface="+mn-lt"/>
                <a:ea typeface="+mn-ea"/>
                <a:cs typeface="+mn-cs"/>
              </a:rPr>
              <a:t>(5) “Evidence of a victim’s records or communications” means testimony of a victim advocate or Department of Defense Safe Helpline staff, or records that pertain to communications by a victim to a victim advocate or Department of Defense Safe Helpline staff, for the purposes of advising or providing assistance to the victim.</a:t>
            </a:r>
          </a:p>
          <a:p>
            <a:r>
              <a:rPr lang="en-US" sz="1200" b="0" i="1" u="none" strike="noStrike" kern="1200" baseline="0">
                <a:solidFill>
                  <a:schemeClr val="tx1"/>
                </a:solidFill>
                <a:latin typeface="+mn-lt"/>
                <a:ea typeface="+mn-ea"/>
                <a:cs typeface="+mn-cs"/>
              </a:rPr>
              <a:t>Who May Claim the Privilege</a:t>
            </a:r>
            <a:r>
              <a:rPr lang="en-US" sz="1200" b="0" i="0" u="none" strike="noStrike" kern="1200" baseline="0">
                <a:solidFill>
                  <a:schemeClr val="tx1"/>
                </a:solidFill>
                <a:latin typeface="+mn-lt"/>
                <a:ea typeface="+mn-ea"/>
                <a:cs typeface="+mn-cs"/>
              </a:rPr>
              <a:t>. The privilege may be claimed by the victim or the guardian or conservator of the victim. A person who may claim the privilege may authorize trial counsel or a counsel representing the victim to claim the privilege on his or her behalf. The victim advocate or Department of Defense Safe Helpline staff who received the communication may claim the privilege on behalf of the victim. The authority of such a victim advocate, Department of Defense Safe Helpline staff, guardian, conservator, or a counsel representing the victim to so assert the privilege is presumed in the absence of evidence to the contrary.</a:t>
            </a:r>
          </a:p>
          <a:p>
            <a:r>
              <a:rPr lang="en-US" sz="1200" b="0" i="1" u="none" strike="noStrike" kern="1200" baseline="0">
                <a:solidFill>
                  <a:schemeClr val="tx1"/>
                </a:solidFill>
                <a:latin typeface="+mn-lt"/>
                <a:ea typeface="+mn-ea"/>
                <a:cs typeface="+mn-cs"/>
              </a:rPr>
              <a:t>Exceptions</a:t>
            </a:r>
            <a:r>
              <a:rPr lang="en-US" sz="1200" b="0" i="0" u="none" strike="noStrike" kern="1200" baseline="0">
                <a:solidFill>
                  <a:schemeClr val="tx1"/>
                </a:solidFill>
                <a:latin typeface="+mn-lt"/>
                <a:ea typeface="+mn-ea"/>
                <a:cs typeface="+mn-cs"/>
              </a:rPr>
              <a:t>. There is no privilege under this rule:</a:t>
            </a:r>
          </a:p>
          <a:p>
            <a:pPr lvl="1"/>
            <a:r>
              <a:rPr lang="en-US" sz="1200" b="0" i="0" u="none" strike="noStrike" kern="1200" baseline="0">
                <a:solidFill>
                  <a:schemeClr val="tx1"/>
                </a:solidFill>
                <a:latin typeface="+mn-lt"/>
                <a:ea typeface="+mn-ea"/>
                <a:cs typeface="+mn-cs"/>
              </a:rPr>
              <a:t>when the victim is dead;</a:t>
            </a:r>
          </a:p>
          <a:p>
            <a:r>
              <a:rPr lang="en-US" sz="1200" b="0" i="0" u="none" strike="noStrike" kern="1200" baseline="0">
                <a:solidFill>
                  <a:schemeClr val="tx1"/>
                </a:solidFill>
                <a:latin typeface="+mn-lt"/>
                <a:ea typeface="+mn-ea"/>
                <a:cs typeface="+mn-cs"/>
              </a:rPr>
              <a:t>when federal law, state law, Department of Defense regulation, or service regulation imposes a duty to report information contained in a communication;</a:t>
            </a:r>
          </a:p>
          <a:p>
            <a:r>
              <a:rPr lang="en-US" sz="1200" b="0" i="0" u="none" strike="noStrike" kern="1200" baseline="0">
                <a:solidFill>
                  <a:schemeClr val="tx1"/>
                </a:solidFill>
                <a:latin typeface="+mn-lt"/>
                <a:ea typeface="+mn-ea"/>
                <a:cs typeface="+mn-cs"/>
              </a:rPr>
              <a:t>when a victim advocate or Department of Defense Safe Helpline staff believes that a victim’s mental or emotional condition makes the victim a danger to any person, including the victim;</a:t>
            </a:r>
          </a:p>
          <a:p>
            <a:r>
              <a:rPr lang="en-US" sz="1200" b="0" i="0" u="none" strike="noStrike" kern="1200" baseline="0">
                <a:solidFill>
                  <a:schemeClr val="tx1"/>
                </a:solidFill>
                <a:latin typeface="+mn-lt"/>
                <a:ea typeface="+mn-ea"/>
                <a:cs typeface="+mn-cs"/>
              </a:rPr>
              <a:t>if the communication clearly contemplated the future commission of a fraud or crime, or if the services of the victim advocate or Department of Defense Safe Helpline staff are sought or obtained to enable or aid anyone to commit or plan to commit what the victim knew or reasonably should have known to be a crime or fraud;</a:t>
            </a:r>
          </a:p>
          <a:p>
            <a:r>
              <a:rPr lang="en-US" sz="1200" b="0" i="0" u="none" strike="noStrike" kern="1200" baseline="0">
                <a:solidFill>
                  <a:schemeClr val="tx1"/>
                </a:solidFill>
                <a:latin typeface="+mn-lt"/>
                <a:ea typeface="+mn-ea"/>
                <a:cs typeface="+mn-cs"/>
              </a:rPr>
              <a:t>when necessary to ensure the safety and security of military personnel, military dependents, military property, classified information, or the accomplishment of a military mission; or</a:t>
            </a:r>
          </a:p>
          <a:p>
            <a:r>
              <a:rPr lang="en-US" sz="1200" b="0" i="0" u="none" strike="noStrike" kern="1200" baseline="0">
                <a:solidFill>
                  <a:schemeClr val="tx1"/>
                </a:solidFill>
                <a:latin typeface="+mn-lt"/>
                <a:ea typeface="+mn-ea"/>
                <a:cs typeface="+mn-cs"/>
              </a:rPr>
              <a:t>when admission or disclosure of a communication is constitutionally required.</a:t>
            </a:r>
          </a:p>
          <a:p>
            <a:r>
              <a:rPr lang="en-US" sz="1200" b="0" i="1" u="none" strike="noStrike" kern="1200" baseline="0">
                <a:solidFill>
                  <a:schemeClr val="tx1"/>
                </a:solidFill>
                <a:latin typeface="+mn-lt"/>
                <a:ea typeface="+mn-ea"/>
                <a:cs typeface="+mn-cs"/>
              </a:rPr>
              <a:t>Procedure to Determine Admissibility of Victim Records or Communications.</a:t>
            </a:r>
          </a:p>
          <a:p>
            <a:r>
              <a:rPr lang="en-US" sz="1200" b="0" i="0" u="none" strike="noStrike" kern="1200" baseline="0">
                <a:solidFill>
                  <a:schemeClr val="tx1"/>
                </a:solidFill>
                <a:latin typeface="+mn-lt"/>
                <a:ea typeface="+mn-ea"/>
                <a:cs typeface="+mn-cs"/>
              </a:rPr>
              <a:t>In any case in which the production or admission of records or communications of a victim is a matter in dispute, a party may seek an interlocutory ruling by the</a:t>
            </a:r>
          </a:p>
          <a:p>
            <a:r>
              <a:rPr lang="en-US" sz="1200" b="0" i="0" u="none" strike="noStrike" kern="1200" baseline="0">
                <a:solidFill>
                  <a:schemeClr val="tx1"/>
                </a:solidFill>
                <a:latin typeface="+mn-lt"/>
                <a:ea typeface="+mn-ea"/>
                <a:cs typeface="+mn-cs"/>
              </a:rPr>
              <a:t>military judge. In order to obtain such a ruling, the party must:</a:t>
            </a:r>
          </a:p>
          <a:p>
            <a:r>
              <a:rPr lang="en-US" sz="1200" b="0" i="0" u="none" strike="noStrike" kern="1200" baseline="0">
                <a:solidFill>
                  <a:schemeClr val="tx1"/>
                </a:solidFill>
                <a:latin typeface="+mn-lt"/>
                <a:ea typeface="+mn-ea"/>
                <a:cs typeface="+mn-cs"/>
              </a:rPr>
              <a:t>file a written motion at least 5 days prior to entry of pleas specifically describing the evidence and stating the purpose for which it is sought or offered, or objected to, unless the military judge, for good cause shown, requires a different time for filing or permits filing during trial; and</a:t>
            </a:r>
          </a:p>
          <a:p>
            <a:r>
              <a:rPr lang="en-US" sz="1200" b="0" i="0" u="none" strike="noStrike" kern="1200" baseline="0">
                <a:solidFill>
                  <a:schemeClr val="tx1"/>
                </a:solidFill>
                <a:latin typeface="+mn-lt"/>
                <a:ea typeface="+mn-ea"/>
                <a:cs typeface="+mn-cs"/>
              </a:rPr>
              <a:t>serve the motion on the opposing party, the military judge and, if practicable, notify the victim or the victim’s guardian, conservator, or representative that the motion has been filed and that the victim has an opportunity to be heard as set forth in subdivision (e)(2).</a:t>
            </a:r>
          </a:p>
          <a:p>
            <a:r>
              <a:rPr lang="en-US" sz="1200" b="0" i="0" u="none" strike="noStrike" kern="1200" baseline="0">
                <a:solidFill>
                  <a:schemeClr val="tx1"/>
                </a:solidFill>
                <a:latin typeface="+mn-lt"/>
                <a:ea typeface="+mn-ea"/>
                <a:cs typeface="+mn-cs"/>
              </a:rPr>
              <a:t>Before ordering the production or admission of evidence of a patient’s records or communication, the military judge must conduct a hearing, which shall be closed. At the hearing, the parties may call witnesses, including the victim, and offer other relevant evidence. The victim must be afforded a reasonable opportunity to attend the hearing and be heard. However, the hearing may not be unduly delayed for this purpose. The right to be heard under this rule includes the right to be heard through counsel, including Special Victims’ Counsel under section 1044e of title 10, United States Code. In a case before a court-martial composed of a military judge and members, the military judge must conduct the hearing outside the presence of the members.</a:t>
            </a:r>
          </a:p>
          <a:p>
            <a:r>
              <a:rPr lang="en-US" sz="1200" b="0" i="0" u="none" strike="noStrike" kern="1200" baseline="0">
                <a:solidFill>
                  <a:schemeClr val="tx1"/>
                </a:solidFill>
                <a:latin typeface="+mn-lt"/>
                <a:ea typeface="+mn-ea"/>
                <a:cs typeface="+mn-cs"/>
              </a:rPr>
              <a:t>The military judge may examine the evidence or a proffer thereof in camera, if such examination is necessary to rule on the production or admissibility of protected records or communications. Prior to conducting an in camera review, the military judge must find by a preponderance of the evidence that the moving party showed:</a:t>
            </a:r>
          </a:p>
          <a:p>
            <a:r>
              <a:rPr lang="en-US" sz="1200" b="0" i="0" u="none" strike="noStrike" kern="1200" baseline="0">
                <a:solidFill>
                  <a:schemeClr val="tx1"/>
                </a:solidFill>
                <a:latin typeface="+mn-lt"/>
                <a:ea typeface="+mn-ea"/>
                <a:cs typeface="+mn-cs"/>
              </a:rPr>
              <a:t>a specific, credible factual basis demonstrating a reasonable likelihood that the records or communications would contain or lead to the discovery of evidence admissible under an exception to the privilege;</a:t>
            </a:r>
          </a:p>
          <a:p>
            <a:r>
              <a:rPr lang="en-US" sz="1200" b="0" i="0" u="none" strike="noStrike" kern="1200" baseline="0">
                <a:solidFill>
                  <a:schemeClr val="tx1"/>
                </a:solidFill>
                <a:latin typeface="+mn-lt"/>
                <a:ea typeface="+mn-ea"/>
                <a:cs typeface="+mn-cs"/>
              </a:rPr>
              <a:t>that the requested information meets one of the enumerated exceptions under subdivision (d) of this rule;</a:t>
            </a:r>
          </a:p>
          <a:p>
            <a:r>
              <a:rPr lang="en-US" sz="1200" b="0" i="0" u="none" strike="noStrike" kern="1200" baseline="0">
                <a:solidFill>
                  <a:schemeClr val="tx1"/>
                </a:solidFill>
                <a:latin typeface="+mn-lt"/>
                <a:ea typeface="+mn-ea"/>
                <a:cs typeface="+mn-cs"/>
              </a:rPr>
              <a:t>that the information sought is not merely cumulative of other information available; and</a:t>
            </a:r>
          </a:p>
          <a:p>
            <a:r>
              <a:rPr lang="en-US" sz="1200" b="0" i="0" u="none" strike="noStrike" kern="1200" baseline="0">
                <a:solidFill>
                  <a:schemeClr val="tx1"/>
                </a:solidFill>
                <a:latin typeface="+mn-lt"/>
                <a:ea typeface="+mn-ea"/>
                <a:cs typeface="+mn-cs"/>
              </a:rPr>
              <a:t>that the party made reasonable efforts to obtain the same or substantial formation</a:t>
            </a:r>
          </a:p>
          <a:p>
            <a:r>
              <a:rPr lang="en-US" sz="1200" b="0" i="0" u="none" strike="noStrike" kern="1200" baseline="0">
                <a:solidFill>
                  <a:schemeClr val="tx1"/>
                </a:solidFill>
                <a:latin typeface="+mn-lt"/>
                <a:ea typeface="+mn-ea"/>
                <a:cs typeface="+mn-cs"/>
              </a:rPr>
              <a:t>through non-privileged sources.</a:t>
            </a:r>
          </a:p>
          <a:p>
            <a:r>
              <a:rPr lang="en-US" sz="1200" b="0" i="0" u="none" strike="noStrike" kern="1200" baseline="0">
                <a:solidFill>
                  <a:schemeClr val="tx1"/>
                </a:solidFill>
                <a:latin typeface="+mn-lt"/>
                <a:ea typeface="+mn-ea"/>
                <a:cs typeface="+mn-cs"/>
              </a:rPr>
              <a:t>Any production of disclosure permitted by the military judge under this rule must be narrowly tailored to only the specific records or communications, or portions of such records or communications, that meet the requirements for one of the enumerated exceptions to the privilege under subdivision (d) of this Rule and are included in the stated purpose for which the records or communications are sought under subdivision (e)(1)(A) of this rule.</a:t>
            </a:r>
          </a:p>
          <a:p>
            <a:r>
              <a:rPr lang="en-US" sz="1200" b="0" i="0" u="none" strike="noStrike" kern="1200" baseline="0">
                <a:solidFill>
                  <a:schemeClr val="tx1"/>
                </a:solidFill>
                <a:latin typeface="+mn-lt"/>
                <a:ea typeface="+mn-ea"/>
                <a:cs typeface="+mn-cs"/>
              </a:rPr>
              <a:t>To prevent unnecessary disclosure of evidence of a victim’s records or communications, the military judge may issue protective orders or may admit only portions of the evidence.</a:t>
            </a:r>
          </a:p>
          <a:p>
            <a:r>
              <a:rPr lang="en-US" sz="1200" b="0" i="0" u="none" strike="noStrike" kern="1200" baseline="0">
                <a:solidFill>
                  <a:schemeClr val="tx1"/>
                </a:solidFill>
                <a:latin typeface="+mn-lt"/>
                <a:ea typeface="+mn-ea"/>
                <a:cs typeface="+mn-cs"/>
              </a:rPr>
              <a:t>The motion, related papers, and the record of the hearing must be sealed in accordance with R.C.M. 701(g)(2) or 1113 and must remain under seal unless the military judge, the Judge Ad </a:t>
            </a:r>
            <a:r>
              <a:rPr lang="en-US" sz="1200" b="0" i="0" u="none" strike="noStrike" kern="1200" baseline="0" err="1">
                <a:solidFill>
                  <a:schemeClr val="tx1"/>
                </a:solidFill>
                <a:latin typeface="+mn-lt"/>
                <a:ea typeface="+mn-ea"/>
                <a:cs typeface="+mn-cs"/>
              </a:rPr>
              <a:t>ral</a:t>
            </a:r>
            <a:r>
              <a:rPr lang="en-US" sz="1200" b="0" i="0" u="none" strike="noStrike" kern="1200" baseline="0">
                <a:solidFill>
                  <a:schemeClr val="tx1"/>
                </a:solidFill>
                <a:latin typeface="+mn-lt"/>
                <a:ea typeface="+mn-ea"/>
                <a:cs typeface="+mn-cs"/>
              </a:rPr>
              <a:t>, or an</a:t>
            </a:r>
          </a:p>
          <a:p>
            <a:r>
              <a:rPr lang="en-US" sz="1200" b="0" i="0" u="none" strike="noStrike" kern="1200" baseline="0">
                <a:solidFill>
                  <a:schemeClr val="tx1"/>
                </a:solidFill>
                <a:latin typeface="+mn-lt"/>
                <a:ea typeface="+mn-ea"/>
                <a:cs typeface="+mn-cs"/>
              </a:rPr>
              <a:t>appellate court orders otherwise.</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Rule 615. Excluding witnesses</a:t>
            </a:r>
          </a:p>
          <a:p>
            <a:r>
              <a:rPr lang="en-US" sz="1200" b="0" i="0" u="none" strike="noStrike" kern="1200" baseline="0">
                <a:solidFill>
                  <a:schemeClr val="tx1"/>
                </a:solidFill>
                <a:latin typeface="+mn-lt"/>
                <a:ea typeface="+mn-ea"/>
                <a:cs typeface="+mn-cs"/>
              </a:rPr>
              <a:t>At a party’s request, the military judge must order witnesses excluded so that they cannot hear other witnesses’ testimony, or the military judge may do so </a:t>
            </a:r>
            <a:r>
              <a:rPr lang="en-US" sz="1200" b="0" i="0" u="none" strike="noStrike" kern="1200" baseline="0" err="1">
                <a:solidFill>
                  <a:schemeClr val="tx1"/>
                </a:solidFill>
                <a:latin typeface="+mn-lt"/>
                <a:ea typeface="+mn-ea"/>
                <a:cs typeface="+mn-cs"/>
              </a:rPr>
              <a:t>sua</a:t>
            </a:r>
            <a:r>
              <a:rPr lang="en-US" sz="1200" b="0" i="0" u="none" strike="noStrike" kern="1200" baseline="0">
                <a:solidFill>
                  <a:schemeClr val="tx1"/>
                </a:solidFill>
                <a:latin typeface="+mn-lt"/>
                <a:ea typeface="+mn-ea"/>
                <a:cs typeface="+mn-cs"/>
              </a:rPr>
              <a:t> sponte. This rule does not authorize excluding:</a:t>
            </a:r>
          </a:p>
          <a:p>
            <a:r>
              <a:rPr lang="en-US" sz="1200" b="0" i="0" u="none" strike="noStrike" kern="1200" baseline="0">
                <a:solidFill>
                  <a:schemeClr val="tx1"/>
                </a:solidFill>
                <a:latin typeface="+mn-lt"/>
                <a:ea typeface="+mn-ea"/>
                <a:cs typeface="+mn-cs"/>
              </a:rPr>
              <a:t>the accused;</a:t>
            </a:r>
          </a:p>
          <a:p>
            <a:r>
              <a:rPr lang="en-US" sz="1200" b="0" i="0" u="none" strike="noStrike" kern="1200" baseline="0">
                <a:solidFill>
                  <a:schemeClr val="tx1"/>
                </a:solidFill>
                <a:latin typeface="+mn-lt"/>
                <a:ea typeface="+mn-ea"/>
                <a:cs typeface="+mn-cs"/>
              </a:rPr>
              <a:t>a member of an Armed service or an employee of the United States after being designated as a representative of the United States by trial counsel;</a:t>
            </a:r>
          </a:p>
          <a:p>
            <a:r>
              <a:rPr lang="en-US" sz="1200" b="0" i="0" u="none" strike="noStrike" kern="1200" baseline="0">
                <a:solidFill>
                  <a:schemeClr val="tx1"/>
                </a:solidFill>
                <a:latin typeface="+mn-lt"/>
                <a:ea typeface="+mn-ea"/>
                <a:cs typeface="+mn-cs"/>
              </a:rPr>
              <a:t>a person whose presence a party shows to be essential to presenting the party’s case;</a:t>
            </a:r>
          </a:p>
          <a:p>
            <a:pPr lvl="1"/>
            <a:r>
              <a:rPr lang="en-US" sz="1200" b="0" i="0" u="none" strike="noStrike" kern="1200" baseline="0">
                <a:solidFill>
                  <a:schemeClr val="tx1"/>
                </a:solidFill>
                <a:latin typeface="+mn-lt"/>
                <a:ea typeface="+mn-ea"/>
                <a:cs typeface="+mn-cs"/>
              </a:rPr>
              <a:t>a person authorized by statute to be present; or</a:t>
            </a:r>
          </a:p>
          <a:p>
            <a:r>
              <a:rPr lang="en-US" sz="1200" b="0" i="0" u="none" strike="noStrike" kern="1200" baseline="0">
                <a:solidFill>
                  <a:schemeClr val="tx1"/>
                </a:solidFill>
                <a:latin typeface="+mn-lt"/>
                <a:ea typeface="+mn-ea"/>
                <a:cs typeface="+mn-cs"/>
              </a:rPr>
              <a:t>a victim of an offense from the trial of an accused for that offense, unless the military judge, after receiving clear and convincing evidence, determines that testimony by the victim would be materially altered if the victim </a:t>
            </a:r>
            <a:r>
              <a:rPr lang="en-US" sz="1200" b="0" i="0" u="none" strike="noStrike" kern="1200" baseline="0" err="1">
                <a:solidFill>
                  <a:schemeClr val="tx1"/>
                </a:solidFill>
                <a:latin typeface="+mn-lt"/>
                <a:ea typeface="+mn-ea"/>
                <a:cs typeface="+mn-cs"/>
              </a:rPr>
              <a:t>mony</a:t>
            </a:r>
            <a:r>
              <a:rPr lang="en-US" sz="1200" b="0" i="0" u="none" strike="noStrike" kern="1200" baseline="0">
                <a:solidFill>
                  <a:schemeClr val="tx1"/>
                </a:solidFill>
                <a:latin typeface="+mn-lt"/>
                <a:ea typeface="+mn-ea"/>
                <a:cs typeface="+mn-cs"/>
              </a:rPr>
              <a:t> at that</a:t>
            </a:r>
          </a:p>
          <a:p>
            <a:r>
              <a:rPr lang="en-US" sz="1200" b="0" i="0" u="none" strike="noStrike" kern="1200" baseline="0">
                <a:solidFill>
                  <a:schemeClr val="tx1"/>
                </a:solidFill>
                <a:latin typeface="+mn-lt"/>
                <a:ea typeface="+mn-ea"/>
                <a:cs typeface="+mn-cs"/>
              </a:rPr>
              <a:t>hearing or proceeding.</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526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65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a:solidFill>
                  <a:srgbClr val="1A1A1A"/>
                </a:solidFill>
                <a:latin typeface="Courier New" panose="02070309020205020404" pitchFamily="49" charset="0"/>
              </a:rPr>
              <a:t>Command Ro</a:t>
            </a:r>
            <a:r>
              <a:rPr lang="en-US" u="sng">
                <a:solidFill>
                  <a:srgbClr val="1A1A1A"/>
                </a:solidFill>
                <a:latin typeface="Courier New" panose="02070309020205020404" pitchFamily="49" charset="0"/>
              </a:rPr>
              <a:t>l</a:t>
            </a:r>
            <a:r>
              <a:rPr lang="en-US">
                <a:solidFill>
                  <a:srgbClr val="1A1A1A"/>
                </a:solidFill>
                <a:latin typeface="Courier New" panose="02070309020205020404" pitchFamily="49" charset="0"/>
              </a:rPr>
              <a:t>es and Responsibilities</a:t>
            </a:r>
          </a:p>
          <a:p>
            <a:endParaRPr lang="en-US" sz="1400">
              <a:latin typeface="Courier New" panose="02070309020205020404" pitchFamily="49" charset="0"/>
            </a:endParaRPr>
          </a:p>
          <a:p>
            <a:pPr marR="5670"/>
            <a:r>
              <a:rPr lang="en-US">
                <a:solidFill>
                  <a:srgbClr val="1A1A1A"/>
                </a:solidFill>
                <a:latin typeface="Courier New" panose="02070309020205020404" pitchFamily="49" charset="0"/>
              </a:rPr>
              <a:t>COMMCICOM, COMMARFORR</a:t>
            </a:r>
            <a:r>
              <a:rPr lang="en-US" u="sng">
                <a:solidFill>
                  <a:srgbClr val="1A1A1A"/>
                </a:solidFill>
                <a:latin typeface="Courier New" panose="02070309020205020404" pitchFamily="49" charset="0"/>
              </a:rPr>
              <a:t>E</a:t>
            </a:r>
            <a:r>
              <a:rPr lang="en-US">
                <a:solidFill>
                  <a:srgbClr val="1A1A1A"/>
                </a:solidFill>
                <a:latin typeface="Courier New" panose="02070309020205020404" pitchFamily="49" charset="0"/>
              </a:rPr>
              <a:t>S, and Regional MCI Commanding Generals (CGs)</a:t>
            </a:r>
          </a:p>
          <a:p>
            <a:endParaRPr lang="en-US">
              <a:latin typeface="Courier New" panose="02070309020205020404" pitchFamily="49" charset="0"/>
            </a:endParaRPr>
          </a:p>
          <a:p>
            <a:pPr marR="980"/>
            <a:r>
              <a:rPr lang="en-US">
                <a:solidFill>
                  <a:srgbClr val="1A1A1A"/>
                </a:solidFill>
                <a:latin typeface="Courier New" panose="02070309020205020404" pitchFamily="49" charset="0"/>
              </a:rPr>
              <a:t>1) Regional MCI CGs are responsible for ensuring that the VWAP is properly implemented by installation VWLOs in their region. COMMCICOM is responsible for the VWAP in the National</a:t>
            </a:r>
          </a:p>
          <a:p>
            <a:r>
              <a:rPr lang="en-US">
                <a:solidFill>
                  <a:srgbClr val="1A1A1A"/>
                </a:solidFill>
                <a:latin typeface="Courier New" panose="02070309020205020404" pitchFamily="49" charset="0"/>
              </a:rPr>
              <a:t>Capital Region. COMMARFORRES is responsible </a:t>
            </a:r>
            <a:r>
              <a:rPr lang="en-US">
                <a:solidFill>
                  <a:srgbClr val="0A0A0A"/>
                </a:solidFill>
                <a:latin typeface="Courier New" panose="02070309020205020404" pitchFamily="49" charset="0"/>
              </a:rPr>
              <a:t>for </a:t>
            </a:r>
            <a:r>
              <a:rPr lang="en-US">
                <a:solidFill>
                  <a:srgbClr val="1A1A1A"/>
                </a:solidFill>
                <a:latin typeface="Courier New" panose="02070309020205020404" pitchFamily="49" charset="0"/>
              </a:rPr>
              <a:t>the VWAP </a:t>
            </a:r>
            <a:r>
              <a:rPr lang="en-US">
                <a:solidFill>
                  <a:srgbClr val="0A0A0A"/>
                </a:solidFill>
                <a:latin typeface="Courier New" panose="02070309020205020404" pitchFamily="49" charset="0"/>
              </a:rPr>
              <a:t>in </a:t>
            </a:r>
            <a:r>
              <a:rPr lang="en-US">
                <a:solidFill>
                  <a:srgbClr val="1A1A1A"/>
                </a:solidFill>
                <a:latin typeface="Courier New" panose="02070309020205020404" pitchFamily="49" charset="0"/>
              </a:rPr>
              <a:t>the Marine Reserve.</a:t>
            </a:r>
          </a:p>
          <a:p>
            <a:r>
              <a:rPr lang="en-US">
                <a:solidFill>
                  <a:srgbClr val="1A1A1A"/>
                </a:solidFill>
                <a:latin typeface="Courier New" panose="02070309020205020404" pitchFamily="49" charset="0"/>
              </a:rPr>
              <a:t>2) COMMC</a:t>
            </a:r>
            <a:r>
              <a:rPr lang="en-US">
                <a:solidFill>
                  <a:srgbClr val="383838"/>
                </a:solidFill>
                <a:latin typeface="Courier New" panose="02070309020205020404" pitchFamily="49" charset="0"/>
              </a:rPr>
              <a:t>I</a:t>
            </a:r>
            <a:r>
              <a:rPr lang="en-US">
                <a:solidFill>
                  <a:srgbClr val="1A1A1A"/>
                </a:solidFill>
                <a:latin typeface="Courier New" panose="02070309020205020404" pitchFamily="49" charset="0"/>
              </a:rPr>
              <a:t>COM, COMMARFORRES, and regional MCI CGs shall appoint in writing, by name, title, duty address, and telephone number, a </a:t>
            </a:r>
            <a:r>
              <a:rPr lang="en-US" sz="1400">
                <a:solidFill>
                  <a:srgbClr val="1A1A1A"/>
                </a:solidFill>
                <a:latin typeface="Courier New" panose="02070309020205020404" pitchFamily="49" charset="0"/>
              </a:rPr>
              <a:t>RVWLO.</a:t>
            </a:r>
          </a:p>
          <a:p>
            <a:r>
              <a:rPr lang="en-US" sz="1400">
                <a:solidFill>
                  <a:srgbClr val="1A1A1A"/>
                </a:solidFill>
                <a:latin typeface="Courier New" panose="02070309020205020404" pitchFamily="49" charset="0"/>
              </a:rPr>
              <a:t>3) </a:t>
            </a:r>
            <a:r>
              <a:rPr lang="en-US">
                <a:solidFill>
                  <a:srgbClr val="1A1A1A"/>
                </a:solidFill>
                <a:latin typeface="Courier New" panose="02070309020205020404" pitchFamily="49" charset="0"/>
              </a:rPr>
              <a:t>The </a:t>
            </a:r>
            <a:r>
              <a:rPr lang="en-US">
                <a:solidFill>
                  <a:srgbClr val="0A0A0A"/>
                </a:solidFill>
                <a:latin typeface="Courier New" panose="02070309020205020404" pitchFamily="49" charset="0"/>
              </a:rPr>
              <a:t>RVWLO </a:t>
            </a:r>
            <a:r>
              <a:rPr lang="en-US">
                <a:solidFill>
                  <a:srgbClr val="1A1A1A"/>
                </a:solidFill>
                <a:latin typeface="Courier New" panose="02070309020205020404" pitchFamily="49" charset="0"/>
              </a:rPr>
              <a:t>is responsible for ensuring that all installations under the cognizance of their respective commander or commanding general comply with the law and applicable orders and regulations.</a:t>
            </a:r>
            <a:endParaRPr lang="en-US" sz="1000">
              <a:solidFill>
                <a:srgbClr val="1A1A1A"/>
              </a:solidFill>
              <a:latin typeface="Arial" panose="020B0604020202020204" pitchFamily="34" charset="0"/>
            </a:endParaRPr>
          </a:p>
          <a:p>
            <a:r>
              <a:rPr lang="en-US" sz="1000">
                <a:solidFill>
                  <a:srgbClr val="1A1A1A"/>
                </a:solidFill>
                <a:latin typeface="Arial" panose="020B0604020202020204" pitchFamily="34" charset="0"/>
              </a:rPr>
              <a:t>4) </a:t>
            </a:r>
            <a:r>
              <a:rPr lang="en-US">
                <a:solidFill>
                  <a:srgbClr val="1A1A1A"/>
                </a:solidFill>
                <a:latin typeface="Courier New" panose="02070309020205020404" pitchFamily="49" charset="0"/>
              </a:rPr>
              <a:t>The RVWLO shall be an officer or civi</a:t>
            </a:r>
            <a:r>
              <a:rPr lang="en-US">
                <a:solidFill>
                  <a:srgbClr val="383838"/>
                </a:solidFill>
                <a:latin typeface="Courier New" panose="02070309020205020404" pitchFamily="49" charset="0"/>
              </a:rPr>
              <a:t>l</a:t>
            </a:r>
            <a:r>
              <a:rPr lang="en-US">
                <a:solidFill>
                  <a:srgbClr val="1A1A1A"/>
                </a:solidFill>
                <a:latin typeface="Courier New" panose="02070309020205020404" pitchFamily="49" charset="0"/>
              </a:rPr>
              <a:t>ian employee of appropriate grade, experience, and maturity.</a:t>
            </a:r>
            <a:endParaRPr lang="en-US" sz="1000">
              <a:solidFill>
                <a:srgbClr val="1A1A1A"/>
              </a:solidFill>
              <a:latin typeface="Arial" panose="020B0604020202020204" pitchFamily="34" charset="0"/>
            </a:endParaRPr>
          </a:p>
          <a:p>
            <a:r>
              <a:rPr lang="en-US" sz="1400">
                <a:solidFill>
                  <a:srgbClr val="1A1A1A"/>
                </a:solidFill>
                <a:latin typeface="Courier New" panose="02070309020205020404" pitchFamily="49" charset="0"/>
              </a:rPr>
              <a:t>5) </a:t>
            </a:r>
            <a:r>
              <a:rPr lang="en-US">
                <a:solidFill>
                  <a:srgbClr val="1A1A1A"/>
                </a:solidFill>
                <a:latin typeface="Courier New" panose="02070309020205020404" pitchFamily="49" charset="0"/>
              </a:rPr>
              <a:t>The RVWLO may also serve as an </a:t>
            </a:r>
            <a:r>
              <a:rPr lang="en-US">
                <a:solidFill>
                  <a:srgbClr val="0A0A0A"/>
                </a:solidFill>
                <a:latin typeface="Courier New" panose="02070309020205020404" pitchFamily="49" charset="0"/>
              </a:rPr>
              <a:t>installation </a:t>
            </a:r>
            <a:r>
              <a:rPr lang="en-US">
                <a:solidFill>
                  <a:srgbClr val="1A1A1A"/>
                </a:solidFill>
                <a:latin typeface="Courier New" panose="02070309020205020404" pitchFamily="49" charset="0"/>
              </a:rPr>
              <a:t>VWLO.</a:t>
            </a:r>
          </a:p>
          <a:p>
            <a:endParaRPr lang="en-US"/>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8</a:t>
            </a:fld>
            <a:endParaRPr lang="en-US">
              <a:solidFill>
                <a:prstClr val="black"/>
              </a:solidFill>
            </a:endParaRPr>
          </a:p>
        </p:txBody>
      </p:sp>
      <p:sp>
        <p:nvSpPr>
          <p:cNvPr id="5" name="Date Placeholder 4"/>
          <p:cNvSpPr>
            <a:spLocks noGrp="1"/>
          </p:cNvSpPr>
          <p:nvPr>
            <p:ph type="dt" idx="11"/>
          </p:nvPr>
        </p:nvSpPr>
        <p:spPr/>
        <p:txBody>
          <a:bodyPr/>
          <a:lstStyle/>
          <a:p>
            <a:r>
              <a:rPr lang="en-US"/>
              <a:t>3/12/2023</a:t>
            </a:r>
          </a:p>
        </p:txBody>
      </p:sp>
    </p:spTree>
    <p:extLst>
      <p:ext uri="{BB962C8B-B14F-4D97-AF65-F5344CB8AC3E}">
        <p14:creationId xmlns:p14="http://schemas.microsoft.com/office/powerpoint/2010/main" val="415179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2B282F"/>
                </a:solidFill>
                <a:latin typeface="Times New Roman" panose="02020603050405020304" pitchFamily="18" charset="0"/>
              </a:rPr>
              <a:t>040402</a:t>
            </a:r>
            <a:r>
              <a:rPr lang="en-US" sz="1200" b="0" i="0" u="none" strike="noStrike" baseline="0">
                <a:solidFill>
                  <a:srgbClr val="69696E"/>
                </a:solidFill>
                <a:latin typeface="Times New Roman" panose="02020603050405020304" pitchFamily="18" charset="0"/>
              </a:rPr>
              <a:t>. </a:t>
            </a:r>
            <a:r>
              <a:rPr lang="en-US" sz="1200" b="0" i="0" u="none" strike="noStrike" baseline="0">
                <a:solidFill>
                  <a:srgbClr val="2B282F"/>
                </a:solidFill>
                <a:latin typeface="Times New Roman" panose="02020603050405020304" pitchFamily="18" charset="0"/>
              </a:rPr>
              <a:t>Specific Notification Requirements for Victims of Sex-Related Offenses to be Conducted by Trial Services Organization Personnel</a:t>
            </a:r>
          </a:p>
          <a:p>
            <a:endParaRPr lang="en-US" sz="1200" b="0" i="0" u="none" strike="noStrike" baseline="0">
              <a:latin typeface="Times New Roman" panose="02020603050405020304" pitchFamily="18" charset="0"/>
            </a:endParaRPr>
          </a:p>
          <a:p>
            <a:pPr marR="5350"/>
            <a:r>
              <a:rPr lang="en-US" sz="1200" b="0" i="0" u="none" strike="noStrike" baseline="0">
                <a:solidFill>
                  <a:srgbClr val="2B282F"/>
                </a:solidFill>
                <a:latin typeface="Times New Roman" panose="02020603050405020304" pitchFamily="18" charset="0"/>
              </a:rPr>
              <a:t>A. Pursuant to paragraph </a:t>
            </a:r>
            <a:r>
              <a:rPr lang="en-US" sz="1200" b="0" i="0" u="none" strike="noStrike" baseline="0">
                <a:solidFill>
                  <a:srgbClr val="2B282F"/>
                </a:solidFill>
                <a:latin typeface="Arial" panose="020B0604020202020204" pitchFamily="34" charset="0"/>
              </a:rPr>
              <a:t>O</a:t>
            </a:r>
            <a:r>
              <a:rPr lang="en-US" sz="1200" b="0" i="0" u="none" strike="noStrike" baseline="0">
                <a:solidFill>
                  <a:srgbClr val="2B282F"/>
                </a:solidFill>
                <a:latin typeface="Times New Roman" panose="02020603050405020304" pitchFamily="18" charset="0"/>
              </a:rPr>
              <a:t>142a of the JAGMAN</a:t>
            </a:r>
            <a:r>
              <a:rPr lang="en-US" sz="1200" b="0" i="0" u="none" strike="noStrike" baseline="0">
                <a:solidFill>
                  <a:srgbClr val="69696E"/>
                </a:solidFill>
                <a:latin typeface="Times New Roman" panose="02020603050405020304" pitchFamily="18" charset="0"/>
              </a:rPr>
              <a:t>, </a:t>
            </a:r>
            <a:r>
              <a:rPr lang="en-US" sz="1200" b="0" i="0" u="none" strike="noStrike" baseline="0">
                <a:solidFill>
                  <a:srgbClr val="2B282F"/>
                </a:solidFill>
                <a:latin typeface="Times New Roman" panose="02020603050405020304" pitchFamily="18" charset="0"/>
              </a:rPr>
              <a:t>TSO personnel are responsible for ensuring that Service member and civilian victims of </a:t>
            </a:r>
            <a:r>
              <a:rPr lang="en-US" sz="1200" b="0" i="0" u="none" strike="noStrike" baseline="0">
                <a:solidFill>
                  <a:srgbClr val="413B3D"/>
                </a:solidFill>
                <a:latin typeface="Times New Roman" panose="02020603050405020304" pitchFamily="18" charset="0"/>
              </a:rPr>
              <a:t>sex</a:t>
            </a:r>
            <a:r>
              <a:rPr lang="en-US" sz="1200" b="0" i="0" u="none" strike="noStrike" baseline="0">
                <a:solidFill>
                  <a:srgbClr val="08070F"/>
                </a:solidFill>
                <a:latin typeface="Times New Roman" panose="02020603050405020304" pitchFamily="18" charset="0"/>
              </a:rPr>
              <a:t>-</a:t>
            </a:r>
            <a:r>
              <a:rPr lang="en-US" sz="1200" b="0" i="0" u="none" strike="noStrike" baseline="0">
                <a:solidFill>
                  <a:srgbClr val="2B282F"/>
                </a:solidFill>
                <a:latin typeface="Times New Roman" panose="02020603050405020304" pitchFamily="18" charset="0"/>
              </a:rPr>
              <a:t>related offenses receive notifications of the following</a:t>
            </a:r>
            <a:r>
              <a:rPr lang="en-US" sz="1200" b="0" i="0" u="none" strike="noStrike" baseline="0">
                <a:solidFill>
                  <a:srgbClr val="413B3D"/>
                </a:solidFill>
                <a:latin typeface="Times New Roman" panose="02020603050405020304" pitchFamily="18" charset="0"/>
              </a:rPr>
              <a:t> significant </a:t>
            </a:r>
            <a:r>
              <a:rPr lang="en-US" sz="1200" b="0" i="0" u="none" strike="noStrike" baseline="0">
                <a:solidFill>
                  <a:srgbClr val="2B282F"/>
                </a:solidFill>
                <a:latin typeface="Times New Roman" panose="02020603050405020304" pitchFamily="18" charset="0"/>
              </a:rPr>
              <a:t>events in the military </a:t>
            </a:r>
            <a:r>
              <a:rPr lang="en-US" sz="1200" b="0" i="0" u="none" strike="noStrike" baseline="0">
                <a:solidFill>
                  <a:srgbClr val="413B3D"/>
                </a:solidFill>
                <a:latin typeface="Times New Roman" panose="02020603050405020304" pitchFamily="18" charset="0"/>
              </a:rPr>
              <a:t>justice </a:t>
            </a:r>
            <a:r>
              <a:rPr lang="en-US" sz="1200" b="0" i="0" u="none" strike="noStrike" baseline="0">
                <a:solidFill>
                  <a:srgbClr val="2B282F"/>
                </a:solidFill>
                <a:latin typeface="Times New Roman" panose="02020603050405020304" pitchFamily="18" charset="0"/>
              </a:rPr>
              <a:t>process</a:t>
            </a:r>
            <a:r>
              <a:rPr lang="en-US" sz="1200" b="0" i="0" u="none" strike="noStrike" baseline="0">
                <a:solidFill>
                  <a:srgbClr val="545654"/>
                </a:solidFill>
                <a:latin typeface="Times New Roman" panose="02020603050405020304" pitchFamily="18" charset="0"/>
              </a:rPr>
              <a:t>:</a:t>
            </a:r>
            <a:br>
              <a:rPr lang="en-US" sz="1200" b="0" i="0" u="none" strike="noStrike" baseline="0">
                <a:solidFill>
                  <a:srgbClr val="545654"/>
                </a:solidFill>
                <a:latin typeface="Times New Roman" panose="02020603050405020304" pitchFamily="18" charset="0"/>
              </a:rPr>
            </a:br>
            <a:endParaRPr lang="en-US" sz="1200" b="0" i="0" u="none" strike="noStrike" baseline="0">
              <a:solidFill>
                <a:srgbClr val="545654"/>
              </a:solidFill>
              <a:latin typeface="Times New Roman" panose="02020603050405020304" pitchFamily="18" charset="0"/>
            </a:endParaRPr>
          </a:p>
          <a:p>
            <a:pPr marL="228600" indent="-228600">
              <a:buAutoNum type="arabicParenBoth"/>
            </a:pPr>
            <a:r>
              <a:rPr lang="en-US" sz="1200" b="0" i="0" u="none" strike="noStrike" baseline="0">
                <a:solidFill>
                  <a:srgbClr val="2B282F"/>
                </a:solidFill>
                <a:latin typeface="Times New Roman" panose="02020603050405020304" pitchFamily="18" charset="0"/>
              </a:rPr>
              <a:t>Conclusion of </a:t>
            </a:r>
            <a:r>
              <a:rPr lang="en-US" sz="1200" b="0" i="0" u="none" strike="noStrike" baseline="0">
                <a:solidFill>
                  <a:srgbClr val="413B3D"/>
                </a:solidFill>
                <a:latin typeface="Times New Roman" panose="02020603050405020304" pitchFamily="18" charset="0"/>
              </a:rPr>
              <a:t>the </a:t>
            </a:r>
            <a:r>
              <a:rPr lang="en-US" sz="1200" b="0" i="0" u="none" strike="noStrike" baseline="0">
                <a:solidFill>
                  <a:srgbClr val="242F52"/>
                </a:solidFill>
                <a:latin typeface="Times New Roman" panose="02020603050405020304" pitchFamily="18" charset="0"/>
              </a:rPr>
              <a:t>i</a:t>
            </a:r>
            <a:r>
              <a:rPr lang="en-US" sz="1200" b="0" i="0" u="none" strike="noStrike" baseline="0">
                <a:solidFill>
                  <a:srgbClr val="2B282F"/>
                </a:solidFill>
                <a:latin typeface="Times New Roman" panose="02020603050405020304" pitchFamily="18" charset="0"/>
              </a:rPr>
              <a:t>nvestigation</a:t>
            </a:r>
            <a:r>
              <a:rPr lang="en-US" sz="1200" b="0" i="0" u="none" strike="noStrike" baseline="0">
                <a:solidFill>
                  <a:srgbClr val="69696E"/>
                </a:solidFill>
                <a:latin typeface="Times New Roman" panose="02020603050405020304" pitchFamily="18" charset="0"/>
              </a:rPr>
              <a:t>.</a:t>
            </a:r>
          </a:p>
          <a:p>
            <a:pPr marL="228600" indent="-228600">
              <a:buAutoNum type="arabicParenBoth"/>
            </a:pPr>
            <a:r>
              <a:rPr lang="en-US" sz="1200" b="0" i="0" u="none" strike="noStrike" baseline="0">
                <a:solidFill>
                  <a:srgbClr val="2B282F"/>
                </a:solidFill>
                <a:latin typeface="Times New Roman" panose="02020603050405020304" pitchFamily="18" charset="0"/>
              </a:rPr>
              <a:t>The ini</a:t>
            </a:r>
            <a:r>
              <a:rPr lang="en-US" sz="1200" b="0" i="0" u="none" strike="noStrike" baseline="0">
                <a:solidFill>
                  <a:srgbClr val="242F52"/>
                </a:solidFill>
                <a:latin typeface="Times New Roman" panose="02020603050405020304" pitchFamily="18" charset="0"/>
              </a:rPr>
              <a:t>ti</a:t>
            </a:r>
            <a:r>
              <a:rPr lang="en-US" sz="1200" b="0" i="0" u="none" strike="noStrike" baseline="0">
                <a:solidFill>
                  <a:srgbClr val="2B282F"/>
                </a:solidFill>
                <a:latin typeface="Times New Roman" panose="02020603050405020304" pitchFamily="18" charset="0"/>
              </a:rPr>
              <a:t>al disposition decision</a:t>
            </a:r>
            <a:r>
              <a:rPr lang="en-US" sz="1200" b="0" i="0" u="none" strike="noStrike" baseline="0">
                <a:solidFill>
                  <a:srgbClr val="69696E"/>
                </a:solidFill>
                <a:latin typeface="Times New Roman" panose="02020603050405020304" pitchFamily="18" charset="0"/>
              </a:rPr>
              <a:t>;</a:t>
            </a:r>
          </a:p>
          <a:p>
            <a:pPr marL="228600" indent="-228600">
              <a:buAutoNum type="arabicParenBoth"/>
            </a:pPr>
            <a:r>
              <a:rPr lang="en-US" sz="1200" b="0" i="0" u="none" strike="noStrike" baseline="0">
                <a:solidFill>
                  <a:srgbClr val="18181A"/>
                </a:solidFill>
                <a:latin typeface="Times New Roman" panose="02020603050405020304" pitchFamily="18" charset="0"/>
              </a:rPr>
              <a:t>Pre-trial </a:t>
            </a:r>
            <a:r>
              <a:rPr lang="en-US" sz="1200" b="0" i="0" u="none" strike="noStrike" baseline="0">
                <a:solidFill>
                  <a:srgbClr val="2B282F"/>
                </a:solidFill>
                <a:latin typeface="Times New Roman" panose="02020603050405020304" pitchFamily="18" charset="0"/>
              </a:rPr>
              <a:t>confinemen</a:t>
            </a:r>
            <a:r>
              <a:rPr lang="en-US" sz="1200" b="0" i="0" u="none" strike="noStrike" baseline="0">
                <a:solidFill>
                  <a:srgbClr val="242F52"/>
                </a:solidFill>
                <a:latin typeface="Times New Roman" panose="02020603050405020304" pitchFamily="18" charset="0"/>
              </a:rPr>
              <a:t>t </a:t>
            </a:r>
            <a:r>
              <a:rPr lang="en-US" sz="1200" b="0" i="0" u="none" strike="noStrike" baseline="0">
                <a:solidFill>
                  <a:srgbClr val="2B282F"/>
                </a:solidFill>
                <a:latin typeface="Times New Roman" panose="02020603050405020304" pitchFamily="18" charset="0"/>
              </a:rPr>
              <a:t>hearings</a:t>
            </a:r>
            <a:r>
              <a:rPr lang="en-US" sz="1200" b="0" i="0" u="none" strike="noStrike" baseline="0">
                <a:solidFill>
                  <a:srgbClr val="69696E"/>
                </a:solidFill>
                <a:latin typeface="Times New Roman" panose="02020603050405020304" pitchFamily="18" charset="0"/>
              </a:rPr>
              <a:t>;</a:t>
            </a:r>
          </a:p>
          <a:p>
            <a:pPr marL="228600" indent="-228600">
              <a:buAutoNum type="arabicParenBoth"/>
            </a:pPr>
            <a:r>
              <a:rPr lang="en-US" sz="1200" b="0" i="0" u="none" strike="noStrike" baseline="0" err="1">
                <a:solidFill>
                  <a:srgbClr val="18181A"/>
                </a:solidFill>
                <a:latin typeface="Times New Roman" panose="02020603050405020304" pitchFamily="18" charset="0"/>
              </a:rPr>
              <a:t>Preferral</a:t>
            </a:r>
            <a:r>
              <a:rPr lang="en-US" sz="1200" b="0" i="0" u="none" strike="noStrike" baseline="0">
                <a:solidFill>
                  <a:srgbClr val="18181A"/>
                </a:solidFill>
                <a:latin typeface="Times New Roman" panose="02020603050405020304" pitchFamily="18" charset="0"/>
              </a:rPr>
              <a:t> </a:t>
            </a:r>
            <a:r>
              <a:rPr lang="en-US" sz="1200" b="0" i="0" u="none" strike="noStrike" baseline="0">
                <a:solidFill>
                  <a:srgbClr val="2B282F"/>
                </a:solidFill>
                <a:latin typeface="Times New Roman" panose="02020603050405020304" pitchFamily="18" charset="0"/>
              </a:rPr>
              <a:t>of charges </a:t>
            </a:r>
            <a:r>
              <a:rPr lang="en-US" sz="1200" b="0" i="0" u="none" strike="noStrike" baseline="0">
                <a:solidFill>
                  <a:srgbClr val="545654"/>
                </a:solidFill>
                <a:latin typeface="Times New Roman" panose="02020603050405020304" pitchFamily="18" charset="0"/>
              </a:rPr>
              <a:t>;</a:t>
            </a:r>
          </a:p>
          <a:p>
            <a:pPr marL="228600" indent="-228600">
              <a:buAutoNum type="arabicParenBoth"/>
            </a:pPr>
            <a:r>
              <a:rPr lang="en-US" sz="1200" b="0" i="0" u="none" strike="noStrike" baseline="0">
                <a:solidFill>
                  <a:srgbClr val="26232A"/>
                </a:solidFill>
                <a:latin typeface="Times New Roman" panose="02020603050405020304" pitchFamily="18" charset="0"/>
              </a:rPr>
              <a:t>Article 32</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UCMJ hearings</a:t>
            </a:r>
            <a:r>
              <a:rPr lang="en-US" sz="1200" b="0" i="0" u="none" strike="noStrike" baseline="0">
                <a:solidFill>
                  <a:srgbClr val="4F4F52"/>
                </a:solidFill>
                <a:latin typeface="Times New Roman" panose="02020603050405020304" pitchFamily="18" charset="0"/>
              </a:rPr>
              <a:t>;</a:t>
            </a:r>
          </a:p>
          <a:p>
            <a:pPr marL="228600" indent="-228600">
              <a:buAutoNum type="arabicParenBoth"/>
            </a:pPr>
            <a:r>
              <a:rPr lang="en-US" sz="1200" b="0" i="0" u="none" strike="noStrike" baseline="0" err="1">
                <a:solidFill>
                  <a:srgbClr val="26232A"/>
                </a:solidFill>
                <a:latin typeface="Times New Roman" panose="02020603050405020304" pitchFamily="18" charset="0"/>
              </a:rPr>
              <a:t>ReferraI</a:t>
            </a:r>
            <a:r>
              <a:rPr lang="en-US" sz="1200" b="0" i="0" u="none" strike="noStrike" baseline="0">
                <a:solidFill>
                  <a:srgbClr val="26232A"/>
                </a:solidFill>
                <a:latin typeface="Times New Roman" panose="02020603050405020304" pitchFamily="18" charset="0"/>
              </a:rPr>
              <a:t> of charges </a:t>
            </a:r>
            <a:r>
              <a:rPr lang="en-US" sz="1200" b="0" i="0" u="none" strike="noStrike" baseline="0">
                <a:solidFill>
                  <a:srgbClr val="4F4F52"/>
                </a:solidFill>
                <a:latin typeface="Times New Roman" panose="02020603050405020304" pitchFamily="18" charset="0"/>
              </a:rPr>
              <a:t>;</a:t>
            </a:r>
          </a:p>
          <a:p>
            <a:pPr marL="228600" indent="-228600">
              <a:buAutoNum type="arabicParenBoth"/>
            </a:pPr>
            <a:r>
              <a:rPr lang="en-US" sz="1400" b="0" i="1" u="none" strike="noStrike" baseline="0">
                <a:solidFill>
                  <a:srgbClr val="26232A"/>
                </a:solidFill>
                <a:latin typeface="Times New Roman" panose="02020603050405020304" pitchFamily="18" charset="0"/>
              </a:rPr>
              <a:t>All </a:t>
            </a:r>
            <a:r>
              <a:rPr lang="en-US" sz="1200" b="0" i="0" u="none" strike="noStrike" baseline="0">
                <a:solidFill>
                  <a:srgbClr val="26232A"/>
                </a:solidFill>
                <a:latin typeface="Times New Roman" panose="02020603050405020304" pitchFamily="18" charset="0"/>
              </a:rPr>
              <a:t>court proceedings</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including arraignment</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motions hearings</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and trial dates</a:t>
            </a:r>
            <a:r>
              <a:rPr lang="en-US" sz="1200" b="0" i="0" u="none" strike="noStrike" baseline="0">
                <a:solidFill>
                  <a:srgbClr val="4F4F52"/>
                </a:solidFill>
                <a:latin typeface="Times New Roman" panose="02020603050405020304" pitchFamily="18" charset="0"/>
              </a:rPr>
              <a:t>;</a:t>
            </a:r>
          </a:p>
          <a:p>
            <a:pPr marL="228600" indent="-228600">
              <a:buAutoNum type="arabicParenBoth"/>
            </a:pPr>
            <a:r>
              <a:rPr lang="en-US" sz="1200" b="0" i="0" u="none" strike="noStrike" baseline="0">
                <a:solidFill>
                  <a:srgbClr val="26232A"/>
                </a:solidFill>
                <a:latin typeface="Times New Roman" panose="02020603050405020304" pitchFamily="18" charset="0"/>
              </a:rPr>
              <a:t>Withdrawal of charges</a:t>
            </a:r>
            <a:r>
              <a:rPr lang="en-US" sz="1200" b="0" i="0" u="none" strike="noStrike" baseline="0">
                <a:solidFill>
                  <a:srgbClr val="4F4F52"/>
                </a:solidFill>
                <a:latin typeface="Times New Roman" panose="02020603050405020304" pitchFamily="18" charset="0"/>
              </a:rPr>
              <a:t>;</a:t>
            </a:r>
          </a:p>
          <a:p>
            <a:pPr marL="228600" indent="-228600">
              <a:buAutoNum type="arabicParenBoth"/>
            </a:pPr>
            <a:r>
              <a:rPr lang="en-US" sz="1200" b="0" i="0" u="none" strike="noStrike" baseline="0">
                <a:solidFill>
                  <a:srgbClr val="26232A"/>
                </a:solidFill>
                <a:latin typeface="Times New Roman" panose="02020603050405020304" pitchFamily="18" charset="0"/>
              </a:rPr>
              <a:t>Dismissal of charges</a:t>
            </a:r>
            <a:r>
              <a:rPr lang="en-US" sz="1200" b="0" i="0" u="none" strike="noStrike" baseline="0">
                <a:solidFill>
                  <a:srgbClr val="4F4F52"/>
                </a:solidFill>
                <a:latin typeface="Times New Roman" panose="02020603050405020304" pitchFamily="18" charset="0"/>
              </a:rPr>
              <a:t>;</a:t>
            </a:r>
          </a:p>
          <a:p>
            <a:pPr marL="228600" indent="-228600">
              <a:buAutoNum type="arabicParenBoth"/>
            </a:pPr>
            <a:r>
              <a:rPr lang="en-US" sz="1200" b="0" i="0" u="none" strike="noStrike" baseline="0">
                <a:solidFill>
                  <a:srgbClr val="4F4F52"/>
                </a:solidFill>
                <a:latin typeface="Times New Roman" panose="02020603050405020304" pitchFamily="18" charset="0"/>
              </a:rPr>
              <a:t> P</a:t>
            </a:r>
            <a:r>
              <a:rPr lang="en-US" sz="1200" b="0" i="0" u="none" strike="noStrike" baseline="0">
                <a:solidFill>
                  <a:srgbClr val="26232A"/>
                </a:solidFill>
                <a:latin typeface="Times New Roman" panose="02020603050405020304" pitchFamily="18" charset="0"/>
              </a:rPr>
              <a:t>ost-trial hearings; </a:t>
            </a:r>
          </a:p>
          <a:p>
            <a:pPr marL="228600" indent="-228600">
              <a:buAutoNum type="arabicParenBoth"/>
            </a:pPr>
            <a:r>
              <a:rPr lang="en-US" sz="1200" b="0" i="0" u="none" strike="noStrike" baseline="0">
                <a:solidFill>
                  <a:srgbClr val="26232A"/>
                </a:solidFill>
                <a:latin typeface="Times New Roman" panose="02020603050405020304" pitchFamily="18" charset="0"/>
              </a:rPr>
              <a:t> Vacation hearings</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36383F"/>
                </a:solidFill>
                <a:latin typeface="Times New Roman" panose="02020603050405020304" pitchFamily="18" charset="0"/>
              </a:rPr>
              <a:t>and </a:t>
            </a:r>
          </a:p>
          <a:p>
            <a:pPr marL="228600" indent="-228600">
              <a:buAutoNum type="arabicParenBoth"/>
            </a:pPr>
            <a:r>
              <a:rPr lang="en-US" sz="1200" b="0" i="0" u="none" strike="noStrike" baseline="0">
                <a:solidFill>
                  <a:srgbClr val="36383F"/>
                </a:solidFill>
                <a:latin typeface="Times New Roman" panose="02020603050405020304" pitchFamily="18" charset="0"/>
              </a:rPr>
              <a:t> Clemency submissions.</a:t>
            </a:r>
            <a:br>
              <a:rPr lang="en-US" sz="1200" b="0" i="0" u="none" strike="noStrike" baseline="0">
                <a:solidFill>
                  <a:srgbClr val="36383F"/>
                </a:solidFill>
                <a:latin typeface="Times New Roman" panose="02020603050405020304" pitchFamily="18" charset="0"/>
              </a:rPr>
            </a:br>
            <a:endParaRPr lang="en-US" sz="1200" b="0" i="0" u="none" strike="noStrike" baseline="0">
              <a:solidFill>
                <a:srgbClr val="36383F"/>
              </a:solidFill>
              <a:latin typeface="Times New Roman" panose="02020603050405020304" pitchFamily="18" charset="0"/>
            </a:endParaRPr>
          </a:p>
          <a:p>
            <a:pPr marL="228600" indent="-228600">
              <a:buAutoNum type="alphaUcPeriod" startAt="2"/>
            </a:pPr>
            <a:r>
              <a:rPr lang="en-US" sz="1200" b="0" i="0" u="none" strike="noStrike" baseline="0">
                <a:solidFill>
                  <a:srgbClr val="26232A"/>
                </a:solidFill>
                <a:latin typeface="Times New Roman" panose="02020603050405020304" pitchFamily="18" charset="0"/>
              </a:rPr>
              <a:t>Pursuant to R.C.M. </a:t>
            </a:r>
            <a:r>
              <a:rPr lang="en-US" sz="1200" b="0" i="0" u="none" strike="noStrike" baseline="0">
                <a:solidFill>
                  <a:srgbClr val="36383F"/>
                </a:solidFill>
                <a:latin typeface="Times New Roman" panose="02020603050405020304" pitchFamily="18" charset="0"/>
              </a:rPr>
              <a:t>306(e) </a:t>
            </a:r>
            <a:r>
              <a:rPr lang="en-US" sz="1200" b="0" i="0" u="none" strike="noStrike" baseline="0">
                <a:solidFill>
                  <a:srgbClr val="26232A"/>
                </a:solidFill>
                <a:latin typeface="Times New Roman" panose="02020603050405020304" pitchFamily="18" charset="0"/>
              </a:rPr>
              <a:t>and paragraphs 0128(a) and 0128(b) of the JAGMAN</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TSO personnel shall provide a victim of a sex-related offense</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36383F"/>
                </a:solidFill>
                <a:latin typeface="Times New Roman" panose="02020603050405020304" pitchFamily="18" charset="0"/>
              </a:rPr>
              <a:t>when </a:t>
            </a:r>
            <a:r>
              <a:rPr lang="en-US" sz="1200" b="0" i="0" u="none" strike="noStrike" baseline="0">
                <a:solidFill>
                  <a:srgbClr val="26232A"/>
                </a:solidFill>
                <a:latin typeface="Times New Roman" panose="02020603050405020304" pitchFamily="18" charset="0"/>
              </a:rPr>
              <a:t>committed in the United States</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the opportunity </a:t>
            </a:r>
            <a:r>
              <a:rPr lang="en-US" sz="1200" b="0" i="0" u="none" strike="noStrike" baseline="0">
                <a:solidFill>
                  <a:srgbClr val="36383F"/>
                </a:solidFill>
                <a:latin typeface="Times New Roman" panose="02020603050405020304" pitchFamily="18" charset="0"/>
              </a:rPr>
              <a:t>to</a:t>
            </a:r>
            <a:r>
              <a:rPr lang="en-US" sz="1200" b="0" i="0" u="none" strike="noStrike" baseline="0">
                <a:solidFill>
                  <a:srgbClr val="26232A"/>
                </a:solidFill>
                <a:latin typeface="Times New Roman" panose="02020603050405020304" pitchFamily="18" charset="0"/>
              </a:rPr>
              <a:t> express the victim's preference for jurisdiction of prosecution</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If the </a:t>
            </a:r>
            <a:r>
              <a:rPr lang="en-US" sz="1200" b="0" i="0" u="none" strike="noStrike" baseline="0">
                <a:solidFill>
                  <a:srgbClr val="36383F"/>
                </a:solidFill>
                <a:latin typeface="Times New Roman" panose="02020603050405020304" pitchFamily="18" charset="0"/>
              </a:rPr>
              <a:t>victin1 </a:t>
            </a:r>
            <a:r>
              <a:rPr lang="en-US" sz="1200" b="0" i="0" u="none" strike="noStrike" baseline="0">
                <a:solidFill>
                  <a:srgbClr val="26232A"/>
                </a:solidFill>
                <a:latin typeface="Times New Roman" panose="02020603050405020304" pitchFamily="18" charset="0"/>
              </a:rPr>
              <a:t>expresses a preference for a civilian jurisdiction </a:t>
            </a:r>
            <a:r>
              <a:rPr lang="en-US" sz="1200" b="0" i="0" u="none" strike="noStrike" baseline="0">
                <a:solidFill>
                  <a:srgbClr val="36383F"/>
                </a:solidFill>
                <a:latin typeface="Times New Roman" panose="02020603050405020304" pitchFamily="18" charset="0"/>
              </a:rPr>
              <a:t>to </a:t>
            </a:r>
            <a:r>
              <a:rPr lang="en-US" sz="1200" b="0" i="0" u="none" strike="noStrike" baseline="0">
                <a:solidFill>
                  <a:srgbClr val="26232A"/>
                </a:solidFill>
                <a:latin typeface="Times New Roman" panose="02020603050405020304" pitchFamily="18" charset="0"/>
              </a:rPr>
              <a:t>prosecute the offense, the convening authority is responsible for notifying the civilian jurisdiction of the victim </a:t>
            </a:r>
            <a:r>
              <a:rPr lang="en-US" sz="1200" b="0" i="0" u="none" strike="noStrike" baseline="0">
                <a:solidFill>
                  <a:srgbClr val="4F4F52"/>
                </a:solidFill>
                <a:latin typeface="Times New Roman" panose="02020603050405020304" pitchFamily="18" charset="0"/>
              </a:rPr>
              <a:t>'s </a:t>
            </a:r>
            <a:r>
              <a:rPr lang="en-US" sz="1200" b="0" i="0" u="none" strike="noStrike" baseline="0">
                <a:solidFill>
                  <a:srgbClr val="26232A"/>
                </a:solidFill>
                <a:latin typeface="Times New Roman" panose="02020603050405020304" pitchFamily="18" charset="0"/>
              </a:rPr>
              <a:t>preference</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To ensure this occurs</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TSO personnel shall coordinate with the cognizant SJA. Additionally</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36383F"/>
                </a:solidFill>
                <a:latin typeface="Times New Roman" panose="02020603050405020304" pitchFamily="18" charset="0"/>
              </a:rPr>
              <a:t>if </a:t>
            </a:r>
            <a:r>
              <a:rPr lang="en-US" sz="1200" b="0" i="0" u="none" strike="noStrike" baseline="0">
                <a:solidFill>
                  <a:srgbClr val="26232A"/>
                </a:solidFill>
                <a:latin typeface="Times New Roman" panose="02020603050405020304" pitchFamily="18" charset="0"/>
              </a:rPr>
              <a:t>the commander </a:t>
            </a:r>
            <a:r>
              <a:rPr lang="en-US" sz="1200" b="0" i="0" u="none" strike="noStrike" baseline="0">
                <a:solidFill>
                  <a:srgbClr val="36383F"/>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or the convening authority if charges are preferred) learns of any decision by the civilian authority </a:t>
            </a:r>
            <a:r>
              <a:rPr lang="en-US" sz="1200" b="0" i="0" u="none" strike="noStrike" baseline="0">
                <a:solidFill>
                  <a:srgbClr val="36383F"/>
                </a:solidFill>
                <a:latin typeface="Times New Roman" panose="02020603050405020304" pitchFamily="18" charset="0"/>
              </a:rPr>
              <a:t>to </a:t>
            </a:r>
            <a:r>
              <a:rPr lang="en-US" sz="1200" b="0" i="0" u="none" strike="noStrike" baseline="0">
                <a:solidFill>
                  <a:srgbClr val="26232A"/>
                </a:solidFill>
                <a:latin typeface="Times New Roman" panose="02020603050405020304" pitchFamily="18" charset="0"/>
              </a:rPr>
              <a:t>prosecute or not prosecute the offense in civilian court</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the commander or convening authority</a:t>
            </a:r>
            <a:r>
              <a:rPr lang="en-US" sz="1200" b="0" i="0" u="none" strike="noStrike" baseline="0">
                <a:solidFill>
                  <a:srgbClr val="36383F"/>
                </a:solidFill>
                <a:latin typeface="Times New Roman" panose="02020603050405020304" pitchFamily="18" charset="0"/>
              </a:rPr>
              <a:t> shal</a:t>
            </a:r>
            <a:r>
              <a:rPr lang="en-US" sz="1200" b="0" i="0" u="none" strike="noStrike" baseline="0">
                <a:solidFill>
                  <a:srgbClr val="16152D"/>
                </a:solidFill>
                <a:latin typeface="Times New Roman" panose="02020603050405020304" pitchFamily="18" charset="0"/>
              </a:rPr>
              <a:t>l </a:t>
            </a:r>
            <a:r>
              <a:rPr lang="en-US" sz="1200" b="0" i="0" u="none" strike="noStrike" baseline="0">
                <a:solidFill>
                  <a:srgbClr val="26232A"/>
                </a:solidFill>
                <a:latin typeface="Times New Roman" panose="02020603050405020304" pitchFamily="18" charset="0"/>
              </a:rPr>
              <a:t>ensure the victim is notified.</a:t>
            </a:r>
            <a:br>
              <a:rPr lang="en-US" sz="1200" b="0" i="0" u="none" strike="noStrike" baseline="0">
                <a:solidFill>
                  <a:srgbClr val="26232A"/>
                </a:solidFill>
                <a:latin typeface="Times New Roman" panose="02020603050405020304" pitchFamily="18" charset="0"/>
              </a:rPr>
            </a:br>
            <a:endParaRPr lang="en-US" sz="1200" b="0" i="0" u="none" strike="noStrike" baseline="0">
              <a:solidFill>
                <a:srgbClr val="26232A"/>
              </a:solidFill>
              <a:latin typeface="Arial" panose="020B0604020202020204" pitchFamily="34" charset="0"/>
            </a:endParaRPr>
          </a:p>
          <a:p>
            <a:pPr marL="228600" indent="-228600">
              <a:buAutoNum type="alphaUcPeriod" startAt="2"/>
            </a:pPr>
            <a:r>
              <a:rPr lang="en-US" sz="1200" b="0" i="0" u="none" strike="noStrike" baseline="0">
                <a:solidFill>
                  <a:srgbClr val="26232A"/>
                </a:solidFill>
                <a:latin typeface="Times New Roman" panose="02020603050405020304" pitchFamily="18" charset="0"/>
              </a:rPr>
              <a:t>The notifications of </a:t>
            </a:r>
            <a:r>
              <a:rPr lang="en-US" sz="1200" b="0" i="0" u="none" strike="noStrike" baseline="0">
                <a:solidFill>
                  <a:srgbClr val="36383F"/>
                </a:solidFill>
                <a:latin typeface="Times New Roman" panose="02020603050405020304" pitchFamily="18" charset="0"/>
              </a:rPr>
              <a:t>significant </a:t>
            </a:r>
            <a:r>
              <a:rPr lang="en-US" sz="1200" b="0" i="0" u="none" strike="noStrike" baseline="0">
                <a:solidFill>
                  <a:srgbClr val="26232A"/>
                </a:solidFill>
                <a:latin typeface="Times New Roman" panose="02020603050405020304" pitchFamily="18" charset="0"/>
              </a:rPr>
              <a:t>events and of the </a:t>
            </a:r>
            <a:r>
              <a:rPr lang="en-US" sz="1200" b="0" i="0" u="none" strike="noStrike" baseline="0">
                <a:solidFill>
                  <a:srgbClr val="36383F"/>
                </a:solidFill>
                <a:latin typeface="Times New Roman" panose="02020603050405020304" pitchFamily="18" charset="0"/>
              </a:rPr>
              <a:t>victim's </a:t>
            </a:r>
            <a:r>
              <a:rPr lang="en-US" sz="1200" b="0" i="0" u="none" strike="noStrike" baseline="0">
                <a:solidFill>
                  <a:srgbClr val="26232A"/>
                </a:solidFill>
                <a:latin typeface="Times New Roman" panose="02020603050405020304" pitchFamily="18" charset="0"/>
              </a:rPr>
              <a:t>opportunity </a:t>
            </a:r>
            <a:r>
              <a:rPr lang="en-US" sz="1200" b="0" i="0" u="none" strike="noStrike" baseline="0">
                <a:solidFill>
                  <a:srgbClr val="36383F"/>
                </a:solidFill>
                <a:latin typeface="Times New Roman" panose="02020603050405020304" pitchFamily="18" charset="0"/>
              </a:rPr>
              <a:t>to </a:t>
            </a:r>
            <a:r>
              <a:rPr lang="en-US" sz="1200" b="0" i="0" u="none" strike="noStrike" baseline="0">
                <a:solidFill>
                  <a:srgbClr val="26232A"/>
                </a:solidFill>
                <a:latin typeface="Times New Roman" panose="02020603050405020304" pitchFamily="18" charset="0"/>
              </a:rPr>
              <a:t>express a preference for jurisdiction must </a:t>
            </a:r>
            <a:r>
              <a:rPr lang="en-US" sz="1200" b="0" i="0" u="none" strike="noStrike" baseline="0">
                <a:solidFill>
                  <a:srgbClr val="36383F"/>
                </a:solidFill>
                <a:latin typeface="Times New Roman" panose="02020603050405020304" pitchFamily="18" charset="0"/>
              </a:rPr>
              <a:t>be </a:t>
            </a:r>
            <a:r>
              <a:rPr lang="en-US" sz="1200" b="0" i="0" u="none" strike="noStrike" baseline="0">
                <a:solidFill>
                  <a:srgbClr val="26232A"/>
                </a:solidFill>
                <a:latin typeface="Times New Roman" panose="02020603050405020304" pitchFamily="18" charset="0"/>
              </a:rPr>
              <a:t>documented and maintained within a </a:t>
            </a:r>
            <a:r>
              <a:rPr lang="en-US" sz="1200" b="0" i="0" u="none" strike="noStrike" baseline="0">
                <a:solidFill>
                  <a:srgbClr val="36383F"/>
                </a:solidFill>
                <a:latin typeface="Times New Roman" panose="02020603050405020304" pitchFamily="18" charset="0"/>
              </a:rPr>
              <a:t>system </a:t>
            </a:r>
            <a:r>
              <a:rPr lang="en-US" sz="1200" b="0" i="0" u="none" strike="noStrike" baseline="0">
                <a:solidFill>
                  <a:srgbClr val="26232A"/>
                </a:solidFill>
                <a:latin typeface="Times New Roman" panose="02020603050405020304" pitchFamily="18" charset="0"/>
              </a:rPr>
              <a:t>of records. Accordingly</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TSO personnel shall ensure that these notifications are maintained within the VWAP </a:t>
            </a:r>
            <a:r>
              <a:rPr lang="en-US" sz="1200" b="0" i="0" u="none" strike="noStrike" baseline="0">
                <a:solidFill>
                  <a:srgbClr val="36383F"/>
                </a:solidFill>
                <a:latin typeface="Times New Roman" panose="02020603050405020304" pitchFamily="18" charset="0"/>
              </a:rPr>
              <a:t>section </a:t>
            </a:r>
            <a:r>
              <a:rPr lang="en-US" sz="1200" b="0" i="0" u="none" strike="noStrike" baseline="0">
                <a:solidFill>
                  <a:srgbClr val="26232A"/>
                </a:solidFill>
                <a:latin typeface="Times New Roman" panose="02020603050405020304" pitchFamily="18" charset="0"/>
              </a:rPr>
              <a:t>for each case in the milita1y justice electronic case management system. Additionally</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to document the victim's preference for jurisdiction </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TSO personnel shall document the victim</a:t>
            </a:r>
            <a:r>
              <a:rPr lang="en-US" sz="1200" b="0" i="0" u="none" strike="noStrike" baseline="0">
                <a:solidFill>
                  <a:srgbClr val="4F4F52"/>
                </a:solidFill>
                <a:latin typeface="Times New Roman" panose="02020603050405020304" pitchFamily="18" charset="0"/>
              </a:rPr>
              <a:t>' s </a:t>
            </a:r>
            <a:r>
              <a:rPr lang="en-US" sz="1200" b="0" i="0" u="none" strike="noStrike" baseline="0">
                <a:solidFill>
                  <a:srgbClr val="26232A"/>
                </a:solidFill>
                <a:latin typeface="Times New Roman" panose="02020603050405020304" pitchFamily="18" charset="0"/>
              </a:rPr>
              <a:t>preference for jurisdiction using the standard Victim Preference Letter (VPL) which </a:t>
            </a:r>
            <a:r>
              <a:rPr lang="en-US" sz="1200" b="0" i="0" u="none" strike="noStrike" baseline="0">
                <a:solidFill>
                  <a:srgbClr val="36383F"/>
                </a:solidFill>
                <a:latin typeface="Times New Roman" panose="02020603050405020304" pitchFamily="18" charset="0"/>
              </a:rPr>
              <a:t>shall </a:t>
            </a:r>
            <a:r>
              <a:rPr lang="en-US" sz="1200" b="0" i="0" u="none" strike="noStrike" baseline="0">
                <a:solidFill>
                  <a:srgbClr val="26232A"/>
                </a:solidFill>
                <a:latin typeface="Times New Roman" panose="02020603050405020304" pitchFamily="18" charset="0"/>
              </a:rPr>
              <a:t>be </a:t>
            </a:r>
            <a:r>
              <a:rPr lang="en-US" sz="1200" b="0" i="0" u="none" strike="noStrike" baseline="0">
                <a:solidFill>
                  <a:srgbClr val="36383F"/>
                </a:solidFill>
                <a:latin typeface="Times New Roman" panose="02020603050405020304" pitchFamily="18" charset="0"/>
              </a:rPr>
              <a:t>signed </a:t>
            </a:r>
            <a:r>
              <a:rPr lang="en-US" sz="1200" b="0" i="0" u="none" strike="noStrike" baseline="0">
                <a:solidFill>
                  <a:srgbClr val="26232A"/>
                </a:solidFill>
                <a:latin typeface="Times New Roman" panose="02020603050405020304" pitchFamily="18" charset="0"/>
              </a:rPr>
              <a:t>by the victim and the trial counsel and uploaded into the electronic case management </a:t>
            </a:r>
            <a:r>
              <a:rPr lang="en-US" sz="1200" b="0" i="0" u="none" strike="noStrike" baseline="0">
                <a:solidFill>
                  <a:srgbClr val="36383F"/>
                </a:solidFill>
                <a:latin typeface="Times New Roman" panose="02020603050405020304" pitchFamily="18" charset="0"/>
              </a:rPr>
              <a:t>system.</a:t>
            </a:r>
            <a:r>
              <a:rPr lang="en-US" sz="1200" b="0" i="0" u="none" strike="noStrike" baseline="0">
                <a:solidFill>
                  <a:srgbClr val="26232A"/>
                </a:solidFill>
                <a:latin typeface="Times New Roman" panose="02020603050405020304" pitchFamily="18" charset="0"/>
              </a:rPr>
              <a:t> </a:t>
            </a:r>
            <a:r>
              <a:rPr lang="en-US" sz="1100" b="0" i="1" u="none" strike="noStrike" baseline="0">
                <a:solidFill>
                  <a:srgbClr val="26232A"/>
                </a:solidFill>
                <a:latin typeface="Arial" panose="020B0604020202020204" pitchFamily="34" charset="0"/>
              </a:rPr>
              <a:t>See </a:t>
            </a:r>
            <a:r>
              <a:rPr lang="en-US" sz="1200" b="0" i="0" u="none" strike="noStrike" baseline="0">
                <a:solidFill>
                  <a:srgbClr val="26232A"/>
                </a:solidFill>
                <a:latin typeface="Times New Roman" panose="02020603050405020304" pitchFamily="18" charset="0"/>
              </a:rPr>
              <a:t>appendix A</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1-q of the JAGMAN.</a:t>
            </a:r>
            <a:br>
              <a:rPr lang="en-US" sz="1200" b="0" i="0" u="none" strike="noStrike" baseline="0">
                <a:solidFill>
                  <a:srgbClr val="26232A"/>
                </a:solidFill>
                <a:latin typeface="Times New Roman" panose="02020603050405020304" pitchFamily="18" charset="0"/>
              </a:rPr>
            </a:br>
            <a:endParaRPr lang="en-US" sz="1200" b="0" i="0" u="none" strike="noStrike" baseline="0">
              <a:solidFill>
                <a:srgbClr val="26232A"/>
              </a:solidFill>
              <a:latin typeface="Arial" panose="020B0604020202020204" pitchFamily="34" charset="0"/>
            </a:endParaRPr>
          </a:p>
          <a:p>
            <a:pPr marL="228600" indent="-228600">
              <a:buAutoNum type="alphaUcPeriod" startAt="2"/>
            </a:pPr>
            <a:r>
              <a:rPr lang="en-US" sz="1200" b="0" i="0" u="none" strike="noStrike" baseline="0">
                <a:solidFill>
                  <a:srgbClr val="26232A"/>
                </a:solidFill>
                <a:latin typeface="Times New Roman" panose="02020603050405020304" pitchFamily="18" charset="0"/>
              </a:rPr>
              <a:t>For purposes of the notification requirements within this paragraph</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36383F"/>
                </a:solidFill>
                <a:latin typeface="Times New Roman" panose="02020603050405020304" pitchFamily="18" charset="0"/>
              </a:rPr>
              <a:t>sex </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related offenses include allegations of </a:t>
            </a:r>
            <a:r>
              <a:rPr lang="en-US" sz="1200" b="0" i="0" u="none" strike="noStrike" baseline="0">
                <a:solidFill>
                  <a:srgbClr val="36383F"/>
                </a:solidFill>
                <a:latin typeface="Times New Roman" panose="02020603050405020304" pitchFamily="18" charset="0"/>
              </a:rPr>
              <a:t>the </a:t>
            </a:r>
            <a:r>
              <a:rPr lang="en-US" sz="1200" b="0" i="0" u="none" strike="noStrike" baseline="0">
                <a:solidFill>
                  <a:srgbClr val="26232A"/>
                </a:solidFill>
                <a:latin typeface="Times New Roman" panose="02020603050405020304" pitchFamily="18" charset="0"/>
              </a:rPr>
              <a:t>following </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Articles 120</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120a </a:t>
            </a:r>
            <a:r>
              <a:rPr lang="en-US" sz="1200" b="0" i="0" u="none" strike="noStrike" baseline="0">
                <a:solidFill>
                  <a:srgbClr val="36383F"/>
                </a:solidFill>
                <a:latin typeface="Arial" panose="020B0604020202020204" pitchFamily="34" charset="0"/>
              </a:rPr>
              <a:t>(if </a:t>
            </a:r>
            <a:r>
              <a:rPr lang="en-US" sz="1200" b="0" i="0" u="none" strike="noStrike" baseline="0">
                <a:solidFill>
                  <a:srgbClr val="26232A"/>
                </a:solidFill>
                <a:latin typeface="Times New Roman" panose="02020603050405020304" pitchFamily="18" charset="0"/>
              </a:rPr>
              <a:t>alleged to have been committed prior to January </a:t>
            </a:r>
            <a:r>
              <a:rPr lang="en-US" sz="1200" b="0" i="0" u="none" strike="noStrike" baseline="0">
                <a:solidFill>
                  <a:srgbClr val="36383F"/>
                </a:solidFill>
                <a:latin typeface="Times New Roman" panose="02020603050405020304" pitchFamily="18" charset="0"/>
              </a:rPr>
              <a:t>1, </a:t>
            </a:r>
            <a:r>
              <a:rPr lang="en-US" sz="1200" b="0" i="0" u="none" strike="noStrike" baseline="0">
                <a:solidFill>
                  <a:srgbClr val="26232A"/>
                </a:solidFill>
                <a:latin typeface="Times New Roman" panose="02020603050405020304" pitchFamily="18" charset="0"/>
              </a:rPr>
              <a:t>2019)</a:t>
            </a:r>
            <a:r>
              <a:rPr lang="en-US" sz="1200" b="0" i="0" u="none" strike="noStrike" baseline="0">
                <a:solidFill>
                  <a:srgbClr val="4F4F52"/>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 120b </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120c</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125 </a:t>
            </a:r>
            <a:r>
              <a:rPr lang="en-US" sz="1200" b="0" i="0" u="none" strike="noStrike" baseline="0">
                <a:solidFill>
                  <a:srgbClr val="36383F"/>
                </a:solidFill>
                <a:latin typeface="Times New Roman" panose="02020603050405020304" pitchFamily="18" charset="0"/>
              </a:rPr>
              <a:t>(if </a:t>
            </a:r>
            <a:r>
              <a:rPr lang="en-US" sz="1200" b="0" i="0" u="none" strike="noStrike" baseline="0">
                <a:solidFill>
                  <a:srgbClr val="26232A"/>
                </a:solidFill>
                <a:latin typeface="Times New Roman" panose="02020603050405020304" pitchFamily="18" charset="0"/>
              </a:rPr>
              <a:t>alleged to have been committed prior to January 1</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2019)</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130</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and 80 attempts of these listed offenses of the UCMJ.</a:t>
            </a:r>
          </a:p>
          <a:p>
            <a:pPr marL="0" indent="0">
              <a:buNone/>
            </a:pPr>
            <a:endParaRPr lang="en-US" sz="1200" b="0" i="0" u="none" strike="noStrike" baseline="0">
              <a:solidFill>
                <a:srgbClr val="26232A"/>
              </a:solidFill>
              <a:latin typeface="Times New Roman" panose="02020603050405020304" pitchFamily="18" charset="0"/>
            </a:endParaRPr>
          </a:p>
          <a:p>
            <a:pPr marL="0" indent="0">
              <a:buNone/>
            </a:pPr>
            <a:r>
              <a:rPr lang="en-US" sz="1200" b="0" i="0" u="none" strike="noStrike" baseline="0">
                <a:solidFill>
                  <a:srgbClr val="36383F"/>
                </a:solidFill>
                <a:latin typeface="Times New Roman" panose="02020603050405020304" pitchFamily="18" charset="0"/>
              </a:rPr>
              <a:t>040403. </a:t>
            </a:r>
            <a:r>
              <a:rPr lang="en-US" sz="1200" b="0" i="0" u="none" strike="noStrike" baseline="0">
                <a:solidFill>
                  <a:srgbClr val="26232A"/>
                </a:solidFill>
                <a:latin typeface="Times New Roman" panose="02020603050405020304" pitchFamily="18" charset="0"/>
              </a:rPr>
              <a:t>Specific Notification Requirements for Victims of Sex</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Related Offenses to be Conducted by the Commander or the Commander </a:t>
            </a:r>
            <a:r>
              <a:rPr lang="en-US" sz="1200" b="0" i="0" u="none" strike="noStrike" baseline="0">
                <a:solidFill>
                  <a:srgbClr val="4F4F52"/>
                </a:solidFill>
                <a:latin typeface="Times New Roman" panose="02020603050405020304" pitchFamily="18" charset="0"/>
              </a:rPr>
              <a:t>'s </a:t>
            </a:r>
            <a:r>
              <a:rPr lang="en-US" sz="1200" b="0" i="0" u="none" strike="noStrike" baseline="0">
                <a:solidFill>
                  <a:srgbClr val="26232A"/>
                </a:solidFill>
                <a:latin typeface="Times New Roman" panose="02020603050405020304" pitchFamily="18" charset="0"/>
              </a:rPr>
              <a:t>Designee</a:t>
            </a:r>
          </a:p>
          <a:p>
            <a:pPr marL="0" indent="0">
              <a:buNone/>
            </a:pPr>
            <a:endParaRPr lang="en-US" sz="1200" b="0" i="0" u="none" strike="noStrike" baseline="0">
              <a:solidFill>
                <a:srgbClr val="26232A"/>
              </a:solidFill>
              <a:latin typeface="Times New Roman" panose="02020603050405020304" pitchFamily="18" charset="0"/>
            </a:endParaRPr>
          </a:p>
          <a:p>
            <a:pPr marL="228600" indent="-228600">
              <a:buAutoNum type="alphaUcPeriod"/>
            </a:pPr>
            <a:r>
              <a:rPr lang="en-US" sz="1200" b="0" i="0" u="none" strike="noStrike" baseline="0">
                <a:solidFill>
                  <a:srgbClr val="26232A"/>
                </a:solidFill>
                <a:latin typeface="Arial" panose="020B0604020202020204" pitchFamily="34" charset="0"/>
              </a:rPr>
              <a:t>In </a:t>
            </a:r>
            <a:r>
              <a:rPr lang="en-US" sz="1200" b="0" i="0" u="none" strike="noStrike" baseline="0">
                <a:solidFill>
                  <a:srgbClr val="26232A"/>
                </a:solidFill>
                <a:latin typeface="Times New Roman" panose="02020603050405020304" pitchFamily="18" charset="0"/>
              </a:rPr>
              <a:t>accordance with paragraph 0142b of the JAGMAN</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a commai1der who</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pursuant to R.C</a:t>
            </a:r>
            <a:r>
              <a:rPr lang="en-US" sz="1200" b="0" i="0" u="none" strike="noStrike" baseline="0">
                <a:solidFill>
                  <a:srgbClr val="4F4F52"/>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M. 40 l (c)( l )</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dismisses a preferred sex</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related offense </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must provide monthly notifications to the victim concerning the </a:t>
            </a:r>
            <a:r>
              <a:rPr lang="en-US" sz="1200" b="0" i="0" u="none" strike="noStrike" baseline="0">
                <a:solidFill>
                  <a:srgbClr val="36383F"/>
                </a:solidFill>
                <a:latin typeface="Times New Roman" panose="02020603050405020304" pitchFamily="18" charset="0"/>
              </a:rPr>
              <a:t>status </a:t>
            </a:r>
            <a:r>
              <a:rPr lang="en-US" sz="1200" b="0" i="0" u="none" strike="noStrike" baseline="0">
                <a:solidFill>
                  <a:srgbClr val="26232A"/>
                </a:solidFill>
                <a:latin typeface="Times New Roman" panose="02020603050405020304" pitchFamily="18" charset="0"/>
              </a:rPr>
              <a:t>of a final determination on further action of the dismissed sex-related offense</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whether nonjudicial punishment</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other administrative action</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or no action. These monthly notifications must continue until final disposition of the sex</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related offense</a:t>
            </a:r>
            <a:r>
              <a:rPr lang="en-US" sz="1200" b="0" i="0" u="none" strike="noStrike" baseline="0">
                <a:solidFill>
                  <a:srgbClr val="0A0A0C"/>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In certain circumstances</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a final disposition of the sex-related offense may occur prior to</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or contemporaneously </a:t>
            </a:r>
            <a:r>
              <a:rPr lang="en-US" sz="1200" b="0" i="0" u="none" strike="noStrike" baseline="0">
                <a:solidFill>
                  <a:srgbClr val="36383F"/>
                </a:solidFill>
                <a:latin typeface="Times New Roman" panose="02020603050405020304" pitchFamily="18" charset="0"/>
              </a:rPr>
              <a:t>with</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the dismissal of the offense. </a:t>
            </a:r>
            <a:r>
              <a:rPr lang="en-US" sz="1200" b="0" i="0" u="none" strike="noStrike" baseline="0">
                <a:solidFill>
                  <a:srgbClr val="26232A"/>
                </a:solidFill>
                <a:latin typeface="Arial" panose="020B0604020202020204" pitchFamily="34" charset="0"/>
              </a:rPr>
              <a:t>In </a:t>
            </a:r>
            <a:r>
              <a:rPr lang="en-US" sz="1200" b="0" i="0" u="none" strike="noStrike" baseline="0">
                <a:solidFill>
                  <a:srgbClr val="26232A"/>
                </a:solidFill>
                <a:latin typeface="Times New Roman" panose="02020603050405020304" pitchFamily="18" charset="0"/>
              </a:rPr>
              <a:t>that circumstance, the commander will </a:t>
            </a:r>
            <a:r>
              <a:rPr lang="en-US" sz="1200" b="0" i="0" u="none" strike="noStrike" baseline="0">
                <a:solidFill>
                  <a:srgbClr val="36383F"/>
                </a:solidFill>
                <a:latin typeface="Times New Roman" panose="02020603050405020304" pitchFamily="18" charset="0"/>
              </a:rPr>
              <a:t>satisfy </a:t>
            </a:r>
            <a:r>
              <a:rPr lang="en-US" sz="1200" b="0" i="0" u="none" strike="noStrike" baseline="0">
                <a:solidFill>
                  <a:srgbClr val="26232A"/>
                </a:solidFill>
                <a:latin typeface="Times New Roman" panose="02020603050405020304" pitchFamily="18" charset="0"/>
              </a:rPr>
              <a:t>this notification requirement by providing the </a:t>
            </a:r>
            <a:r>
              <a:rPr lang="en-US" sz="1200" b="0" i="0" u="none" strike="noStrike" baseline="0">
                <a:solidFill>
                  <a:srgbClr val="36383F"/>
                </a:solidFill>
                <a:latin typeface="Times New Roman" panose="02020603050405020304" pitchFamily="18" charset="0"/>
              </a:rPr>
              <a:t>victim </a:t>
            </a:r>
            <a:r>
              <a:rPr lang="en-US" sz="1200" b="0" i="0" u="none" strike="noStrike" baseline="0">
                <a:solidFill>
                  <a:srgbClr val="26232A"/>
                </a:solidFill>
                <a:latin typeface="Times New Roman" panose="02020603050405020304" pitchFamily="18" charset="0"/>
              </a:rPr>
              <a:t>with immediate notice of the dismissal and the nature of the final disposition concerning the sex</a:t>
            </a:r>
            <a:r>
              <a:rPr lang="en-US" sz="1200" b="0" i="0" u="none" strike="noStrike" baseline="0">
                <a:solidFill>
                  <a:srgbClr val="0A0A0C"/>
                </a:solidFill>
                <a:latin typeface="Times New Roman" panose="02020603050405020304" pitchFamily="18" charset="0"/>
              </a:rPr>
              <a:t>-</a:t>
            </a:r>
            <a:r>
              <a:rPr lang="en-US" sz="1200" b="0" i="0" u="none" strike="noStrike" baseline="0">
                <a:solidFill>
                  <a:srgbClr val="26232A"/>
                </a:solidFill>
                <a:latin typeface="Times New Roman" panose="02020603050405020304" pitchFamily="18" charset="0"/>
              </a:rPr>
              <a:t>related offense.</a:t>
            </a:r>
          </a:p>
          <a:p>
            <a:pPr marL="228600" indent="-228600">
              <a:buAutoNum type="alphaUcPeriod"/>
            </a:pPr>
            <a:r>
              <a:rPr lang="en-US" sz="1200" b="0" i="0" u="none" strike="noStrike" baseline="0">
                <a:solidFill>
                  <a:srgbClr val="26232A"/>
                </a:solidFill>
                <a:latin typeface="Arial" panose="020B0604020202020204" pitchFamily="34" charset="0"/>
              </a:rPr>
              <a:t>In </a:t>
            </a:r>
            <a:r>
              <a:rPr lang="en-US" sz="1200" b="0" i="0" u="none" strike="noStrike" baseline="0">
                <a:solidFill>
                  <a:srgbClr val="26232A"/>
                </a:solidFill>
                <a:latin typeface="Times New Roman" panose="02020603050405020304" pitchFamily="18" charset="0"/>
              </a:rPr>
              <a:t>accordance with paragraph 0142b(c)(3) of the JAGM AN</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these notifications may be provided by the commander or the commander's designee</a:t>
            </a:r>
            <a:r>
              <a:rPr lang="en-US" sz="1200" b="0" i="0" u="none" strike="noStrike" baseline="0">
                <a:solidFill>
                  <a:srgbClr val="5E626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Normally </a:t>
            </a:r>
            <a:r>
              <a:rPr lang="en-US" sz="1200" b="0" i="0" u="none" strike="noStrike" baseline="0">
                <a:solidFill>
                  <a:srgbClr val="4F4F52"/>
                </a:solidFill>
                <a:latin typeface="Times New Roman" panose="02020603050405020304" pitchFamily="18" charset="0"/>
              </a:rPr>
              <a:t>, </a:t>
            </a:r>
            <a:r>
              <a:rPr lang="en-US" sz="1200" b="0" i="0" u="none" strike="noStrike" baseline="0">
                <a:solidFill>
                  <a:srgbClr val="26232A"/>
                </a:solidFill>
                <a:latin typeface="Times New Roman" panose="02020603050405020304" pitchFamily="18" charset="0"/>
              </a:rPr>
              <a:t>these notifications will fall under the purview of the unit's VWAC. Notifications </a:t>
            </a:r>
            <a:r>
              <a:rPr lang="en-US" sz="1200" b="0" i="0" u="none" strike="noStrike" baseline="0">
                <a:solidFill>
                  <a:srgbClr val="36383F"/>
                </a:solidFill>
                <a:latin typeface="Times New Roman" panose="02020603050405020304" pitchFamily="18" charset="0"/>
              </a:rPr>
              <a:t>shall </a:t>
            </a:r>
            <a:r>
              <a:rPr lang="en-US" sz="1200" b="0" i="0" u="none" strike="noStrike" baseline="0">
                <a:solidFill>
                  <a:srgbClr val="26232A"/>
                </a:solidFill>
                <a:latin typeface="Times New Roman" panose="02020603050405020304" pitchFamily="18" charset="0"/>
              </a:rPr>
              <a:t>be documented using the commai1der notification form available at</a:t>
            </a:r>
            <a:r>
              <a:rPr lang="en-US" sz="1200" b="0" i="0" u="none" strike="noStrike" baseline="0">
                <a:solidFill>
                  <a:srgbClr val="4272A3"/>
                </a:solidFill>
                <a:latin typeface="Times New Roman" panose="02020603050405020304" pitchFamily="18" charset="0"/>
              </a:rPr>
              <a:t> https</a:t>
            </a:r>
            <a:r>
              <a:rPr lang="en-US" sz="1200" b="0" i="0" u="none" strike="noStrike" baseline="0">
                <a:solidFill>
                  <a:srgbClr val="646E85"/>
                </a:solidFill>
                <a:latin typeface="Times New Roman" panose="02020603050405020304" pitchFamily="18" charset="0"/>
              </a:rPr>
              <a:t>:</a:t>
            </a:r>
            <a:r>
              <a:rPr lang="en-US" sz="1200" b="0" i="0" u="none" strike="noStrike" baseline="0">
                <a:solidFill>
                  <a:srgbClr val="7290A8"/>
                </a:solidFill>
                <a:latin typeface="Times New Roman" panose="02020603050405020304" pitchFamily="18" charset="0"/>
              </a:rPr>
              <a:t>//</a:t>
            </a:r>
            <a:r>
              <a:rPr lang="en-US" sz="1200" b="0" i="0" u="none" strike="noStrike" baseline="0">
                <a:solidFill>
                  <a:srgbClr val="2D649E"/>
                </a:solidFill>
                <a:latin typeface="Times New Roman" panose="02020603050405020304" pitchFamily="18" charset="0"/>
              </a:rPr>
              <a:t>p01tal.secnav.na vv.mil/org</a:t>
            </a:r>
            <a:r>
              <a:rPr lang="en-US" sz="1200" b="0" i="0" u="none" strike="noStrike" baseline="0">
                <a:solidFill>
                  <a:srgbClr val="7290A8"/>
                </a:solidFill>
                <a:latin typeface="Times New Roman" panose="02020603050405020304" pitchFamily="18" charset="0"/>
              </a:rPr>
              <a:t>s/ </a:t>
            </a:r>
            <a:r>
              <a:rPr lang="en-US" sz="1200" b="0" i="0" u="none" strike="noStrike" baseline="0">
                <a:solidFill>
                  <a:srgbClr val="4272A3"/>
                </a:solidFill>
                <a:latin typeface="Times New Roman" panose="02020603050405020304" pitchFamily="18" charset="0"/>
              </a:rPr>
              <a:t>JAG</a:t>
            </a:r>
            <a:r>
              <a:rPr lang="en-US" sz="1200" b="0" i="0" u="none" strike="noStrike" baseline="0">
                <a:solidFill>
                  <a:srgbClr val="7290A8"/>
                </a:solidFill>
                <a:latin typeface="Times New Roman" panose="02020603050405020304" pitchFamily="18" charset="0"/>
              </a:rPr>
              <a:t>/</a:t>
            </a:r>
            <a:r>
              <a:rPr lang="en-US" sz="1200" b="0" i="0" u="none" strike="noStrike" baseline="0">
                <a:solidFill>
                  <a:srgbClr val="4272A3"/>
                </a:solidFill>
                <a:latin typeface="Times New Roman" panose="02020603050405020304" pitchFamily="18" charset="0"/>
              </a:rPr>
              <a:t>20 </a:t>
            </a:r>
            <a:r>
              <a:rPr lang="en-US" sz="1200" b="0" i="0" u="none" strike="noStrike" baseline="0">
                <a:solidFill>
                  <a:srgbClr val="7290A8"/>
                </a:solidFill>
                <a:latin typeface="Times New Roman" panose="02020603050405020304" pitchFamily="18" charset="0"/>
              </a:rPr>
              <a:t>/</a:t>
            </a:r>
            <a:r>
              <a:rPr lang="en-US" sz="1200" b="0" i="0" u="none" strike="noStrike" baseline="0" err="1">
                <a:solidFill>
                  <a:srgbClr val="4272A3"/>
                </a:solidFill>
                <a:latin typeface="Times New Roman" panose="02020603050405020304" pitchFamily="18" charset="0"/>
              </a:rPr>
              <a:t>Si</a:t>
            </a:r>
            <a:r>
              <a:rPr lang="en-US" sz="1200" b="0" i="0" u="none" strike="noStrike" baseline="0" err="1">
                <a:solidFill>
                  <a:srgbClr val="2875B3"/>
                </a:solidFill>
                <a:latin typeface="Times New Roman" panose="02020603050405020304" pitchFamily="18" charset="0"/>
              </a:rPr>
              <a:t>t</a:t>
            </a:r>
            <a:r>
              <a:rPr lang="en-US" sz="1200" b="0" i="0" u="none" strike="noStrike" baseline="0" err="1">
                <a:solidFill>
                  <a:srgbClr val="4272A3"/>
                </a:solidFill>
                <a:latin typeface="Times New Roman" panose="02020603050405020304" pitchFamily="18" charset="0"/>
              </a:rPr>
              <a:t>ePages</a:t>
            </a:r>
            <a:r>
              <a:rPr lang="en-US" sz="1200" b="0" i="0" u="none" strike="noStrike" baseline="0">
                <a:solidFill>
                  <a:srgbClr val="4272A3"/>
                </a:solidFill>
                <a:latin typeface="Times New Roman" panose="02020603050405020304" pitchFamily="18" charset="0"/>
              </a:rPr>
              <a:t> </a:t>
            </a:r>
            <a:r>
              <a:rPr lang="en-US" sz="1200" b="0" i="0" u="none" strike="noStrike" baseline="0">
                <a:solidFill>
                  <a:srgbClr val="7290A8"/>
                </a:solidFill>
                <a:latin typeface="Times New Roman" panose="02020603050405020304" pitchFamily="18" charset="0"/>
              </a:rPr>
              <a:t>/</a:t>
            </a:r>
            <a:r>
              <a:rPr lang="en-US" sz="1200" b="0" i="0" u="none" strike="noStrike" baseline="0">
                <a:solidFill>
                  <a:srgbClr val="4272A3"/>
                </a:solidFill>
                <a:latin typeface="Times New Roman" panose="02020603050405020304" pitchFamily="18" charset="0"/>
              </a:rPr>
              <a:t>Home.aspx </a:t>
            </a:r>
            <a:r>
              <a:rPr lang="en-US" sz="1200" b="0" i="0" u="none" strike="noStrike" baseline="0">
                <a:solidFill>
                  <a:srgbClr val="4F4F52"/>
                </a:solidFill>
                <a:latin typeface="Times New Roman" panose="02020603050405020304" pitchFamily="18" charset="0"/>
              </a:rPr>
              <a:t>.</a:t>
            </a:r>
          </a:p>
          <a:p>
            <a:pPr marL="228600" indent="-228600">
              <a:buAutoNum type="alphaUcPeriod"/>
            </a:pPr>
            <a:r>
              <a:rPr lang="en-US" sz="1200" b="0" i="0" u="none" strike="noStrike" baseline="0">
                <a:solidFill>
                  <a:srgbClr val="2A262B"/>
                </a:solidFill>
                <a:latin typeface="Times New Roman" panose="02020603050405020304" pitchFamily="18" charset="0"/>
              </a:rPr>
              <a:t>Under no circumstance shall the notifications required by this paragraph be conducted by the SARC. </a:t>
            </a:r>
            <a:r>
              <a:rPr lang="en-US" sz="1200" b="0" i="0" u="none" strike="noStrike" baseline="0">
                <a:solidFill>
                  <a:srgbClr val="2A262B"/>
                </a:solidFill>
                <a:latin typeface="Arial" panose="020B0604020202020204" pitchFamily="34" charset="0"/>
              </a:rPr>
              <a:t>In </a:t>
            </a:r>
            <a:r>
              <a:rPr lang="en-US" sz="1200" b="0" i="0" u="none" strike="noStrike" baseline="0">
                <a:solidFill>
                  <a:srgbClr val="2A262B"/>
                </a:solidFill>
                <a:latin typeface="Times New Roman" panose="02020603050405020304" pitchFamily="18" charset="0"/>
              </a:rPr>
              <a:t>many circumstances</a:t>
            </a:r>
            <a:r>
              <a:rPr lang="en-US" sz="1200" b="0" i="0" u="none" strike="noStrike" baseline="0">
                <a:solidFill>
                  <a:srgbClr val="707274"/>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this notification requirement will overlap with the notifications and updates provided to a victim pursuant to the requirements of DoDI 6495.02 (Sexual Assault Prevention and Response). However</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notifications required by this paragraph are distinct from the DoDI 6495.02 notifications in two important ways</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First</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monthly notifications pursuant to DoDI 6495</a:t>
            </a:r>
            <a:r>
              <a:rPr lang="en-US" sz="1200" b="0" i="0" u="none" strike="noStrike" baseline="0">
                <a:solidFill>
                  <a:srgbClr val="5B5B5B"/>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02 are conducted by the victim's commander. </a:t>
            </a:r>
            <a:r>
              <a:rPr lang="en-US" sz="1200" b="0" i="1" u="none" strike="noStrike" baseline="0">
                <a:solidFill>
                  <a:srgbClr val="2A262B"/>
                </a:solidFill>
                <a:latin typeface="Times New Roman" panose="02020603050405020304" pitchFamily="18" charset="0"/>
              </a:rPr>
              <a:t>See </a:t>
            </a:r>
            <a:r>
              <a:rPr lang="en-US" sz="1200" b="0" i="0" u="none" strike="noStrike" baseline="0">
                <a:solidFill>
                  <a:srgbClr val="2A262B"/>
                </a:solidFill>
                <a:latin typeface="Times New Roman" panose="02020603050405020304" pitchFamily="18" charset="0"/>
              </a:rPr>
              <a:t>DoDI 6495.02</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Enclosure 5 at paragraph 3.g.(2)</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Enclosure 9 at paragraph 2</a:t>
            </a:r>
            <a:r>
              <a:rPr lang="en-US" sz="1200" b="0" i="0" u="none" strike="noStrike" baseline="0">
                <a:solidFill>
                  <a:srgbClr val="5B5B5B"/>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f. </a:t>
            </a:r>
            <a:r>
              <a:rPr lang="en-US" sz="1200" b="0" i="0" u="none" strike="noStrike" baseline="0">
                <a:solidFill>
                  <a:srgbClr val="2A262B"/>
                </a:solidFill>
                <a:latin typeface="Arial" panose="020B0604020202020204" pitchFamily="34" charset="0"/>
              </a:rPr>
              <a:t>In </a:t>
            </a:r>
            <a:r>
              <a:rPr lang="en-US" sz="1200" b="0" i="0" u="none" strike="noStrike" baseline="0">
                <a:solidFill>
                  <a:srgbClr val="2A262B"/>
                </a:solidFill>
                <a:latin typeface="Times New Roman" panose="02020603050405020304" pitchFamily="18" charset="0"/>
              </a:rPr>
              <a:t>contras </a:t>
            </a:r>
            <a:r>
              <a:rPr lang="en-US" sz="1200" b="0" i="0" u="none" strike="noStrike" baseline="0">
                <a:solidFill>
                  <a:srgbClr val="383D4F"/>
                </a:solidFill>
                <a:latin typeface="Times New Roman" panose="02020603050405020304" pitchFamily="18" charset="0"/>
              </a:rPr>
              <a:t>t</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notifications required by this paragraph must be made by the </a:t>
            </a:r>
            <a:r>
              <a:rPr lang="en-US" sz="1200" b="0" i="1" u="none" strike="noStrike" baseline="0">
                <a:solidFill>
                  <a:srgbClr val="2A262B"/>
                </a:solidFill>
                <a:latin typeface="Times New Roman" panose="02020603050405020304" pitchFamily="18" charset="0"/>
              </a:rPr>
              <a:t>accused</a:t>
            </a:r>
            <a:r>
              <a:rPr lang="en-US" sz="1200" b="0" i="1" u="none" strike="noStrike" baseline="0">
                <a:solidFill>
                  <a:srgbClr val="4B4948"/>
                </a:solidFill>
                <a:latin typeface="Times New Roman" panose="02020603050405020304" pitchFamily="18" charset="0"/>
              </a:rPr>
              <a:t>'</a:t>
            </a:r>
            <a:r>
              <a:rPr lang="en-US" sz="1200" b="0" i="1" u="none" strike="noStrike" baseline="0">
                <a:solidFill>
                  <a:srgbClr val="2A262B"/>
                </a:solidFill>
                <a:latin typeface="Times New Roman" panose="02020603050405020304" pitchFamily="18" charset="0"/>
              </a:rPr>
              <a:t>s </a:t>
            </a:r>
            <a:r>
              <a:rPr lang="en-US" sz="1200" b="0" i="0" u="none" strike="noStrike" baseline="0">
                <a:solidFill>
                  <a:srgbClr val="2A262B"/>
                </a:solidFill>
                <a:latin typeface="Times New Roman" panose="02020603050405020304" pitchFamily="18" charset="0"/>
              </a:rPr>
              <a:t>commander-the commander dismissing the prefe1Ted sex-related offense</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Second</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notifications required pursuant to DoDI 6495.02 do no</a:t>
            </a:r>
            <a:r>
              <a:rPr lang="en-US" sz="1200" b="0" i="0" u="none" strike="noStrike" baseline="0">
                <a:solidFill>
                  <a:srgbClr val="383D4F"/>
                </a:solidFill>
                <a:latin typeface="Times New Roman" panose="02020603050405020304" pitchFamily="18" charset="0"/>
              </a:rPr>
              <a:t>t </a:t>
            </a:r>
            <a:r>
              <a:rPr lang="en-US" sz="1200" b="0" i="0" u="none" strike="noStrike" baseline="0">
                <a:solidFill>
                  <a:srgbClr val="2A262B"/>
                </a:solidFill>
                <a:latin typeface="Times New Roman" panose="02020603050405020304" pitchFamily="18" charset="0"/>
              </a:rPr>
              <a:t>apply </a:t>
            </a:r>
            <a:r>
              <a:rPr lang="en-US" sz="1200" b="0" i="0" u="none" strike="noStrike" baseline="0">
                <a:solidFill>
                  <a:srgbClr val="4B4948"/>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to vic</a:t>
            </a:r>
            <a:r>
              <a:rPr lang="en-US" sz="1200" b="0" i="0" u="none" strike="noStrike" baseline="0">
                <a:solidFill>
                  <a:srgbClr val="383D4F"/>
                </a:solidFill>
                <a:latin typeface="Times New Roman" panose="02020603050405020304" pitchFamily="18" charset="0"/>
              </a:rPr>
              <a:t>t</a:t>
            </a:r>
            <a:r>
              <a:rPr lang="en-US" sz="1200" b="0" i="0" u="none" strike="noStrike" baseline="0">
                <a:solidFill>
                  <a:srgbClr val="2A262B"/>
                </a:solidFill>
                <a:latin typeface="Times New Roman" panose="02020603050405020304" pitchFamily="18" charset="0"/>
              </a:rPr>
              <a:t>ims of sexual assault perpetrated by a spouse or intimate partner .. </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or military dependents under the age of 18 who are sexually assaulted. </a:t>
            </a:r>
            <a:r>
              <a:rPr lang="en-US" sz="1200" b="0" i="0" u="none" strike="noStrike" baseline="0">
                <a:solidFill>
                  <a:srgbClr val="5B5B5B"/>
                </a:solidFill>
                <a:latin typeface="Times New Roman" panose="02020603050405020304" pitchFamily="18" charset="0"/>
              </a:rPr>
              <a:t>' </a:t>
            </a:r>
            <a:r>
              <a:rPr lang="en-US" sz="1200" b="0" i="1" u="none" strike="noStrike" baseline="0">
                <a:solidFill>
                  <a:srgbClr val="2A262B"/>
                </a:solidFill>
                <a:latin typeface="Times New Roman" panose="02020603050405020304" pitchFamily="18" charset="0"/>
              </a:rPr>
              <a:t>See </a:t>
            </a:r>
            <a:r>
              <a:rPr lang="en-US" sz="1200" b="0" i="0" u="none" strike="noStrike" baseline="0">
                <a:solidFill>
                  <a:srgbClr val="2A262B"/>
                </a:solidFill>
                <a:latin typeface="Times New Roman" panose="02020603050405020304" pitchFamily="18" charset="0"/>
              </a:rPr>
              <a:t>DoDI 6495.02</a:t>
            </a:r>
            <a:r>
              <a:rPr lang="en-US" sz="1200" b="0" i="0" u="none" strike="noStrike" baseline="0">
                <a:solidFill>
                  <a:srgbClr val="383D4F"/>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paragraph 2</a:t>
            </a:r>
            <a:r>
              <a:rPr lang="en-US" sz="1200" b="0" i="0" u="none" strike="noStrike" baseline="0">
                <a:solidFill>
                  <a:srgbClr val="5B5B5B"/>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b</a:t>
            </a:r>
            <a:r>
              <a:rPr lang="en-US" sz="1200" b="0" i="0" u="none" strike="noStrike" baseline="0">
                <a:solidFill>
                  <a:srgbClr val="383D4F"/>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However</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notification required by this paragraph must be made to those categories of victims. Accordingly</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notifications made pursuant to </a:t>
            </a:r>
            <a:r>
              <a:rPr lang="en-US" sz="1200" b="0" i="0" u="none" strike="noStrike" baseline="0">
                <a:solidFill>
                  <a:srgbClr val="13111C"/>
                </a:solidFill>
                <a:latin typeface="Times New Roman" panose="02020603050405020304" pitchFamily="18" charset="0"/>
              </a:rPr>
              <a:t>DoDI </a:t>
            </a:r>
            <a:r>
              <a:rPr lang="en-US" sz="1200" b="0" i="0" u="none" strike="noStrike" baseline="0">
                <a:solidFill>
                  <a:srgbClr val="2A262B"/>
                </a:solidFill>
                <a:latin typeface="Times New Roman" panose="02020603050405020304" pitchFamily="18" charset="0"/>
              </a:rPr>
              <a:t>6495</a:t>
            </a:r>
            <a:r>
              <a:rPr lang="en-US" sz="1200" b="0" i="0" u="none" strike="noStrike" baseline="0">
                <a:solidFill>
                  <a:srgbClr val="5B5B5B"/>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02</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in many cases</a:t>
            </a:r>
            <a:r>
              <a:rPr lang="en-US" sz="1200" b="0" i="0" u="none" strike="noStrike" baseline="0">
                <a:solidFill>
                  <a:srgbClr val="4B4948"/>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 will not satisfy the notification requirements of th.is paragraph</a:t>
            </a:r>
            <a:r>
              <a:rPr lang="en-US" sz="1200" b="0" i="0" u="none" strike="noStrike" baseline="0">
                <a:solidFill>
                  <a:srgbClr val="383D4F"/>
                </a:solidFill>
                <a:latin typeface="Times New Roman" panose="02020603050405020304" pitchFamily="18" charset="0"/>
              </a:rPr>
              <a:t>.</a:t>
            </a:r>
          </a:p>
          <a:p>
            <a:pPr marL="228600" indent="-228600">
              <a:buAutoNum type="alphaUcPeriod"/>
            </a:pPr>
            <a:r>
              <a:rPr lang="en-US" sz="1200" b="0" i="0" u="none" strike="noStrike" baseline="0">
                <a:solidFill>
                  <a:srgbClr val="2A262B"/>
                </a:solidFill>
                <a:latin typeface="Times New Roman" panose="02020603050405020304" pitchFamily="18" charset="0"/>
              </a:rPr>
              <a:t>Normally</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the unit VWAC shall be responsible for ensuring the commander complies with the notification required by this paragraph</a:t>
            </a:r>
          </a:p>
          <a:p>
            <a:pPr marL="228600" indent="-228600">
              <a:buAutoNum type="alphaUcPeriod"/>
            </a:pPr>
            <a:r>
              <a:rPr lang="en-US" sz="1200" b="0" i="0" u="none" strike="noStrike" baseline="0">
                <a:solidFill>
                  <a:srgbClr val="2A262B"/>
                </a:solidFill>
                <a:latin typeface="Times New Roman" panose="02020603050405020304" pitchFamily="18" charset="0"/>
              </a:rPr>
              <a:t>For purposes of the no</a:t>
            </a:r>
            <a:r>
              <a:rPr lang="en-US" sz="1200" b="0" i="0" u="none" strike="noStrike" baseline="0">
                <a:solidFill>
                  <a:srgbClr val="383D4F"/>
                </a:solidFill>
                <a:latin typeface="Times New Roman" panose="02020603050405020304" pitchFamily="18" charset="0"/>
              </a:rPr>
              <a:t>t</a:t>
            </a:r>
            <a:r>
              <a:rPr lang="en-US" sz="1200" b="0" i="0" u="none" strike="noStrike" baseline="0">
                <a:solidFill>
                  <a:srgbClr val="2A262B"/>
                </a:solidFill>
                <a:latin typeface="Times New Roman" panose="02020603050405020304" pitchFamily="18" charset="0"/>
              </a:rPr>
              <a:t>ification requirements within this paragraph</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sex-related offenses include allegations of the following: Articles 120</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120a </a:t>
            </a:r>
            <a:r>
              <a:rPr lang="en-US" sz="1200" b="0" i="0" u="none" strike="noStrike" baseline="0">
                <a:solidFill>
                  <a:srgbClr val="2A262B"/>
                </a:solidFill>
                <a:latin typeface="Arial" panose="020B0604020202020204" pitchFamily="34" charset="0"/>
              </a:rPr>
              <a:t>(if </a:t>
            </a:r>
            <a:r>
              <a:rPr lang="en-US" sz="1200" b="0" i="0" u="none" strike="noStrike" baseline="0">
                <a:solidFill>
                  <a:srgbClr val="2A262B"/>
                </a:solidFill>
                <a:latin typeface="Times New Roman" panose="02020603050405020304" pitchFamily="18" charset="0"/>
              </a:rPr>
              <a:t>alleged to have been committed prior to January I </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2019)</a:t>
            </a:r>
            <a:r>
              <a:rPr lang="en-US" sz="1200" b="0" i="0" u="none" strike="noStrike" baseline="0">
                <a:solidFill>
                  <a:srgbClr val="4B4948"/>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 120b</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120c</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125 </a:t>
            </a:r>
            <a:r>
              <a:rPr lang="en-US" sz="1200" b="0" i="0" u="none" strike="noStrike" baseline="0">
                <a:solidFill>
                  <a:srgbClr val="383D4F"/>
                </a:solidFill>
                <a:latin typeface="Times New Roman" panose="02020603050405020304" pitchFamily="18" charset="0"/>
              </a:rPr>
              <a:t>(</a:t>
            </a:r>
            <a:r>
              <a:rPr lang="en-US" sz="1200" b="0" i="0" u="none" strike="noStrike" baseline="0">
                <a:solidFill>
                  <a:srgbClr val="2A262B"/>
                </a:solidFill>
                <a:latin typeface="Times New Roman" panose="02020603050405020304" pitchFamily="18" charset="0"/>
              </a:rPr>
              <a:t>if alleged to have been committed prior to January 1</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2019)</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130</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and 80 attempts of these listed offenses of the Unifo1m Code ofMilita1y Justice. Although no withholding policy exists for Article 120c and 130 offenses</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Staff Judge Advocates should track all Article 120c and 130 offenses wi</a:t>
            </a:r>
            <a:r>
              <a:rPr lang="en-US" sz="1200" b="0" i="0" u="none" strike="noStrike" baseline="0">
                <a:solidFill>
                  <a:srgbClr val="383D4F"/>
                </a:solidFill>
                <a:latin typeface="Times New Roman" panose="02020603050405020304" pitchFamily="18" charset="0"/>
              </a:rPr>
              <a:t>t</a:t>
            </a:r>
            <a:r>
              <a:rPr lang="en-US" sz="1200" b="0" i="0" u="none" strike="noStrike" baseline="0">
                <a:solidFill>
                  <a:srgbClr val="2A262B"/>
                </a:solidFill>
                <a:latin typeface="Times New Roman" panose="02020603050405020304" pitchFamily="18" charset="0"/>
              </a:rPr>
              <a:t>hin the subordinate units of their GCMCAs</a:t>
            </a:r>
            <a:r>
              <a:rPr lang="en-US" sz="1200" b="0" i="0" u="none" strike="noStrike" baseline="0">
                <a:solidFill>
                  <a:srgbClr val="5B5B5B"/>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to ensure these notifications occur</a:t>
            </a:r>
            <a:r>
              <a:rPr lang="en-US" sz="1200" b="0" i="0" u="none" strike="noStrike" baseline="0">
                <a:solidFill>
                  <a:srgbClr val="4B4948"/>
                </a:solidFill>
                <a:latin typeface="Times New Roman" panose="02020603050405020304" pitchFamily="18" charset="0"/>
              </a:rPr>
              <a:t>, </a:t>
            </a:r>
            <a:r>
              <a:rPr lang="en-US" sz="1200" b="0" i="0" u="none" strike="noStrike" baseline="0">
                <a:solidFill>
                  <a:srgbClr val="2A262B"/>
                </a:solidFill>
                <a:latin typeface="Times New Roman" panose="02020603050405020304" pitchFamily="18" charset="0"/>
              </a:rPr>
              <a:t>when required.</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988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person possessing information or evidence about a crime within the investigative jurisdiction of the Marine Corps and who provides that knowledge to investigative and law enforcement personnel or to a Marine Corps representative. When the witness is a minor, the term "witness" includes an adult family member, legal guardian, or other person responsible for the minor witness. The term does not include a non-percipient character witness, expert witnesses, or any individual involved in the crime as a perpetrator or accomplice.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6301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gn="l">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21B26-1F30-4A70-AF16-E35E783DDA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877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 16, Chapter 4 (Page 36)</a:t>
            </a:r>
          </a:p>
          <a:p>
            <a:r>
              <a:rPr lang="en-US"/>
              <a:t>040502.</a:t>
            </a:r>
          </a:p>
          <a:p>
            <a:r>
              <a:rPr lang="en-US"/>
              <a:t>Initial Information and Services</a:t>
            </a:r>
          </a:p>
          <a:p>
            <a:r>
              <a:rPr lang="en-US"/>
              <a:t>A</a:t>
            </a:r>
          </a:p>
          <a:p>
            <a:r>
              <a:rPr lang="en-US"/>
              <a:t>Immediately after identifying a crime victim or witness the unit Victim Witness</a:t>
            </a:r>
          </a:p>
          <a:p>
            <a:r>
              <a:rPr lang="en-US"/>
              <a:t>Assistance Coordinator 0fWAC), the LSST VWAC, or trial counsel will explain and provide a copy of DD Form</a:t>
            </a:r>
          </a:p>
          <a:p>
            <a:r>
              <a:rPr lang="en-US"/>
              <a:t>2701 , "Initial Information for Victims and Witness of Crime" and provide the below information.</a:t>
            </a:r>
          </a:p>
          <a:p>
            <a:r>
              <a:rPr lang="en-US"/>
              <a:t>(1) Contact information for the appropriate victim and witness services, including</a:t>
            </a:r>
          </a:p>
          <a:p>
            <a:r>
              <a:rPr lang="en-US"/>
              <a:t>NCIS/CID, the c01mnand Victim and Witness Liaison, the trial counsel office, victim compensation personnel, legal</a:t>
            </a:r>
          </a:p>
          <a:p>
            <a:r>
              <a:rPr lang="en-US"/>
              <a:t>assistance, VLC, and the Inspector General's office.</a:t>
            </a:r>
          </a:p>
          <a:p>
            <a:r>
              <a:rPr lang="en-US"/>
              <a:t>(2) Record the date on which the DD Form 2701 was provided to the victim or witness. Proper completion and recording of this completion se1ves as evidence the victim or witness was timely notified of his or her tights.</a:t>
            </a:r>
          </a:p>
          <a:p>
            <a:r>
              <a:rPr lang="en-US"/>
              <a:t>(3)  Information about available military and civilian emergency medical and social services, victim advocacy se1vices for victims of domestic violence or sexual assault. When necessary, party administering DD Form 2701 will provide assistance in seeming such services.</a:t>
            </a:r>
          </a:p>
          <a:p>
            <a:r>
              <a:rPr lang="en-US"/>
              <a:t>(4) Information about restitution or other relief a victim may be entitled to, and the manner in which such relief may be obtained.</a:t>
            </a:r>
          </a:p>
          <a:p>
            <a:r>
              <a:rPr lang="en-US"/>
              <a:t>(5) To victims of intra-familial abuse, information on the availability of limited transitional compensation benefits and possible entitlement a po1tion oft11e active duty Se1vice member's retirement benefits pursuant to Sections 1059 and 1408 of Title 10, U.S.C., and DoDI 1342.24.</a:t>
            </a:r>
          </a:p>
          <a:p>
            <a:r>
              <a:rPr lang="en-US"/>
              <a:t>(6) Information about public and private programs available to provide counseling, treatment, and other support, including available compensation through federal, state, and local agencies.</a:t>
            </a:r>
          </a:p>
          <a:p>
            <a:r>
              <a:rPr lang="en-US"/>
              <a:t>(7)</a:t>
            </a:r>
            <a:r>
              <a:rPr lang="en-US" baseline="0"/>
              <a:t> Information</a:t>
            </a:r>
            <a:r>
              <a:rPr lang="en-US"/>
              <a:t> about the prohibition agaiI1St intimidation and harassment of victims and witnesses, and arrangements for the victim or witness to receive reasonable protection from threat, harm, or intimidation from an accused offender and from people acting in conceit with or under the control of the accused offender.</a:t>
            </a:r>
          </a:p>
          <a:p>
            <a:r>
              <a:rPr lang="en-US"/>
              <a:t>(8) Information concerning military and civilian protective orders, as appropriate.</a:t>
            </a:r>
          </a:p>
          <a:p>
            <a:r>
              <a:rPr lang="en-US"/>
              <a:t>(9) If necessary, provide assistance in contacting the people responsible for administering victim and witness services and relief.</a:t>
            </a:r>
          </a:p>
          <a:p>
            <a:r>
              <a:rPr lang="en-US"/>
              <a:t>(10)  If approp1iate,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r>
              <a:rPr lang="en-US"/>
              <a:t>(11) Information</a:t>
            </a:r>
            <a:r>
              <a:rPr lang="en-US" baseline="0"/>
              <a:t> </a:t>
            </a:r>
            <a:r>
              <a:rPr lang="en-US"/>
              <a:t>about the victim's right to seek the advice of an attorney with respect to his or her rights as a crime victim pursuant to federal law and DoD policy. This includes the right of Service members and their dependents to consult a military legal assistance attorney or a VLC.</a:t>
            </a:r>
          </a:p>
        </p:txBody>
      </p:sp>
      <p:sp>
        <p:nvSpPr>
          <p:cNvPr id="4" name="Slide Number Placeholder 3"/>
          <p:cNvSpPr>
            <a:spLocks noGrp="1"/>
          </p:cNvSpPr>
          <p:nvPr>
            <p:ph type="sldNum" sz="quarter" idx="10"/>
          </p:nvPr>
        </p:nvSpPr>
        <p:spPr/>
        <p:txBody>
          <a:bodyPr/>
          <a:lstStyle/>
          <a:p>
            <a:fld id="{56921B26-1F30-4A70-AF16-E35E783DDAD7}" type="slidenum">
              <a:rPr lang="en-US" smtClean="0"/>
              <a:t>65</a:t>
            </a:fld>
            <a:endParaRPr lang="en-US"/>
          </a:p>
        </p:txBody>
      </p:sp>
    </p:spTree>
    <p:extLst>
      <p:ext uri="{BB962C8B-B14F-4D97-AF65-F5344CB8AC3E}">
        <p14:creationId xmlns:p14="http://schemas.microsoft.com/office/powerpoint/2010/main" val="3174887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 16, Chapter 4 (Page 36)</a:t>
            </a:r>
          </a:p>
          <a:p>
            <a:r>
              <a:rPr lang="en-US"/>
              <a:t>040502.</a:t>
            </a:r>
          </a:p>
          <a:p>
            <a:r>
              <a:rPr lang="en-US"/>
              <a:t>Initial Information and Services</a:t>
            </a:r>
          </a:p>
          <a:p>
            <a:r>
              <a:rPr lang="en-US"/>
              <a:t>A</a:t>
            </a:r>
          </a:p>
          <a:p>
            <a:r>
              <a:rPr lang="en-US"/>
              <a:t>Immediately after identifying a crime victim or witness the unit Victim Witness</a:t>
            </a:r>
          </a:p>
          <a:p>
            <a:r>
              <a:rPr lang="en-US"/>
              <a:t>Assistance Coordinator 0fWAC), the LSST VWAC, or trial counsel will explain and provide a copy of DD Form</a:t>
            </a:r>
          </a:p>
          <a:p>
            <a:r>
              <a:rPr lang="en-US"/>
              <a:t>2701 , "Initial Information for Victims and Witness of Crime" and provide the below information.</a:t>
            </a:r>
          </a:p>
          <a:p>
            <a:r>
              <a:rPr lang="en-US"/>
              <a:t>(1) Contact information for the appropriate victim and witness services, including</a:t>
            </a:r>
          </a:p>
          <a:p>
            <a:r>
              <a:rPr lang="en-US"/>
              <a:t>NCIS/CID, the c01mnand Victim and Witness Liaison, the trial counsel office, victim compensation personnel, legal</a:t>
            </a:r>
          </a:p>
          <a:p>
            <a:r>
              <a:rPr lang="en-US"/>
              <a:t>assistance, VLC, and the Inspector General's office.</a:t>
            </a:r>
          </a:p>
          <a:p>
            <a:r>
              <a:rPr lang="en-US"/>
              <a:t>(2) Record the date on which the DD Form 2701 was provided to the victim or witness. Proper completion and recording of this completion se1ves as evidence the victim or witness was timely notified of his or her tights.</a:t>
            </a:r>
          </a:p>
          <a:p>
            <a:r>
              <a:rPr lang="en-US"/>
              <a:t>(3)  Information about available military and civilian emergency medical and social services, victim advocacy se1vices for victims of domestic violence or sexual assault. When necessary, party administering DD Form 2701 will provide assistance in seeming such services.</a:t>
            </a:r>
          </a:p>
          <a:p>
            <a:r>
              <a:rPr lang="en-US"/>
              <a:t>(4) Information about restitution or other relief a victim may be entitled to, and the manner in which such relief may be obtained.</a:t>
            </a:r>
          </a:p>
          <a:p>
            <a:r>
              <a:rPr lang="en-US"/>
              <a:t>(5) To victims of intra-familial abuse, information on the availability of limited transitional compensation benefits and possible entitlement a po1tion oft11e active duty Se1vice member's retirement benefits pursuant to Sections 1059 and 1408 of Title 10, U.S.C., and DoDI 1342.24.</a:t>
            </a:r>
          </a:p>
          <a:p>
            <a:r>
              <a:rPr lang="en-US"/>
              <a:t>(6) Information about public and private programs available to provide counseling, treatment, and other support, including available compensation through federal, state, and local agencies.</a:t>
            </a:r>
          </a:p>
          <a:p>
            <a:r>
              <a:rPr lang="en-US"/>
              <a:t>(7)</a:t>
            </a:r>
            <a:r>
              <a:rPr lang="en-US" baseline="0"/>
              <a:t> Information</a:t>
            </a:r>
            <a:r>
              <a:rPr lang="en-US"/>
              <a:t> about the prohibition agaiI1St intimidation and harassment of victims and witnesses, and arrangements for the victim or witness to receive reasonable protection from threat, harm, or intimidation from an accused offender and from people acting in conceit with or under the control of the accused offender.</a:t>
            </a:r>
          </a:p>
          <a:p>
            <a:r>
              <a:rPr lang="en-US"/>
              <a:t>(8) Information concerning military and civilian protective orders, as appropriate.</a:t>
            </a:r>
          </a:p>
          <a:p>
            <a:r>
              <a:rPr lang="en-US"/>
              <a:t>(9) If necessary, provide assistance in contacting the people responsible for administering victim and witness services and relief.</a:t>
            </a:r>
          </a:p>
          <a:p>
            <a:r>
              <a:rPr lang="en-US"/>
              <a:t>(10)  If approp1iate,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r>
              <a:rPr lang="en-US"/>
              <a:t>(11) Information</a:t>
            </a:r>
            <a:r>
              <a:rPr lang="en-US" baseline="0"/>
              <a:t> </a:t>
            </a:r>
            <a:r>
              <a:rPr lang="en-US"/>
              <a:t>about the victim's right to seek the advice of an attorney with respect to his or her rights as a crime victim pursuant to federal law and DoD policy. This includes the right of Service members and their dependents to consult a military legal assistance attorney or a VLC.</a:t>
            </a:r>
          </a:p>
          <a:p>
            <a:endParaRPr lang="en-US"/>
          </a:p>
        </p:txBody>
      </p:sp>
      <p:sp>
        <p:nvSpPr>
          <p:cNvPr id="4" name="Slide Number Placeholder 3"/>
          <p:cNvSpPr>
            <a:spLocks noGrp="1"/>
          </p:cNvSpPr>
          <p:nvPr>
            <p:ph type="sldNum" sz="quarter" idx="10"/>
          </p:nvPr>
        </p:nvSpPr>
        <p:spPr/>
        <p:txBody>
          <a:bodyPr/>
          <a:lstStyle/>
          <a:p>
            <a:fld id="{56921B26-1F30-4A70-AF16-E35E783DDAD7}" type="slidenum">
              <a:rPr lang="en-US" smtClean="0"/>
              <a:t>66</a:t>
            </a:fld>
            <a:endParaRPr lang="en-US"/>
          </a:p>
        </p:txBody>
      </p:sp>
    </p:spTree>
    <p:extLst>
      <p:ext uri="{BB962C8B-B14F-4D97-AF65-F5344CB8AC3E}">
        <p14:creationId xmlns:p14="http://schemas.microsoft.com/office/powerpoint/2010/main" val="284634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 16, Chapter 4 (Page 36)</a:t>
            </a:r>
          </a:p>
          <a:p>
            <a:r>
              <a:rPr lang="en-US"/>
              <a:t>040502.</a:t>
            </a:r>
          </a:p>
          <a:p>
            <a:r>
              <a:rPr lang="en-US"/>
              <a:t>Initial Information and Services</a:t>
            </a:r>
          </a:p>
          <a:p>
            <a:r>
              <a:rPr lang="en-US"/>
              <a:t>A</a:t>
            </a:r>
          </a:p>
          <a:p>
            <a:r>
              <a:rPr lang="en-US"/>
              <a:t>Immediately after identifying a crime victim or witness the unit Victim Witness</a:t>
            </a:r>
          </a:p>
          <a:p>
            <a:r>
              <a:rPr lang="en-US"/>
              <a:t>Assistance Coordinator 0fWAC), the LSST VWAC, or trial counsel will explain and provide a copy of DD Form</a:t>
            </a:r>
          </a:p>
          <a:p>
            <a:r>
              <a:rPr lang="en-US"/>
              <a:t>2701 , "Initial Information for Victims and Witness of Crime" and provide the below information.</a:t>
            </a:r>
          </a:p>
          <a:p>
            <a:r>
              <a:rPr lang="en-US"/>
              <a:t>(1) Contact information for the appropriate victim and witness services, including</a:t>
            </a:r>
          </a:p>
          <a:p>
            <a:r>
              <a:rPr lang="en-US"/>
              <a:t>NCIS/CID, the c01mnand Victim and Witness Liaison, the trial counsel office, victim compensation personnel, legal</a:t>
            </a:r>
          </a:p>
          <a:p>
            <a:r>
              <a:rPr lang="en-US"/>
              <a:t>assistance, VLC, and the Inspector General's office.</a:t>
            </a:r>
          </a:p>
          <a:p>
            <a:r>
              <a:rPr lang="en-US"/>
              <a:t>(2) Record the date on which the DD Form 2701 was provided to the victim or witness. Proper completion and recording of this completion se1ves as evidence the victim or witness was timely notified of his or her tights.</a:t>
            </a:r>
          </a:p>
          <a:p>
            <a:r>
              <a:rPr lang="en-US"/>
              <a:t>(3)  Information about available military and civilian emergency medical and social services, victim advocacy se1vices for victims of domestic violence or sexual assault. When necessary, party administering DD Form 2701 will provide assistance in seeming such services.</a:t>
            </a:r>
          </a:p>
          <a:p>
            <a:r>
              <a:rPr lang="en-US"/>
              <a:t>(4) Information about restitution or other relief a victim may be entitled to, and the manner in which such relief may be obtained.</a:t>
            </a:r>
          </a:p>
          <a:p>
            <a:r>
              <a:rPr lang="en-US"/>
              <a:t>(5) To victims of intra-familial abuse, information on the availability of limited transitional compensation benefits and possible entitlement a po1tion oft11e active duty Se1vice member's retirement benefits pursuant to Sections 1059 and 1408 of Title 10, U.S.C., and DoDI 1342.24.</a:t>
            </a:r>
          </a:p>
          <a:p>
            <a:r>
              <a:rPr lang="en-US"/>
              <a:t>(6) Information about public and private programs available to provide counseling, treatment, and other support, including available compensation through federal, state, and local agencies.</a:t>
            </a:r>
          </a:p>
          <a:p>
            <a:r>
              <a:rPr lang="en-US"/>
              <a:t>(7)</a:t>
            </a:r>
            <a:r>
              <a:rPr lang="en-US" baseline="0"/>
              <a:t> Information</a:t>
            </a:r>
            <a:r>
              <a:rPr lang="en-US"/>
              <a:t> about the prohibition agaiI1St intimidation and harassment of victims and witnesses, and arrangements for the victim or witness to receive reasonable protection from threat, harm, or intimidation from an accused offender and from people acting in conceit with or under the control of the accused offender.</a:t>
            </a:r>
          </a:p>
          <a:p>
            <a:r>
              <a:rPr lang="en-US"/>
              <a:t>(8) Information concerning military and civilian protective orders, as appropriate.</a:t>
            </a:r>
          </a:p>
          <a:p>
            <a:r>
              <a:rPr lang="en-US"/>
              <a:t>(9) If necessary, provide assistance in contacting the people responsible for administering victim and witness services and relief.</a:t>
            </a:r>
          </a:p>
          <a:p>
            <a:r>
              <a:rPr lang="en-US"/>
              <a:t>(10)  If approp1iate,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r>
              <a:rPr lang="en-US"/>
              <a:t>(11) Information</a:t>
            </a:r>
            <a:r>
              <a:rPr lang="en-US" baseline="0"/>
              <a:t> </a:t>
            </a:r>
            <a:r>
              <a:rPr lang="en-US"/>
              <a:t>about the victim's right to seek the advice of an attorney with respect to his or her rights as a crime victim pursuant to federal law and DoD policy. This includes the right of Service members and their dependents to consult a military legal assistance attorney or a VLC.</a:t>
            </a:r>
          </a:p>
        </p:txBody>
      </p:sp>
      <p:sp>
        <p:nvSpPr>
          <p:cNvPr id="4" name="Slide Number Placeholder 3"/>
          <p:cNvSpPr>
            <a:spLocks noGrp="1"/>
          </p:cNvSpPr>
          <p:nvPr>
            <p:ph type="sldNum" sz="quarter" idx="10"/>
          </p:nvPr>
        </p:nvSpPr>
        <p:spPr/>
        <p:txBody>
          <a:bodyPr/>
          <a:lstStyle/>
          <a:p>
            <a:fld id="{56921B26-1F30-4A70-AF16-E35E783DDAD7}" type="slidenum">
              <a:rPr lang="en-US" smtClean="0"/>
              <a:t>68</a:t>
            </a:fld>
            <a:endParaRPr lang="en-US"/>
          </a:p>
        </p:txBody>
      </p:sp>
    </p:spTree>
    <p:extLst>
      <p:ext uri="{BB962C8B-B14F-4D97-AF65-F5344CB8AC3E}">
        <p14:creationId xmlns:p14="http://schemas.microsoft.com/office/powerpoint/2010/main" val="81955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 16, Chapter 4 (Page 36)</a:t>
            </a:r>
          </a:p>
          <a:p>
            <a:r>
              <a:rPr lang="en-US"/>
              <a:t>040502.</a:t>
            </a:r>
          </a:p>
          <a:p>
            <a:r>
              <a:rPr lang="en-US"/>
              <a:t>Initial Information and Services</a:t>
            </a:r>
          </a:p>
          <a:p>
            <a:r>
              <a:rPr lang="en-US"/>
              <a:t>A</a:t>
            </a:r>
          </a:p>
          <a:p>
            <a:r>
              <a:rPr lang="en-US"/>
              <a:t>Immediately after identifying a crime victim or witness the unit Victim Witness</a:t>
            </a:r>
          </a:p>
          <a:p>
            <a:r>
              <a:rPr lang="en-US"/>
              <a:t>Assistance Coordinator 0fWAC), the LSST VWAC, or trial counsel will explain and provide a copy of DD Form</a:t>
            </a:r>
          </a:p>
          <a:p>
            <a:r>
              <a:rPr lang="en-US"/>
              <a:t>2701 , "Initial Information for Victims and Witness of Crime" and provide the below information.</a:t>
            </a:r>
          </a:p>
          <a:p>
            <a:r>
              <a:rPr lang="en-US"/>
              <a:t>(1) Contact information for the appropriate victim and witness services, including</a:t>
            </a:r>
          </a:p>
          <a:p>
            <a:r>
              <a:rPr lang="en-US"/>
              <a:t>NCIS/CID, the c01mnand Victim and Witness Liaison, the trial counsel office, victim compensation personnel, legal</a:t>
            </a:r>
          </a:p>
          <a:p>
            <a:r>
              <a:rPr lang="en-US"/>
              <a:t>assistance, VLC, and the Inspector General's office.</a:t>
            </a:r>
          </a:p>
          <a:p>
            <a:r>
              <a:rPr lang="en-US"/>
              <a:t>(2) Record the date on which the DD Form 2701 was provided to the victim or witness. Proper completion and recording of this completion se1ves as evidence the victim or witness was timely notified of his or her tights.</a:t>
            </a:r>
          </a:p>
          <a:p>
            <a:r>
              <a:rPr lang="en-US"/>
              <a:t>(3)  Information about available military and civilian emergency medical and social services, victim advocacy se1vices for victims of domestic violence or sexual assault. When necessary, party administering DD Form 2701 will provide assistance in seeming such services.</a:t>
            </a:r>
          </a:p>
          <a:p>
            <a:r>
              <a:rPr lang="en-US"/>
              <a:t>(4) Information about restitution or other relief a victim may be entitled to, and the manner in which such relief may be obtained.</a:t>
            </a:r>
          </a:p>
          <a:p>
            <a:r>
              <a:rPr lang="en-US"/>
              <a:t>(5) To victims of intra-familial abuse, information on the availability of limited transitional compensation benefits and possible entitlement a po1tion oft11e active duty Se1vice member's retirement benefits pursuant to Sections 1059 and 1408 of Title 10, U.S.C., and DoDI 1342.24.</a:t>
            </a:r>
          </a:p>
          <a:p>
            <a:r>
              <a:rPr lang="en-US"/>
              <a:t>(6) Information about public and private programs available to provide counseling, treatment, and other support, including available compensation through federal, state, and local agencies.</a:t>
            </a:r>
          </a:p>
          <a:p>
            <a:r>
              <a:rPr lang="en-US"/>
              <a:t>(7)</a:t>
            </a:r>
            <a:r>
              <a:rPr lang="en-US" baseline="0"/>
              <a:t> Information</a:t>
            </a:r>
            <a:r>
              <a:rPr lang="en-US"/>
              <a:t> about the prohibition agaiI1St intimidation and harassment of victims and witnesses, and arrangements for the victim or witness to receive reasonable protection from threat, harm, or intimidation from an accused offender and from people acting in conceit with or under the control of the accused offender.</a:t>
            </a:r>
          </a:p>
          <a:p>
            <a:r>
              <a:rPr lang="en-US"/>
              <a:t>(8) Information concerning military and civilian protective orders, as appropriate.</a:t>
            </a:r>
          </a:p>
          <a:p>
            <a:r>
              <a:rPr lang="en-US"/>
              <a:t>(9) If necessary, provide assistance in contacting the people responsible for administering victim and witness services and relief.</a:t>
            </a:r>
          </a:p>
          <a:p>
            <a:r>
              <a:rPr lang="en-US"/>
              <a:t>(10)  If approp1iate,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r>
              <a:rPr lang="en-US"/>
              <a:t>(11) Information</a:t>
            </a:r>
            <a:r>
              <a:rPr lang="en-US" baseline="0"/>
              <a:t> </a:t>
            </a:r>
            <a:r>
              <a:rPr lang="en-US"/>
              <a:t>about the victim's right to seek the advice of an attorney with respect to his or her rights as a crime victim pursuant to federal law and DoD policy. This includes the right of Service members and their dependents to consult a military legal assistance attorney or a VLC.</a:t>
            </a:r>
          </a:p>
          <a:p>
            <a:endParaRPr lang="en-US"/>
          </a:p>
        </p:txBody>
      </p:sp>
      <p:sp>
        <p:nvSpPr>
          <p:cNvPr id="4" name="Slide Number Placeholder 3"/>
          <p:cNvSpPr>
            <a:spLocks noGrp="1"/>
          </p:cNvSpPr>
          <p:nvPr>
            <p:ph type="sldNum" sz="quarter" idx="10"/>
          </p:nvPr>
        </p:nvSpPr>
        <p:spPr/>
        <p:txBody>
          <a:bodyPr/>
          <a:lstStyle/>
          <a:p>
            <a:fld id="{56921B26-1F30-4A70-AF16-E35E783DDAD7}" type="slidenum">
              <a:rPr lang="en-US" smtClean="0"/>
              <a:t>69</a:t>
            </a:fld>
            <a:endParaRPr lang="en-US"/>
          </a:p>
        </p:txBody>
      </p:sp>
    </p:spTree>
    <p:extLst>
      <p:ext uri="{BB962C8B-B14F-4D97-AF65-F5344CB8AC3E}">
        <p14:creationId xmlns:p14="http://schemas.microsoft.com/office/powerpoint/2010/main" val="3298665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TC will take carry of 2702-4</a:t>
            </a:r>
            <a:r>
              <a:rPr lang="en-US" baseline="0"/>
              <a:t> unless it’s a summary court-martial (SCM) then it on the command (Legal Officer, VWAC or SCM officer) after you are authorized by the TC to sign as their designee!</a:t>
            </a:r>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solidFill>
                  <a:prstClr val="black"/>
                </a:solidFill>
              </a:rPr>
              <a:pPr/>
              <a:t>70</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2648272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342854" indent="-342854" defTabSz="914278">
              <a:spcBef>
                <a:spcPct val="20000"/>
              </a:spcBef>
              <a:buFont typeface="Arial" panose="020B0604020202020204" pitchFamily="34" charset="0"/>
              <a:buChar char="•"/>
              <a:defRPr/>
            </a:pPr>
            <a:r>
              <a:rPr lang="en-US" sz="3000">
                <a:solidFill>
                  <a:prstClr val="black"/>
                </a:solidFill>
              </a:rPr>
              <a:t>DD Form 2701 provides initial rights advisement, discusses impact of various crimes, explains basic services and notifies V/W where to get further assistance.</a:t>
            </a:r>
          </a:p>
          <a:p>
            <a:pPr marL="342854" indent="-342854" defTabSz="914278">
              <a:spcBef>
                <a:spcPct val="20000"/>
              </a:spcBef>
              <a:buFont typeface="Arial" panose="020B0604020202020204" pitchFamily="34" charset="0"/>
              <a:buChar char="•"/>
              <a:defRPr/>
            </a:pPr>
            <a:r>
              <a:rPr lang="en-US" sz="3000">
                <a:solidFill>
                  <a:prstClr val="black"/>
                </a:solidFill>
              </a:rPr>
              <a:t>PMO, CID, or NCIS normally provide V/</a:t>
            </a:r>
            <a:r>
              <a:rPr lang="en-US" sz="3000" err="1">
                <a:solidFill>
                  <a:prstClr val="black"/>
                </a:solidFill>
              </a:rPr>
              <a:t>Ws</a:t>
            </a:r>
            <a:r>
              <a:rPr lang="en-US" sz="3000">
                <a:solidFill>
                  <a:prstClr val="black"/>
                </a:solidFill>
              </a:rPr>
              <a:t> </a:t>
            </a:r>
            <a:br>
              <a:rPr lang="en-US" sz="3000">
                <a:solidFill>
                  <a:prstClr val="black"/>
                </a:solidFill>
              </a:rPr>
            </a:br>
            <a:r>
              <a:rPr lang="en-US" sz="3000">
                <a:solidFill>
                  <a:prstClr val="black"/>
                </a:solidFill>
              </a:rPr>
              <a:t>with DD Form 2701.</a:t>
            </a:r>
          </a:p>
          <a:p>
            <a:pPr marL="742851" lvl="1" indent="-285712" defTabSz="914278">
              <a:spcBef>
                <a:spcPct val="20000"/>
              </a:spcBef>
              <a:buFont typeface="Arial" panose="020B0604020202020204" pitchFamily="34" charset="0"/>
              <a:buChar char="–"/>
              <a:defRPr/>
            </a:pPr>
            <a:r>
              <a:rPr lang="en-US" sz="2600">
                <a:solidFill>
                  <a:prstClr val="black"/>
                </a:solidFill>
              </a:rPr>
              <a:t>Always double check and ensure they received it!</a:t>
            </a:r>
          </a:p>
          <a:p>
            <a:pPr marL="742851" lvl="1" indent="-285712" defTabSz="914278">
              <a:spcBef>
                <a:spcPct val="20000"/>
              </a:spcBef>
              <a:buFont typeface="Arial" panose="020B0604020202020204" pitchFamily="34" charset="0"/>
              <a:buChar char="–"/>
              <a:defRPr/>
            </a:pPr>
            <a:r>
              <a:rPr lang="en-US" sz="2600">
                <a:solidFill>
                  <a:prstClr val="black"/>
                </a:solidFill>
              </a:rPr>
              <a:t>Trial Counsel, Victim Advocates, UVAs, VLC, Medical, Chaplain, VWACs and VWLO also issue 2701’s.</a:t>
            </a:r>
          </a:p>
          <a:p>
            <a:pPr marL="742851" lvl="1" indent="-285712" defTabSz="914278">
              <a:spcBef>
                <a:spcPct val="0"/>
              </a:spcBef>
              <a:spcAft>
                <a:spcPct val="0"/>
              </a:spcAft>
              <a:buFont typeface="Arial" panose="020B0604020202020204" pitchFamily="34" charset="0"/>
              <a:buChar char="–"/>
              <a:defRPr/>
            </a:pPr>
            <a:r>
              <a:rPr lang="en-US" sz="2600">
                <a:solidFill>
                  <a:prstClr val="black"/>
                </a:solidFill>
              </a:rPr>
              <a:t>Have to ask who gave it to them and when (VWAP Intake Form and for LSSS’s Case Management System)</a:t>
            </a:r>
          </a:p>
          <a:p>
            <a:pPr marL="342854" indent="-342854" defTabSz="914278">
              <a:spcBef>
                <a:spcPct val="0"/>
              </a:spcBef>
              <a:spcAft>
                <a:spcPct val="0"/>
              </a:spcAft>
              <a:buFont typeface="Arial" panose="020B0604020202020204" pitchFamily="34" charset="0"/>
              <a:buChar char="•"/>
              <a:defRPr/>
            </a:pPr>
            <a:r>
              <a:rPr lang="en-US" sz="3300">
                <a:solidFill>
                  <a:prstClr val="black"/>
                </a:solidFill>
              </a:rPr>
              <a:t>Add to VWAP tracker if necessary.</a:t>
            </a:r>
          </a:p>
          <a:p>
            <a:endParaRPr lang="en-US"/>
          </a:p>
          <a:p>
            <a:endParaRPr lang="en-US"/>
          </a:p>
          <a:p>
            <a:r>
              <a:rPr lang="en-US"/>
              <a:t>Trial Counsel shall identify victims and witnesses in a case prior to preferring charges and ensure each individual receives a DD Form 2701. In most cases Trial Counsel should contact victims and witnesses prior to the </a:t>
            </a:r>
            <a:r>
              <a:rPr lang="en-US" err="1"/>
              <a:t>preferral</a:t>
            </a:r>
            <a:r>
              <a:rPr lang="en-US"/>
              <a:t> of charges. Victims and witnesses identified after </a:t>
            </a:r>
            <a:r>
              <a:rPr lang="en-US" err="1"/>
              <a:t>preferral</a:t>
            </a:r>
            <a:r>
              <a:rPr lang="en-US"/>
              <a:t> of charges shall be treated the same as those identified prior to </a:t>
            </a:r>
            <a:r>
              <a:rPr lang="en-US" err="1"/>
              <a:t>preferral</a:t>
            </a:r>
            <a:r>
              <a:rPr lang="en-US"/>
              <a:t>, to include issuance of DD Form 2701.</a:t>
            </a:r>
          </a:p>
        </p:txBody>
      </p:sp>
      <p:sp>
        <p:nvSpPr>
          <p:cNvPr id="4" name="Slide Number Placeholder 3"/>
          <p:cNvSpPr>
            <a:spLocks noGrp="1"/>
          </p:cNvSpPr>
          <p:nvPr>
            <p:ph type="sldNum" sz="quarter" idx="10"/>
          </p:nvPr>
        </p:nvSpPr>
        <p:spPr/>
        <p:txBody>
          <a:bodyPr/>
          <a:lstStyle/>
          <a:p>
            <a:fld id="{32C28E67-F0F0-4A85-AD85-FFA6F9C95A10}" type="slidenum">
              <a:rPr lang="en-US" smtClean="0">
                <a:solidFill>
                  <a:prstClr val="black"/>
                </a:solidFill>
              </a:rPr>
              <a:pPr/>
              <a:t>71</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1087510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t>
            </a:r>
            <a:r>
              <a:rPr lang="en-US" err="1"/>
              <a:t>preferral</a:t>
            </a:r>
            <a:r>
              <a:rPr lang="en-US"/>
              <a:t> of charges, provide all victims and witnesses in a case with DD Form 2702 (Court-Martial Information for Victims and Witnesses of Crime), and determine their elections as to those rights . Ensure that victims and witnesses are notified of their rights, as set forth in Enclosure (2), and provided information concerning the criminal justice process, including information regarding what to expect from the military justice system, the stages in the criminal justice process, and their respective role(s) in that process. Contact the applicable VWACs to ensure that proper support and resources are provided;</a:t>
            </a:r>
          </a:p>
        </p:txBody>
      </p:sp>
      <p:sp>
        <p:nvSpPr>
          <p:cNvPr id="4" name="Slide Number Placeholder 3"/>
          <p:cNvSpPr>
            <a:spLocks noGrp="1"/>
          </p:cNvSpPr>
          <p:nvPr>
            <p:ph type="sldNum" sz="quarter" idx="10"/>
          </p:nvPr>
        </p:nvSpPr>
        <p:spPr/>
        <p:txBody>
          <a:bodyPr/>
          <a:lstStyle/>
          <a:p>
            <a:fld id="{9A91B604-5352-4B7C-A9AA-BA2072246984}" type="slidenum">
              <a:rPr lang="en-US" smtClean="0">
                <a:solidFill>
                  <a:prstClr val="black"/>
                </a:solidFill>
              </a:rPr>
              <a:pPr/>
              <a:t>72</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328603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510"/>
            <a:r>
              <a:rPr lang="en-US" u="sng">
                <a:solidFill>
                  <a:srgbClr val="1A1A1A"/>
                </a:solidFill>
                <a:latin typeface="Courier New" panose="02070309020205020404" pitchFamily="49" charset="0"/>
              </a:rPr>
              <a:t>Installation Commanders</a:t>
            </a:r>
            <a:r>
              <a:rPr lang="en-US">
                <a:solidFill>
                  <a:srgbClr val="1A1A1A"/>
                </a:solidFill>
                <a:latin typeface="Courier New" panose="02070309020205020404" pitchFamily="49" charset="0"/>
              </a:rPr>
              <a:t>. </a:t>
            </a:r>
            <a:r>
              <a:rPr lang="en-US">
                <a:solidFill>
                  <a:srgbClr val="0A0A0A"/>
                </a:solidFill>
                <a:latin typeface="Courier New" panose="02070309020205020404" pitchFamily="49" charset="0"/>
              </a:rPr>
              <a:t>Installation </a:t>
            </a:r>
            <a:r>
              <a:rPr lang="en-US">
                <a:solidFill>
                  <a:srgbClr val="1A1A1A"/>
                </a:solidFill>
                <a:latin typeface="Courier New" panose="02070309020205020404" pitchFamily="49" charset="0"/>
              </a:rPr>
              <a:t>commanders possessing General Court-Mart</a:t>
            </a:r>
            <a:r>
              <a:rPr lang="en-US">
                <a:solidFill>
                  <a:srgbClr val="383838"/>
                </a:solidFill>
                <a:latin typeface="Courier New" panose="02070309020205020404" pitchFamily="49" charset="0"/>
              </a:rPr>
              <a:t>i</a:t>
            </a:r>
            <a:r>
              <a:rPr lang="en-US">
                <a:solidFill>
                  <a:srgbClr val="1A1A1A"/>
                </a:solidFill>
                <a:latin typeface="Courier New" panose="02070309020205020404" pitchFamily="49" charset="0"/>
              </a:rPr>
              <a:t>al Convening Authority (GCMCA) </a:t>
            </a:r>
            <a:r>
              <a:rPr lang="en-US">
                <a:solidFill>
                  <a:srgbClr val="0A0A0A"/>
                </a:solidFill>
                <a:latin typeface="Courier New" panose="02070309020205020404" pitchFamily="49" charset="0"/>
              </a:rPr>
              <a:t>and </a:t>
            </a:r>
            <a:r>
              <a:rPr lang="en-US">
                <a:solidFill>
                  <a:srgbClr val="1A1A1A"/>
                </a:solidFill>
                <a:latin typeface="Courier New" panose="02070309020205020404" pitchFamily="49" charset="0"/>
              </a:rPr>
              <a:t>other installation commanders as practical are designated as the Local Responsible Officia</a:t>
            </a:r>
            <a:r>
              <a:rPr lang="en-US">
                <a:solidFill>
                  <a:srgbClr val="383838"/>
                </a:solidFill>
                <a:latin typeface="Courier New" panose="02070309020205020404" pitchFamily="49" charset="0"/>
              </a:rPr>
              <a:t>l</a:t>
            </a:r>
            <a:r>
              <a:rPr lang="en-US">
                <a:solidFill>
                  <a:srgbClr val="1A1A1A"/>
                </a:solidFill>
                <a:latin typeface="Courier New" panose="02070309020205020404" pitchFamily="49" charset="0"/>
              </a:rPr>
              <a:t>s pursuant to references (a} and (c). These Installation commanders are responsible for implementing and maintaining a </a:t>
            </a:r>
            <a:r>
              <a:rPr lang="en-US">
                <a:solidFill>
                  <a:srgbClr val="0A0A0A"/>
                </a:solidFill>
                <a:latin typeface="Courier New" panose="02070309020205020404" pitchFamily="49" charset="0"/>
              </a:rPr>
              <a:t>VWAP </a:t>
            </a:r>
            <a:r>
              <a:rPr lang="en-US">
                <a:solidFill>
                  <a:srgbClr val="1A1A1A"/>
                </a:solidFill>
                <a:latin typeface="Courier New" panose="02070309020205020404" pitchFamily="49" charset="0"/>
              </a:rPr>
              <a:t>on their respec</a:t>
            </a:r>
            <a:r>
              <a:rPr lang="en-US">
                <a:solidFill>
                  <a:srgbClr val="383838"/>
                </a:solidFill>
                <a:latin typeface="Courier New" panose="02070309020205020404" pitchFamily="49" charset="0"/>
              </a:rPr>
              <a:t>t</a:t>
            </a:r>
            <a:r>
              <a:rPr lang="en-US">
                <a:solidFill>
                  <a:srgbClr val="0A0A0A"/>
                </a:solidFill>
                <a:latin typeface="Courier New" panose="02070309020205020404" pitchFamily="49" charset="0"/>
              </a:rPr>
              <a:t>ive </a:t>
            </a:r>
            <a:r>
              <a:rPr lang="en-US">
                <a:solidFill>
                  <a:srgbClr val="1A1A1A"/>
                </a:solidFill>
                <a:latin typeface="Courier New" panose="02070309020205020404" pitchFamily="49" charset="0"/>
              </a:rPr>
              <a:t>installations and </a:t>
            </a:r>
            <a:r>
              <a:rPr lang="en-US" sz="1400">
                <a:solidFill>
                  <a:srgbClr val="1A1A1A"/>
                </a:solidFill>
                <a:latin typeface="Courier New" panose="02070309020205020404" pitchFamily="49" charset="0"/>
              </a:rPr>
              <a:t>subo</a:t>
            </a:r>
            <a:r>
              <a:rPr lang="en-US" sz="1400">
                <a:solidFill>
                  <a:srgbClr val="383838"/>
                </a:solidFill>
                <a:latin typeface="Courier New" panose="02070309020205020404" pitchFamily="49" charset="0"/>
              </a:rPr>
              <a:t>r</a:t>
            </a:r>
            <a:r>
              <a:rPr lang="en-US" sz="1400">
                <a:solidFill>
                  <a:srgbClr val="1A1A1A"/>
                </a:solidFill>
                <a:latin typeface="Courier New" panose="02070309020205020404" pitchFamily="49" charset="0"/>
              </a:rPr>
              <a:t>dinate </a:t>
            </a:r>
            <a:r>
              <a:rPr lang="en-US" sz="1400">
                <a:solidFill>
                  <a:srgbClr val="383838"/>
                </a:solidFill>
                <a:latin typeface="Courier New" panose="02070309020205020404" pitchFamily="49" charset="0"/>
              </a:rPr>
              <a:t>i</a:t>
            </a:r>
            <a:r>
              <a:rPr lang="en-US" sz="1400">
                <a:solidFill>
                  <a:srgbClr val="1A1A1A"/>
                </a:solidFill>
                <a:latin typeface="Courier New" panose="02070309020205020404" pitchFamily="49" charset="0"/>
              </a:rPr>
              <a:t>nstallat</a:t>
            </a:r>
            <a:r>
              <a:rPr lang="en-US" sz="1400">
                <a:solidFill>
                  <a:srgbClr val="383838"/>
                </a:solidFill>
                <a:latin typeface="Courier New" panose="02070309020205020404" pitchFamily="49" charset="0"/>
              </a:rPr>
              <a:t>i</a:t>
            </a:r>
            <a:r>
              <a:rPr lang="en-US" sz="1400">
                <a:solidFill>
                  <a:srgbClr val="1A1A1A"/>
                </a:solidFill>
                <a:latin typeface="Courier New" panose="02070309020205020404" pitchFamily="49" charset="0"/>
              </a:rPr>
              <a:t>ons. Loca</a:t>
            </a:r>
            <a:r>
              <a:rPr lang="en-US" sz="1400">
                <a:solidFill>
                  <a:srgbClr val="383838"/>
                </a:solidFill>
                <a:latin typeface="Courier New" panose="02070309020205020404" pitchFamily="49" charset="0"/>
              </a:rPr>
              <a:t>l </a:t>
            </a:r>
            <a:r>
              <a:rPr lang="en-US" sz="1400">
                <a:solidFill>
                  <a:srgbClr val="1A1A1A"/>
                </a:solidFill>
                <a:latin typeface="Courier New" panose="02070309020205020404" pitchFamily="49" charset="0"/>
              </a:rPr>
              <a:t>Responsib</a:t>
            </a:r>
            <a:r>
              <a:rPr lang="en-US" sz="1400">
                <a:solidFill>
                  <a:srgbClr val="383838"/>
                </a:solidFill>
                <a:latin typeface="Courier New" panose="02070309020205020404" pitchFamily="49" charset="0"/>
              </a:rPr>
              <a:t>l</a:t>
            </a:r>
            <a:r>
              <a:rPr lang="en-US" sz="1400">
                <a:solidFill>
                  <a:srgbClr val="1A1A1A"/>
                </a:solidFill>
                <a:latin typeface="Courier New" panose="02070309020205020404" pitchFamily="49" charset="0"/>
              </a:rPr>
              <a:t>e Off</a:t>
            </a:r>
            <a:r>
              <a:rPr lang="en-US" sz="1400">
                <a:solidFill>
                  <a:srgbClr val="383838"/>
                </a:solidFill>
                <a:latin typeface="Courier New" panose="02070309020205020404" pitchFamily="49" charset="0"/>
              </a:rPr>
              <a:t>i</a:t>
            </a:r>
            <a:r>
              <a:rPr lang="en-US" sz="1400">
                <a:solidFill>
                  <a:srgbClr val="1A1A1A"/>
                </a:solidFill>
                <a:latin typeface="Courier New" panose="02070309020205020404" pitchFamily="49" charset="0"/>
              </a:rPr>
              <a:t>c</a:t>
            </a:r>
            <a:r>
              <a:rPr lang="en-US" sz="1400">
                <a:solidFill>
                  <a:srgbClr val="383838"/>
                </a:solidFill>
                <a:latin typeface="Courier New" panose="02070309020205020404" pitchFamily="49" charset="0"/>
              </a:rPr>
              <a:t>i</a:t>
            </a:r>
            <a:r>
              <a:rPr lang="en-US" sz="1400">
                <a:solidFill>
                  <a:srgbClr val="1A1A1A"/>
                </a:solidFill>
                <a:latin typeface="Courier New" panose="02070309020205020404" pitchFamily="49" charset="0"/>
              </a:rPr>
              <a:t>als shall.</a:t>
            </a:r>
          </a:p>
          <a:p>
            <a:pPr marL="228596" marR="1510" indent="-228596">
              <a:buAutoNum type="arabicParenR"/>
            </a:pPr>
            <a:r>
              <a:rPr lang="en-US">
                <a:solidFill>
                  <a:srgbClr val="1A1A1A"/>
                </a:solidFill>
                <a:latin typeface="Courier New" panose="02070309020205020404" pitchFamily="49" charset="0"/>
              </a:rPr>
              <a:t>Ensure close coordination between</a:t>
            </a:r>
            <a:r>
              <a:rPr lang="en-US">
                <a:solidFill>
                  <a:srgbClr val="AAAAAA"/>
                </a:solidFill>
                <a:latin typeface="Courier New" panose="02070309020205020404" pitchFamily="49" charset="0"/>
              </a:rPr>
              <a:t>. </a:t>
            </a:r>
            <a:r>
              <a:rPr lang="en-US">
                <a:solidFill>
                  <a:srgbClr val="0A0A0A"/>
                </a:solidFill>
                <a:latin typeface="Courier New" panose="02070309020205020404" pitchFamily="49" charset="0"/>
              </a:rPr>
              <a:t>local </a:t>
            </a:r>
            <a:r>
              <a:rPr lang="en-US">
                <a:solidFill>
                  <a:srgbClr val="1A1A1A"/>
                </a:solidFill>
                <a:latin typeface="Courier New" panose="02070309020205020404" pitchFamily="49" charset="0"/>
              </a:rPr>
              <a:t>VWACs and VWAP representatives from NCIS, legal service providers, military police, commanding officers, medical facilities, Marine </a:t>
            </a:r>
            <a:r>
              <a:rPr lang="en-US">
                <a:solidFill>
                  <a:srgbClr val="0A0A0A"/>
                </a:solidFill>
                <a:latin typeface="Courier New" panose="02070309020205020404" pitchFamily="49" charset="0"/>
              </a:rPr>
              <a:t>and Family </a:t>
            </a:r>
            <a:r>
              <a:rPr lang="en-US">
                <a:solidFill>
                  <a:srgbClr val="1A1A1A"/>
                </a:solidFill>
                <a:latin typeface="Courier New" panose="02070309020205020404" pitchFamily="49" charset="0"/>
              </a:rPr>
              <a:t>Programs, </a:t>
            </a:r>
            <a:r>
              <a:rPr lang="en-US">
                <a:solidFill>
                  <a:srgbClr val="0A0A0A"/>
                </a:solidFill>
                <a:latin typeface="Courier New" panose="02070309020205020404" pitchFamily="49" charset="0"/>
              </a:rPr>
              <a:t>corrections facilities, </a:t>
            </a:r>
            <a:r>
              <a:rPr lang="en-US">
                <a:solidFill>
                  <a:srgbClr val="1A1A1A"/>
                </a:solidFill>
                <a:latin typeface="Courier New" panose="02070309020205020404" pitchFamily="49" charset="0"/>
              </a:rPr>
              <a:t>and chap</a:t>
            </a:r>
            <a:r>
              <a:rPr lang="en-US">
                <a:solidFill>
                  <a:srgbClr val="383838"/>
                </a:solidFill>
                <a:latin typeface="Courier New" panose="02070309020205020404" pitchFamily="49" charset="0"/>
              </a:rPr>
              <a:t>l</a:t>
            </a:r>
            <a:r>
              <a:rPr lang="en-US">
                <a:solidFill>
                  <a:srgbClr val="1A1A1A"/>
                </a:solidFill>
                <a:latin typeface="Courier New" panose="02070309020205020404" pitchFamily="49" charset="0"/>
              </a:rPr>
              <a:t>ains;</a:t>
            </a:r>
          </a:p>
          <a:p>
            <a:pPr marL="228596" marR="1510" indent="-228596">
              <a:buAutoNum type="arabicParenR"/>
            </a:pPr>
            <a:r>
              <a:rPr lang="en-US">
                <a:solidFill>
                  <a:srgbClr val="1A1A1A"/>
                </a:solidFill>
                <a:latin typeface="Courier New" panose="02070309020205020404" pitchFamily="49" charset="0"/>
              </a:rPr>
              <a:t>Appoint, </a:t>
            </a:r>
            <a:r>
              <a:rPr lang="en-US">
                <a:solidFill>
                  <a:srgbClr val="0A0A0A"/>
                </a:solidFill>
                <a:latin typeface="Courier New" panose="02070309020205020404" pitchFamily="49" charset="0"/>
              </a:rPr>
              <a:t>in </a:t>
            </a:r>
            <a:r>
              <a:rPr lang="en-US">
                <a:solidFill>
                  <a:srgbClr val="1A1A1A"/>
                </a:solidFill>
                <a:latin typeface="Courier New" panose="02070309020205020404" pitchFamily="49" charset="0"/>
              </a:rPr>
              <a:t>writing, by name, title, duty address, and telephone number, a VWLO. The VWLO shall be an officer or civilian employee on the installation commander's staff and shall not serve as a trial counsel, senior trial counsel, regional trial counsel, Defense Counsel, Senior Defense Counsel, Regional Defense Counsel, Staff Judge Advocate, or </a:t>
            </a:r>
            <a:r>
              <a:rPr lang="en-US">
                <a:solidFill>
                  <a:srgbClr val="383838"/>
                </a:solidFill>
                <a:latin typeface="Courier New" panose="02070309020205020404" pitchFamily="49" charset="0"/>
              </a:rPr>
              <a:t>l</a:t>
            </a:r>
            <a:r>
              <a:rPr lang="en-US">
                <a:solidFill>
                  <a:srgbClr val="1A1A1A"/>
                </a:solidFill>
                <a:latin typeface="Courier New" panose="02070309020205020404" pitchFamily="49" charset="0"/>
              </a:rPr>
              <a:t>ega</a:t>
            </a:r>
            <a:r>
              <a:rPr lang="en-US">
                <a:solidFill>
                  <a:srgbClr val="383838"/>
                </a:solidFill>
                <a:latin typeface="Courier New" panose="02070309020205020404" pitchFamily="49" charset="0"/>
              </a:rPr>
              <a:t>l </a:t>
            </a:r>
            <a:r>
              <a:rPr lang="en-US">
                <a:solidFill>
                  <a:srgbClr val="1A1A1A"/>
                </a:solidFill>
                <a:latin typeface="Courier New" panose="02070309020205020404" pitchFamily="49" charset="0"/>
              </a:rPr>
              <a:t>assistance attorney. VWLO responsibilities are outlined </a:t>
            </a:r>
            <a:r>
              <a:rPr lang="en-US">
                <a:solidFill>
                  <a:srgbClr val="0A0A0A"/>
                </a:solidFill>
                <a:latin typeface="Courier New" panose="02070309020205020404" pitchFamily="49" charset="0"/>
              </a:rPr>
              <a:t>in </a:t>
            </a:r>
            <a:r>
              <a:rPr lang="en-US">
                <a:solidFill>
                  <a:srgbClr val="1A1A1A"/>
                </a:solidFill>
                <a:latin typeface="Courier New" panose="02070309020205020404" pitchFamily="49" charset="0"/>
              </a:rPr>
              <a:t>paragraph 3.b. of this enclosure.</a:t>
            </a:r>
          </a:p>
          <a:p>
            <a:pPr marL="228596" marR="1510" indent="-228596">
              <a:buAutoNum type="arabicParenR"/>
            </a:pPr>
            <a:r>
              <a:rPr lang="en-US">
                <a:solidFill>
                  <a:srgbClr val="0A0A0A"/>
                </a:solidFill>
                <a:latin typeface="Courier New" panose="02070309020205020404" pitchFamily="49" charset="0"/>
              </a:rPr>
              <a:t>Ensure </a:t>
            </a:r>
            <a:r>
              <a:rPr lang="en-US">
                <a:solidFill>
                  <a:srgbClr val="1A1A1A"/>
                </a:solidFill>
                <a:latin typeface="Courier New" panose="02070309020205020404" pitchFamily="49" charset="0"/>
              </a:rPr>
              <a:t>all VWAP representatives aboard the </a:t>
            </a:r>
            <a:r>
              <a:rPr lang="en-US">
                <a:solidFill>
                  <a:srgbClr val="0A0A0A"/>
                </a:solidFill>
                <a:latin typeface="Courier New" panose="02070309020205020404" pitchFamily="49" charset="0"/>
              </a:rPr>
              <a:t>installation </a:t>
            </a:r>
            <a:r>
              <a:rPr lang="en-US">
                <a:solidFill>
                  <a:srgbClr val="1A1A1A"/>
                </a:solidFill>
                <a:latin typeface="Courier New" panose="02070309020205020404" pitchFamily="49" charset="0"/>
              </a:rPr>
              <a:t>are provided the VWLO's name and </a:t>
            </a:r>
            <a:r>
              <a:rPr lang="en-US">
                <a:solidFill>
                  <a:srgbClr val="0A0A0A"/>
                </a:solidFill>
                <a:latin typeface="Courier New" panose="02070309020205020404" pitchFamily="49" charset="0"/>
              </a:rPr>
              <a:t>phone </a:t>
            </a:r>
            <a:r>
              <a:rPr lang="en-US">
                <a:solidFill>
                  <a:srgbClr val="1A1A1A"/>
                </a:solidFill>
                <a:latin typeface="Courier New" panose="02070309020205020404" pitchFamily="49" charset="0"/>
              </a:rPr>
              <a:t>number.</a:t>
            </a:r>
          </a:p>
          <a:p>
            <a:pPr marL="228596" marR="1510" indent="-228596">
              <a:buAutoNum type="arabicParenR"/>
            </a:pPr>
            <a:r>
              <a:rPr lang="en-US">
                <a:solidFill>
                  <a:srgbClr val="1A1A1A"/>
                </a:solidFill>
                <a:latin typeface="Courier New" panose="02070309020205020404" pitchFamily="49" charset="0"/>
              </a:rPr>
              <a:t>Establish a </a:t>
            </a:r>
            <a:r>
              <a:rPr lang="en-US">
                <a:solidFill>
                  <a:srgbClr val="383838"/>
                </a:solidFill>
                <a:latin typeface="Courier New" panose="02070309020205020404" pitchFamily="49" charset="0"/>
              </a:rPr>
              <a:t>l</a:t>
            </a:r>
            <a:r>
              <a:rPr lang="en-US">
                <a:solidFill>
                  <a:srgbClr val="1A1A1A"/>
                </a:solidFill>
                <a:latin typeface="Courier New" panose="02070309020205020404" pitchFamily="49" charset="0"/>
              </a:rPr>
              <a:t>ocal Victim and </a:t>
            </a:r>
            <a:r>
              <a:rPr lang="en-US">
                <a:solidFill>
                  <a:srgbClr val="0A0A0A"/>
                </a:solidFill>
                <a:latin typeface="Courier New" panose="02070309020205020404" pitchFamily="49" charset="0"/>
              </a:rPr>
              <a:t>Witness Assistance </a:t>
            </a:r>
            <a:r>
              <a:rPr lang="en-US">
                <a:solidFill>
                  <a:srgbClr val="1A1A1A"/>
                </a:solidFill>
                <a:latin typeface="Courier New" panose="02070309020205020404" pitchFamily="49" charset="0"/>
              </a:rPr>
              <a:t>Council, chaired by </a:t>
            </a:r>
            <a:r>
              <a:rPr lang="en-US">
                <a:solidFill>
                  <a:srgbClr val="0A0A0A"/>
                </a:solidFill>
                <a:latin typeface="Courier New" panose="02070309020205020404" pitchFamily="49" charset="0"/>
              </a:rPr>
              <a:t>the </a:t>
            </a:r>
            <a:r>
              <a:rPr lang="en-US">
                <a:solidFill>
                  <a:srgbClr val="1A1A1A"/>
                </a:solidFill>
                <a:latin typeface="Courier New" panose="02070309020205020404" pitchFamily="49" charset="0"/>
              </a:rPr>
              <a:t>installation VWLO, to coordinate a </a:t>
            </a:r>
            <a:r>
              <a:rPr lang="en-US"/>
              <a:t>comprehensive assistance program and comply with VWAP notification and reporting requirements; </a:t>
            </a:r>
          </a:p>
          <a:p>
            <a:pPr marL="228596" marR="1510" indent="-228596">
              <a:buAutoNum type="arabicParenR"/>
            </a:pPr>
            <a:r>
              <a:rPr lang="en-US">
                <a:solidFill>
                  <a:srgbClr val="1A1A1A"/>
                </a:solidFill>
                <a:latin typeface="Courier New" panose="02070309020205020404" pitchFamily="49" charset="0"/>
              </a:rPr>
              <a:t>When a Marine Corps confinement facility </a:t>
            </a:r>
            <a:r>
              <a:rPr lang="en-US">
                <a:solidFill>
                  <a:srgbClr val="0A0A0A"/>
                </a:solidFill>
                <a:latin typeface="Courier New" panose="02070309020205020404" pitchFamily="49" charset="0"/>
              </a:rPr>
              <a:t>is </a:t>
            </a:r>
            <a:r>
              <a:rPr lang="en-US">
                <a:solidFill>
                  <a:srgbClr val="1A1A1A"/>
                </a:solidFill>
                <a:latin typeface="Courier New" panose="02070309020205020404" pitchFamily="49" charset="0"/>
              </a:rPr>
              <a:t>located aboard the installation, appoint, in writing, by name, title, duty address, and telephone number; a confinement facility representative to serve as the confinement facility VWAC and representative to the local Victim and Witness Assistance Council.</a:t>
            </a:r>
          </a:p>
          <a:p>
            <a:pPr marL="228596" marR="1510" indent="-228596">
              <a:buAutoNum type="arabicParenR"/>
            </a:pPr>
            <a:r>
              <a:rPr lang="en-US">
                <a:solidFill>
                  <a:srgbClr val="1A1A1A"/>
                </a:solidFill>
                <a:latin typeface="Courier New" panose="02070309020205020404" pitchFamily="49" charset="0"/>
              </a:rPr>
              <a:t>Construct and maintain, with the assistance of the local Marine and Family Programs office, a directory of military and civilian programs, services, and crime victim compensation funds available to </a:t>
            </a:r>
            <a:r>
              <a:rPr lang="en-US">
                <a:solidFill>
                  <a:srgbClr val="0A0A0A"/>
                </a:solidFill>
                <a:latin typeface="Courier New" panose="02070309020205020404" pitchFamily="49" charset="0"/>
              </a:rPr>
              <a:t>victims </a:t>
            </a:r>
            <a:r>
              <a:rPr lang="en-US">
                <a:solidFill>
                  <a:srgbClr val="1A1A1A"/>
                </a:solidFill>
                <a:latin typeface="Courier New" panose="02070309020205020404" pitchFamily="49" charset="0"/>
              </a:rPr>
              <a:t>and witnesses, and ensure the directory is published on </a:t>
            </a:r>
            <a:r>
              <a:rPr lang="en-US">
                <a:solidFill>
                  <a:srgbClr val="0A0A0A"/>
                </a:solidFill>
                <a:latin typeface="Courier New" panose="02070309020205020404" pitchFamily="49" charset="0"/>
              </a:rPr>
              <a:t>the </a:t>
            </a:r>
            <a:r>
              <a:rPr lang="en-US">
                <a:solidFill>
                  <a:srgbClr val="1A1A1A"/>
                </a:solidFill>
                <a:latin typeface="Courier New" panose="02070309020205020404" pitchFamily="49" charset="0"/>
              </a:rPr>
              <a:t>installation's public website. When appropriate, and after consultation with the cognizant Staff Judge Advocate, enter into Memoranda of Agreement {MOA) with civilian agencies to ensure victims and witnesses are provided required services.</a:t>
            </a:r>
          </a:p>
          <a:p>
            <a:pPr marL="228596" marR="1510" indent="-228596">
              <a:buAutoNum type="arabicParenR"/>
            </a:pPr>
            <a:r>
              <a:rPr lang="en-US">
                <a:solidFill>
                  <a:srgbClr val="1A1A1A"/>
                </a:solidFill>
                <a:latin typeface="Courier New" panose="02070309020205020404" pitchFamily="49" charset="0"/>
              </a:rPr>
              <a:t>Ensure that victims and witnesses are receiving the information and </a:t>
            </a:r>
            <a:r>
              <a:rPr lang="en-US">
                <a:solidFill>
                  <a:srgbClr val="0A0A0A"/>
                </a:solidFill>
                <a:latin typeface="Courier New" panose="02070309020205020404" pitchFamily="49" charset="0"/>
              </a:rPr>
              <a:t>services </a:t>
            </a:r>
            <a:r>
              <a:rPr lang="en-US">
                <a:solidFill>
                  <a:srgbClr val="1A1A1A"/>
                </a:solidFill>
                <a:latin typeface="Courier New" panose="02070309020205020404" pitchFamily="49" charset="0"/>
              </a:rPr>
              <a:t>as required </a:t>
            </a:r>
            <a:r>
              <a:rPr lang="en-US">
                <a:solidFill>
                  <a:srgbClr val="0A0A0A"/>
                </a:solidFill>
                <a:latin typeface="Courier New" panose="02070309020205020404" pitchFamily="49" charset="0"/>
              </a:rPr>
              <a:t>under </a:t>
            </a:r>
            <a:r>
              <a:rPr lang="en-US">
                <a:solidFill>
                  <a:srgbClr val="1A1A1A"/>
                </a:solidFill>
                <a:latin typeface="Courier New" panose="02070309020205020404" pitchFamily="49" charset="0"/>
              </a:rPr>
              <a:t>the VWAP unt</a:t>
            </a:r>
            <a:r>
              <a:rPr lang="en-US">
                <a:solidFill>
                  <a:srgbClr val="343434"/>
                </a:solidFill>
                <a:latin typeface="Courier New" panose="02070309020205020404" pitchFamily="49" charset="0"/>
              </a:rPr>
              <a:t>i</a:t>
            </a:r>
            <a:r>
              <a:rPr lang="en-US">
                <a:solidFill>
                  <a:srgbClr val="1A1A1A"/>
                </a:solidFill>
                <a:latin typeface="Courier New" panose="02070309020205020404" pitchFamily="49" charset="0"/>
              </a:rPr>
              <a:t>l an accused enters post-trial confineme</a:t>
            </a:r>
            <a:r>
              <a:rPr lang="en-US">
                <a:solidFill>
                  <a:srgbClr val="343434"/>
                </a:solidFill>
                <a:latin typeface="Courier New" panose="02070309020205020404" pitchFamily="49" charset="0"/>
              </a:rPr>
              <a:t>n</a:t>
            </a:r>
            <a:r>
              <a:rPr lang="en-US">
                <a:solidFill>
                  <a:srgbClr val="1A1A1A"/>
                </a:solidFill>
                <a:latin typeface="Courier New" panose="02070309020205020404" pitchFamily="49" charset="0"/>
              </a:rPr>
              <a:t>t.</a:t>
            </a:r>
          </a:p>
          <a:p>
            <a:pPr marL="228596" marR="1510" indent="-228596">
              <a:buAutoNum type="arabicParenR"/>
            </a:pPr>
            <a:r>
              <a:rPr lang="en-US">
                <a:solidFill>
                  <a:srgbClr val="1A1A1A"/>
                </a:solidFill>
                <a:latin typeface="Courier New" panose="02070309020205020404" pitchFamily="49" charset="0"/>
              </a:rPr>
              <a:t>Ensure processes are </a:t>
            </a:r>
            <a:r>
              <a:rPr lang="en-US">
                <a:solidFill>
                  <a:srgbClr val="0A0A0A"/>
                </a:solidFill>
                <a:latin typeface="Courier New" panose="02070309020205020404" pitchFamily="49" charset="0"/>
              </a:rPr>
              <a:t>in </a:t>
            </a:r>
            <a:r>
              <a:rPr lang="en-US">
                <a:solidFill>
                  <a:srgbClr val="1A1A1A"/>
                </a:solidFill>
                <a:latin typeface="Courier New" panose="02070309020205020404" pitchFamily="49" charset="0"/>
              </a:rPr>
              <a:t>place to maintain data on the number of victims and witnesses who received DD Forms </a:t>
            </a:r>
            <a:r>
              <a:rPr lang="en-US">
                <a:solidFill>
                  <a:srgbClr val="0A0A0A"/>
                </a:solidFill>
                <a:latin typeface="Courier New" panose="02070309020205020404" pitchFamily="49" charset="0"/>
              </a:rPr>
              <a:t>2701-</a:t>
            </a:r>
            <a:r>
              <a:rPr lang="en-US">
                <a:solidFill>
                  <a:srgbClr val="1A1A1A"/>
                </a:solidFill>
                <a:latin typeface="Courier New" panose="02070309020205020404" pitchFamily="49" charset="0"/>
              </a:rPr>
              <a:t>2703 and elect notification via DD Form 2704.</a:t>
            </a:r>
          </a:p>
          <a:p>
            <a:endParaRPr lang="en-US"/>
          </a:p>
          <a:p>
            <a:endParaRPr lang="en-US">
              <a:solidFill>
                <a:srgbClr val="1A1A1A"/>
              </a:solidFill>
              <a:latin typeface="Courier New" panose="02070309020205020404" pitchFamily="49" charset="0"/>
            </a:endParaRPr>
          </a:p>
          <a:p>
            <a:endParaRPr lang="en-US"/>
          </a:p>
        </p:txBody>
      </p:sp>
      <p:sp>
        <p:nvSpPr>
          <p:cNvPr id="4" name="Slide Number Placeholder 3"/>
          <p:cNvSpPr>
            <a:spLocks noGrp="1"/>
          </p:cNvSpPr>
          <p:nvPr>
            <p:ph type="sldNum" sz="quarter" idx="10"/>
          </p:nvPr>
        </p:nvSpPr>
        <p:spPr/>
        <p:txBody>
          <a:bodyPr/>
          <a:lstStyle/>
          <a:p>
            <a:fld id="{9A91B604-5352-4B7C-A9AA-BA2072246984}" type="slidenum">
              <a:rPr lang="en-US" smtClean="0"/>
              <a:t>9</a:t>
            </a:fld>
            <a:endParaRPr lang="en-US"/>
          </a:p>
        </p:txBody>
      </p:sp>
      <p:sp>
        <p:nvSpPr>
          <p:cNvPr id="5" name="Date Placeholder 4"/>
          <p:cNvSpPr>
            <a:spLocks noGrp="1"/>
          </p:cNvSpPr>
          <p:nvPr>
            <p:ph type="dt" idx="11"/>
          </p:nvPr>
        </p:nvSpPr>
        <p:spPr/>
        <p:txBody>
          <a:bodyPr/>
          <a:lstStyle/>
          <a:p>
            <a:r>
              <a:rPr lang="en-US"/>
              <a:t>3/12/2023</a:t>
            </a:r>
          </a:p>
        </p:txBody>
      </p:sp>
    </p:spTree>
    <p:extLst>
      <p:ext uri="{BB962C8B-B14F-4D97-AF65-F5344CB8AC3E}">
        <p14:creationId xmlns:p14="http://schemas.microsoft.com/office/powerpoint/2010/main" val="2046347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Post-Trial Information. At the conclusion of a court-martial resulting in a conviction, trial counsel shall inform victims and witnesses of basic information about the post-trial process and provide each with a completed DD Form 2703 (Post-Trial Information for Victims and Witnesses).</a:t>
            </a:r>
          </a:p>
          <a:p>
            <a:endParaRPr lang="en-US"/>
          </a:p>
        </p:txBody>
      </p:sp>
      <p:sp>
        <p:nvSpPr>
          <p:cNvPr id="4" name="Slide Number Placeholder 3"/>
          <p:cNvSpPr>
            <a:spLocks noGrp="1"/>
          </p:cNvSpPr>
          <p:nvPr>
            <p:ph type="sldNum" sz="quarter" idx="10"/>
          </p:nvPr>
        </p:nvSpPr>
        <p:spPr/>
        <p:txBody>
          <a:bodyPr/>
          <a:lstStyle/>
          <a:p>
            <a:fld id="{56921B26-1F30-4A70-AF16-E35E783DDAD7}" type="slidenum">
              <a:rPr lang="en-US" smtClean="0"/>
              <a:t>73</a:t>
            </a:fld>
            <a:endParaRPr lang="en-US"/>
          </a:p>
        </p:txBody>
      </p:sp>
    </p:spTree>
    <p:extLst>
      <p:ext uri="{BB962C8B-B14F-4D97-AF65-F5344CB8AC3E}">
        <p14:creationId xmlns:p14="http://schemas.microsoft.com/office/powerpoint/2010/main" val="3632122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Post-Trial Information. At the conclusion of a court-martial resulting in a conviction, trial counsel shall inform victims and witnesses of basic information about the post-trial process and provide each with a completed DD Form 2703 (Post-Trial Information for Victims and Witnesses).</a:t>
            </a:r>
          </a:p>
        </p:txBody>
      </p:sp>
      <p:sp>
        <p:nvSpPr>
          <p:cNvPr id="4" name="Slide Number Placeholder 3"/>
          <p:cNvSpPr>
            <a:spLocks noGrp="1"/>
          </p:cNvSpPr>
          <p:nvPr>
            <p:ph type="sldNum" sz="quarter" idx="10"/>
          </p:nvPr>
        </p:nvSpPr>
        <p:spPr/>
        <p:txBody>
          <a:bodyPr/>
          <a:lstStyle/>
          <a:p>
            <a:fld id="{9A91B604-5352-4B7C-A9AA-BA2072246984}" type="slidenum">
              <a:rPr lang="en-US" smtClean="0">
                <a:solidFill>
                  <a:prstClr val="black"/>
                </a:solidFill>
              </a:rPr>
              <a:pPr/>
              <a:t>74</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2725854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conclusion of every court-martial in where confinement is adjudged and approved, including SCM the trial counsel shall complete a DD Form 2704 and provide copies to the confinement facility, victim and witnesses if requested, and responsible VWAC</a:t>
            </a:r>
          </a:p>
          <a:p>
            <a:endParaRPr lang="en-US"/>
          </a:p>
          <a:p>
            <a:r>
              <a:rPr lang="en-US"/>
              <a:t>Requires election by each V/W whether to receive information on confinement status.</a:t>
            </a:r>
          </a:p>
          <a:p>
            <a:r>
              <a:rPr lang="en-US"/>
              <a:t>Provided to victims and witnesses upon request (redacted)  -  redacted means to black out others PII information except for the accused info on the front.  Recommendation is that you only put one v/w per page.</a:t>
            </a:r>
          </a:p>
          <a:p>
            <a:endParaRPr lang="en-US"/>
          </a:p>
          <a:p>
            <a:r>
              <a:rPr lang="en-US"/>
              <a:t>None of these forms (2701-4’s) are never included in the ROT!</a:t>
            </a:r>
          </a:p>
          <a:p>
            <a:endParaRPr lang="en-US"/>
          </a:p>
          <a:p>
            <a:r>
              <a:rPr lang="en-US"/>
              <a:t>The DD Form 2704 has personal info of victims and witnesses and should not be shared!</a:t>
            </a:r>
          </a:p>
          <a:p>
            <a:endParaRPr lang="en-US"/>
          </a:p>
          <a:p>
            <a:r>
              <a:rPr lang="en-US"/>
              <a:t>Post-Trial Confinement Status of Accused. </a:t>
            </a:r>
          </a:p>
          <a:p>
            <a:r>
              <a:rPr lang="en-US"/>
              <a:t>At the conclusion of every court - martial in which confinement is adjudged, including summary courts-martial, as a part of the ongoing duty to notify victims and witnesses of the rights and services available, trial counsel shall confer with each victim and witness to determine whet her the respective victim or witness desires to receive information about the confinement status of the accused. Additionally, trial counsel shall complete a DD Form 2704 and shall ensure copies are provided to:</a:t>
            </a:r>
          </a:p>
          <a:p>
            <a:r>
              <a:rPr lang="en-US"/>
              <a:t>(a) The confinement facility.</a:t>
            </a:r>
          </a:p>
          <a:p>
            <a:r>
              <a:rPr lang="en-US"/>
              <a:t>(b) Victims and witnesses whose entitlement to receive information has been certified by trial counsel (victim and witness copies shall be redacted so that only that particular victim's or witness's information is visible).</a:t>
            </a:r>
          </a:p>
          <a:p>
            <a:r>
              <a:rPr lang="en-US"/>
              <a:t>(c) The responsible VWACs (VWAC copies shall be properly redacted).</a:t>
            </a:r>
          </a:p>
          <a:p>
            <a:endParaRPr lang="en-US"/>
          </a:p>
          <a:p>
            <a:endParaRPr lang="en-US"/>
          </a:p>
        </p:txBody>
      </p:sp>
      <p:sp>
        <p:nvSpPr>
          <p:cNvPr id="4" name="Slide Number Placeholder 3"/>
          <p:cNvSpPr>
            <a:spLocks noGrp="1"/>
          </p:cNvSpPr>
          <p:nvPr>
            <p:ph type="sldNum" sz="quarter" idx="10"/>
          </p:nvPr>
        </p:nvSpPr>
        <p:spPr/>
        <p:txBody>
          <a:bodyPr/>
          <a:lstStyle/>
          <a:p>
            <a:fld id="{56921B26-1F30-4A70-AF16-E35E783DDAD7}" type="slidenum">
              <a:rPr lang="en-US" smtClean="0"/>
              <a:t>75</a:t>
            </a:fld>
            <a:endParaRPr lang="en-US"/>
          </a:p>
        </p:txBody>
      </p:sp>
    </p:spTree>
    <p:extLst>
      <p:ext uri="{BB962C8B-B14F-4D97-AF65-F5344CB8AC3E}">
        <p14:creationId xmlns:p14="http://schemas.microsoft.com/office/powerpoint/2010/main" val="378445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solidFill>
                  <a:srgbClr val="262626"/>
                </a:solidFill>
                <a:latin typeface="Courier New" panose="02070309020205020404" pitchFamily="49" charset="0"/>
              </a:rPr>
              <a:t>Staff </a:t>
            </a:r>
            <a:r>
              <a:rPr lang="en-US" dirty="0">
                <a:solidFill>
                  <a:srgbClr val="181818"/>
                </a:solidFill>
                <a:latin typeface="Courier New" panose="02070309020205020404" pitchFamily="49" charset="0"/>
              </a:rPr>
              <a:t>Judge Advocate (SJA)</a:t>
            </a:r>
          </a:p>
          <a:p>
            <a:pPr marL="228596" marR="1090" indent="-228596">
              <a:buAutoNum type="arabicParenR"/>
            </a:pPr>
            <a:r>
              <a:rPr lang="en-US" dirty="0">
                <a:solidFill>
                  <a:srgbClr val="181818"/>
                </a:solidFill>
                <a:latin typeface="Courier New" panose="02070309020205020404" pitchFamily="49" charset="0"/>
              </a:rPr>
              <a:t>Provide advice </a:t>
            </a:r>
            <a:r>
              <a:rPr lang="en-US" dirty="0">
                <a:solidFill>
                  <a:srgbClr val="262626"/>
                </a:solidFill>
                <a:latin typeface="Courier New" panose="02070309020205020404" pitchFamily="49" charset="0"/>
              </a:rPr>
              <a:t>and </a:t>
            </a:r>
            <a:r>
              <a:rPr lang="en-US" dirty="0">
                <a:solidFill>
                  <a:srgbClr val="181818"/>
                </a:solidFill>
                <a:latin typeface="Courier New" panose="02070309020205020404" pitchFamily="49" charset="0"/>
              </a:rPr>
              <a:t>guidance to </a:t>
            </a:r>
            <a:r>
              <a:rPr lang="en-US" dirty="0">
                <a:solidFill>
                  <a:srgbClr val="262626"/>
                </a:solidFill>
                <a:latin typeface="Courier New" panose="02070309020205020404" pitchFamily="49" charset="0"/>
              </a:rPr>
              <a:t>convening </a:t>
            </a:r>
            <a:r>
              <a:rPr lang="en-US" dirty="0">
                <a:solidFill>
                  <a:srgbClr val="181818"/>
                </a:solidFill>
                <a:latin typeface="Courier New" panose="02070309020205020404" pitchFamily="49" charset="0"/>
              </a:rPr>
              <a:t>authorities and commanders with </a:t>
            </a:r>
            <a:r>
              <a:rPr lang="en-US" dirty="0">
                <a:solidFill>
                  <a:srgbClr val="262626"/>
                </a:solidFill>
                <a:latin typeface="Courier New" panose="02070309020205020404" pitchFamily="49" charset="0"/>
              </a:rPr>
              <a:t>regard </a:t>
            </a:r>
            <a:r>
              <a:rPr lang="en-US" dirty="0">
                <a:solidFill>
                  <a:srgbClr val="181818"/>
                </a:solidFill>
                <a:latin typeface="Courier New" panose="02070309020205020404" pitchFamily="49" charset="0"/>
              </a:rPr>
              <a:t>to VWAP.</a:t>
            </a:r>
            <a:endParaRPr lang="en-US" dirty="0">
              <a:solidFill>
                <a:srgbClr val="262626"/>
              </a:solidFill>
              <a:latin typeface="Courier New" panose="02070309020205020404" pitchFamily="49" charset="0"/>
            </a:endParaRPr>
          </a:p>
          <a:p>
            <a:pPr marL="228596" marR="1090" indent="-228596">
              <a:buAutoNum type="arabicParenR"/>
            </a:pPr>
            <a:r>
              <a:rPr lang="en-US" dirty="0">
                <a:solidFill>
                  <a:srgbClr val="181818"/>
                </a:solidFill>
                <a:latin typeface="Courier New" panose="02070309020205020404" pitchFamily="49" charset="0"/>
              </a:rPr>
              <a:t>Provide </a:t>
            </a:r>
            <a:r>
              <a:rPr lang="en-US" dirty="0">
                <a:solidFill>
                  <a:srgbClr val="262626"/>
                </a:solidFill>
                <a:latin typeface="Courier New" panose="02070309020205020404" pitchFamily="49" charset="0"/>
              </a:rPr>
              <a:t>a </a:t>
            </a:r>
            <a:r>
              <a:rPr lang="en-US" dirty="0">
                <a:solidFill>
                  <a:srgbClr val="181818"/>
                </a:solidFill>
                <a:latin typeface="Courier New" panose="02070309020205020404" pitchFamily="49" charset="0"/>
              </a:rPr>
              <a:t>copy of the CAA to the trial </a:t>
            </a:r>
            <a:r>
              <a:rPr lang="en-US" dirty="0">
                <a:solidFill>
                  <a:srgbClr val="262626"/>
                </a:solidFill>
                <a:latin typeface="Courier New" panose="02070309020205020404" pitchFamily="49" charset="0"/>
              </a:rPr>
              <a:t>counsel </a:t>
            </a:r>
            <a:r>
              <a:rPr lang="en-US" dirty="0">
                <a:solidFill>
                  <a:srgbClr val="181818"/>
                </a:solidFill>
                <a:latin typeface="Courier New" panose="02070309020205020404" pitchFamily="49" charset="0"/>
              </a:rPr>
              <a:t>in those cases where a victim or a witness has elected to be </a:t>
            </a:r>
            <a:r>
              <a:rPr lang="en-US" dirty="0">
                <a:solidFill>
                  <a:srgbClr val="050505"/>
                </a:solidFill>
                <a:latin typeface="Courier New" panose="02070309020205020404" pitchFamily="49" charset="0"/>
              </a:rPr>
              <a:t>inf</a:t>
            </a:r>
            <a:r>
              <a:rPr lang="en-US" dirty="0">
                <a:solidFill>
                  <a:srgbClr val="262626"/>
                </a:solidFill>
                <a:latin typeface="Courier New" panose="02070309020205020404" pitchFamily="49" charset="0"/>
              </a:rPr>
              <a:t>ormed </a:t>
            </a:r>
            <a:r>
              <a:rPr lang="en-US" dirty="0">
                <a:solidFill>
                  <a:srgbClr val="181818"/>
                </a:solidFill>
                <a:latin typeface="Courier New" panose="02070309020205020404" pitchFamily="49" charset="0"/>
              </a:rPr>
              <a:t>of </a:t>
            </a:r>
            <a:r>
              <a:rPr lang="en-US" dirty="0">
                <a:solidFill>
                  <a:srgbClr val="262626"/>
                </a:solidFill>
                <a:latin typeface="Courier New" panose="02070309020205020404" pitchFamily="49" charset="0"/>
              </a:rPr>
              <a:t>the </a:t>
            </a:r>
            <a:r>
              <a:rPr lang="en-US" dirty="0">
                <a:solidFill>
                  <a:srgbClr val="181818"/>
                </a:solidFill>
                <a:latin typeface="Courier New" panose="02070309020205020404" pitchFamily="49" charset="0"/>
              </a:rPr>
              <a:t>CAA.</a:t>
            </a:r>
          </a:p>
          <a:p>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10</a:t>
            </a:fld>
            <a:endParaRPr lang="en-US">
              <a:solidFill>
                <a:prstClr val="black"/>
              </a:solidFill>
            </a:endParaRPr>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146195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list is ever</a:t>
            </a:r>
            <a:r>
              <a:rPr lang="en-US" baseline="0" dirty="0"/>
              <a:t> changing – difficult for you to get a handle on.</a:t>
            </a:r>
          </a:p>
          <a:p>
            <a:endParaRPr lang="en-US" baseline="0" dirty="0"/>
          </a:p>
          <a:p>
            <a:r>
              <a:rPr lang="en-US" baseline="0" dirty="0"/>
              <a:t>Installation level.</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73194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510"/>
            <a:r>
              <a:rPr lang="en-US" u="sng" dirty="0">
                <a:solidFill>
                  <a:srgbClr val="1A1A1A"/>
                </a:solidFill>
                <a:latin typeface="Courier New" panose="02070309020205020404" pitchFamily="49" charset="0"/>
              </a:rPr>
              <a:t>Installation Commanders</a:t>
            </a:r>
            <a:r>
              <a:rPr lang="en-US" dirty="0">
                <a:solidFill>
                  <a:srgbClr val="1A1A1A"/>
                </a:solidFill>
                <a:latin typeface="Courier New" panose="02070309020205020404" pitchFamily="49" charset="0"/>
              </a:rPr>
              <a:t>. </a:t>
            </a:r>
            <a:r>
              <a:rPr lang="en-US" dirty="0">
                <a:solidFill>
                  <a:srgbClr val="0A0A0A"/>
                </a:solidFill>
                <a:latin typeface="Courier New" panose="02070309020205020404" pitchFamily="49" charset="0"/>
              </a:rPr>
              <a:t>Installation </a:t>
            </a:r>
            <a:r>
              <a:rPr lang="en-US" dirty="0">
                <a:solidFill>
                  <a:srgbClr val="1A1A1A"/>
                </a:solidFill>
                <a:latin typeface="Courier New" panose="02070309020205020404" pitchFamily="49" charset="0"/>
              </a:rPr>
              <a:t>commanders possessing General Court-Mart</a:t>
            </a:r>
            <a:r>
              <a:rPr lang="en-US" dirty="0">
                <a:solidFill>
                  <a:srgbClr val="383838"/>
                </a:solidFill>
                <a:latin typeface="Courier New" panose="02070309020205020404" pitchFamily="49" charset="0"/>
              </a:rPr>
              <a:t>i</a:t>
            </a:r>
            <a:r>
              <a:rPr lang="en-US" dirty="0">
                <a:solidFill>
                  <a:srgbClr val="1A1A1A"/>
                </a:solidFill>
                <a:latin typeface="Courier New" panose="02070309020205020404" pitchFamily="49" charset="0"/>
              </a:rPr>
              <a:t>al Convening Authority (GCMCA) </a:t>
            </a:r>
            <a:r>
              <a:rPr lang="en-US" dirty="0">
                <a:solidFill>
                  <a:srgbClr val="0A0A0A"/>
                </a:solidFill>
                <a:latin typeface="Courier New" panose="02070309020205020404" pitchFamily="49" charset="0"/>
              </a:rPr>
              <a:t>and </a:t>
            </a:r>
            <a:r>
              <a:rPr lang="en-US" dirty="0">
                <a:solidFill>
                  <a:srgbClr val="1A1A1A"/>
                </a:solidFill>
                <a:latin typeface="Courier New" panose="02070309020205020404" pitchFamily="49" charset="0"/>
              </a:rPr>
              <a:t>other installation commanders as practical are designated as the Local Responsible Officia</a:t>
            </a:r>
            <a:r>
              <a:rPr lang="en-US" dirty="0">
                <a:solidFill>
                  <a:srgbClr val="383838"/>
                </a:solidFill>
                <a:latin typeface="Courier New" panose="02070309020205020404" pitchFamily="49" charset="0"/>
              </a:rPr>
              <a:t>l</a:t>
            </a:r>
            <a:r>
              <a:rPr lang="en-US" dirty="0">
                <a:solidFill>
                  <a:srgbClr val="1A1A1A"/>
                </a:solidFill>
                <a:latin typeface="Courier New" panose="02070309020205020404" pitchFamily="49" charset="0"/>
              </a:rPr>
              <a:t>s pursuant to references (a} and (c). These Installation commanders are responsible for implementing and maintaining a </a:t>
            </a:r>
            <a:r>
              <a:rPr lang="en-US" dirty="0">
                <a:solidFill>
                  <a:srgbClr val="0A0A0A"/>
                </a:solidFill>
                <a:latin typeface="Courier New" panose="02070309020205020404" pitchFamily="49" charset="0"/>
              </a:rPr>
              <a:t>VWAP </a:t>
            </a:r>
            <a:r>
              <a:rPr lang="en-US" dirty="0">
                <a:solidFill>
                  <a:srgbClr val="1A1A1A"/>
                </a:solidFill>
                <a:latin typeface="Courier New" panose="02070309020205020404" pitchFamily="49" charset="0"/>
              </a:rPr>
              <a:t>on their respec</a:t>
            </a:r>
            <a:r>
              <a:rPr lang="en-US" dirty="0">
                <a:solidFill>
                  <a:srgbClr val="383838"/>
                </a:solidFill>
                <a:latin typeface="Courier New" panose="02070309020205020404" pitchFamily="49" charset="0"/>
              </a:rPr>
              <a:t>t</a:t>
            </a:r>
            <a:r>
              <a:rPr lang="en-US" dirty="0">
                <a:solidFill>
                  <a:srgbClr val="0A0A0A"/>
                </a:solidFill>
                <a:latin typeface="Courier New" panose="02070309020205020404" pitchFamily="49" charset="0"/>
              </a:rPr>
              <a:t>ive </a:t>
            </a:r>
            <a:r>
              <a:rPr lang="en-US" dirty="0">
                <a:solidFill>
                  <a:srgbClr val="1A1A1A"/>
                </a:solidFill>
                <a:latin typeface="Courier New" panose="02070309020205020404" pitchFamily="49" charset="0"/>
              </a:rPr>
              <a:t>installations and </a:t>
            </a:r>
            <a:r>
              <a:rPr lang="en-US" sz="1400" dirty="0">
                <a:solidFill>
                  <a:srgbClr val="1A1A1A"/>
                </a:solidFill>
                <a:latin typeface="Courier New" panose="02070309020205020404" pitchFamily="49" charset="0"/>
              </a:rPr>
              <a:t>subo</a:t>
            </a:r>
            <a:r>
              <a:rPr lang="en-US" sz="1400" dirty="0">
                <a:solidFill>
                  <a:srgbClr val="383838"/>
                </a:solidFill>
                <a:latin typeface="Courier New" panose="02070309020205020404" pitchFamily="49" charset="0"/>
              </a:rPr>
              <a:t>r</a:t>
            </a:r>
            <a:r>
              <a:rPr lang="en-US" sz="1400" dirty="0">
                <a:solidFill>
                  <a:srgbClr val="1A1A1A"/>
                </a:solidFill>
                <a:latin typeface="Courier New" panose="02070309020205020404" pitchFamily="49" charset="0"/>
              </a:rPr>
              <a:t>dinate </a:t>
            </a:r>
            <a:r>
              <a:rPr lang="en-US" sz="1400" dirty="0">
                <a:solidFill>
                  <a:srgbClr val="383838"/>
                </a:solidFill>
                <a:latin typeface="Courier New" panose="02070309020205020404" pitchFamily="49" charset="0"/>
              </a:rPr>
              <a:t>i</a:t>
            </a:r>
            <a:r>
              <a:rPr lang="en-US" sz="1400" dirty="0">
                <a:solidFill>
                  <a:srgbClr val="1A1A1A"/>
                </a:solidFill>
                <a:latin typeface="Courier New" panose="02070309020205020404" pitchFamily="49" charset="0"/>
              </a:rPr>
              <a:t>nstallat</a:t>
            </a:r>
            <a:r>
              <a:rPr lang="en-US" sz="1400" dirty="0">
                <a:solidFill>
                  <a:srgbClr val="383838"/>
                </a:solidFill>
                <a:latin typeface="Courier New" panose="02070309020205020404" pitchFamily="49" charset="0"/>
              </a:rPr>
              <a:t>i</a:t>
            </a:r>
            <a:r>
              <a:rPr lang="en-US" sz="1400" dirty="0">
                <a:solidFill>
                  <a:srgbClr val="1A1A1A"/>
                </a:solidFill>
                <a:latin typeface="Courier New" panose="02070309020205020404" pitchFamily="49" charset="0"/>
              </a:rPr>
              <a:t>ons. Loca</a:t>
            </a:r>
            <a:r>
              <a:rPr lang="en-US" sz="1400" dirty="0">
                <a:solidFill>
                  <a:srgbClr val="383838"/>
                </a:solidFill>
                <a:latin typeface="Courier New" panose="02070309020205020404" pitchFamily="49" charset="0"/>
              </a:rPr>
              <a:t>l </a:t>
            </a:r>
            <a:r>
              <a:rPr lang="en-US" sz="1400" dirty="0">
                <a:solidFill>
                  <a:srgbClr val="1A1A1A"/>
                </a:solidFill>
                <a:latin typeface="Courier New" panose="02070309020205020404" pitchFamily="49" charset="0"/>
              </a:rPr>
              <a:t>Responsib</a:t>
            </a:r>
            <a:r>
              <a:rPr lang="en-US" sz="1400" dirty="0">
                <a:solidFill>
                  <a:srgbClr val="383838"/>
                </a:solidFill>
                <a:latin typeface="Courier New" panose="02070309020205020404" pitchFamily="49" charset="0"/>
              </a:rPr>
              <a:t>l</a:t>
            </a:r>
            <a:r>
              <a:rPr lang="en-US" sz="1400" dirty="0">
                <a:solidFill>
                  <a:srgbClr val="1A1A1A"/>
                </a:solidFill>
                <a:latin typeface="Courier New" panose="02070309020205020404" pitchFamily="49" charset="0"/>
              </a:rPr>
              <a:t>e Off</a:t>
            </a:r>
            <a:r>
              <a:rPr lang="en-US" sz="1400" dirty="0">
                <a:solidFill>
                  <a:srgbClr val="383838"/>
                </a:solidFill>
                <a:latin typeface="Courier New" panose="02070309020205020404" pitchFamily="49" charset="0"/>
              </a:rPr>
              <a:t>i</a:t>
            </a:r>
            <a:r>
              <a:rPr lang="en-US" sz="1400" dirty="0">
                <a:solidFill>
                  <a:srgbClr val="1A1A1A"/>
                </a:solidFill>
                <a:latin typeface="Courier New" panose="02070309020205020404" pitchFamily="49" charset="0"/>
              </a:rPr>
              <a:t>c</a:t>
            </a:r>
            <a:r>
              <a:rPr lang="en-US" sz="1400" dirty="0">
                <a:solidFill>
                  <a:srgbClr val="383838"/>
                </a:solidFill>
                <a:latin typeface="Courier New" panose="02070309020205020404" pitchFamily="49" charset="0"/>
              </a:rPr>
              <a:t>i</a:t>
            </a:r>
            <a:r>
              <a:rPr lang="en-US" sz="1400" dirty="0">
                <a:solidFill>
                  <a:srgbClr val="1A1A1A"/>
                </a:solidFill>
                <a:latin typeface="Courier New" panose="02070309020205020404" pitchFamily="49" charset="0"/>
              </a:rPr>
              <a:t>als shall.</a:t>
            </a:r>
          </a:p>
          <a:p>
            <a:pPr marL="228596" marR="1510" indent="-228596">
              <a:buAutoNum type="arabicParenR"/>
            </a:pPr>
            <a:r>
              <a:rPr lang="en-US" dirty="0">
                <a:solidFill>
                  <a:srgbClr val="1A1A1A"/>
                </a:solidFill>
                <a:latin typeface="Courier New" panose="02070309020205020404" pitchFamily="49" charset="0"/>
              </a:rPr>
              <a:t>Ensure close coordination between</a:t>
            </a:r>
            <a:r>
              <a:rPr lang="en-US" dirty="0">
                <a:solidFill>
                  <a:srgbClr val="AAAAAA"/>
                </a:solidFill>
                <a:latin typeface="Courier New" panose="02070309020205020404" pitchFamily="49" charset="0"/>
              </a:rPr>
              <a:t>. </a:t>
            </a:r>
            <a:r>
              <a:rPr lang="en-US" dirty="0">
                <a:solidFill>
                  <a:srgbClr val="0A0A0A"/>
                </a:solidFill>
                <a:latin typeface="Courier New" panose="02070309020205020404" pitchFamily="49" charset="0"/>
              </a:rPr>
              <a:t>local </a:t>
            </a:r>
            <a:r>
              <a:rPr lang="en-US" dirty="0">
                <a:solidFill>
                  <a:srgbClr val="1A1A1A"/>
                </a:solidFill>
                <a:latin typeface="Courier New" panose="02070309020205020404" pitchFamily="49" charset="0"/>
              </a:rPr>
              <a:t>VWACs and VWAP representatives from NCIS, legal service providers, military police, commanding officers, medical facilities, Marine </a:t>
            </a:r>
            <a:r>
              <a:rPr lang="en-US" dirty="0">
                <a:solidFill>
                  <a:srgbClr val="0A0A0A"/>
                </a:solidFill>
                <a:latin typeface="Courier New" panose="02070309020205020404" pitchFamily="49" charset="0"/>
              </a:rPr>
              <a:t>and Family </a:t>
            </a:r>
            <a:r>
              <a:rPr lang="en-US" dirty="0">
                <a:solidFill>
                  <a:srgbClr val="1A1A1A"/>
                </a:solidFill>
                <a:latin typeface="Courier New" panose="02070309020205020404" pitchFamily="49" charset="0"/>
              </a:rPr>
              <a:t>Programs, </a:t>
            </a:r>
            <a:r>
              <a:rPr lang="en-US" dirty="0">
                <a:solidFill>
                  <a:srgbClr val="0A0A0A"/>
                </a:solidFill>
                <a:latin typeface="Courier New" panose="02070309020205020404" pitchFamily="49" charset="0"/>
              </a:rPr>
              <a:t>corrections facilities, </a:t>
            </a:r>
            <a:r>
              <a:rPr lang="en-US" dirty="0">
                <a:solidFill>
                  <a:srgbClr val="1A1A1A"/>
                </a:solidFill>
                <a:latin typeface="Courier New" panose="02070309020205020404" pitchFamily="49" charset="0"/>
              </a:rPr>
              <a:t>and chap</a:t>
            </a:r>
            <a:r>
              <a:rPr lang="en-US" dirty="0">
                <a:solidFill>
                  <a:srgbClr val="383838"/>
                </a:solidFill>
                <a:latin typeface="Courier New" panose="02070309020205020404" pitchFamily="49" charset="0"/>
              </a:rPr>
              <a:t>l</a:t>
            </a:r>
            <a:r>
              <a:rPr lang="en-US" dirty="0">
                <a:solidFill>
                  <a:srgbClr val="1A1A1A"/>
                </a:solidFill>
                <a:latin typeface="Courier New" panose="02070309020205020404" pitchFamily="49" charset="0"/>
              </a:rPr>
              <a:t>ains;</a:t>
            </a:r>
          </a:p>
          <a:p>
            <a:pPr marL="228596" marR="1510" indent="-228596">
              <a:buAutoNum type="arabicParenR"/>
            </a:pPr>
            <a:r>
              <a:rPr lang="en-US" dirty="0">
                <a:solidFill>
                  <a:srgbClr val="1A1A1A"/>
                </a:solidFill>
                <a:latin typeface="Courier New" panose="02070309020205020404" pitchFamily="49" charset="0"/>
              </a:rPr>
              <a:t>Appoint, </a:t>
            </a:r>
            <a:r>
              <a:rPr lang="en-US" dirty="0">
                <a:solidFill>
                  <a:srgbClr val="0A0A0A"/>
                </a:solidFill>
                <a:latin typeface="Courier New" panose="02070309020205020404" pitchFamily="49" charset="0"/>
              </a:rPr>
              <a:t>in </a:t>
            </a:r>
            <a:r>
              <a:rPr lang="en-US" dirty="0">
                <a:solidFill>
                  <a:srgbClr val="1A1A1A"/>
                </a:solidFill>
                <a:latin typeface="Courier New" panose="02070309020205020404" pitchFamily="49" charset="0"/>
              </a:rPr>
              <a:t>writing, by name, title, duty address, and telephone number, a VWLO. The VWLO shall be an officer or civilian employee on the installation commander's staff and shall not serve as a trial counsel, senior trial counsel, regional trial counsel, Defense Counsel, Senior Defense Counsel, Regional Defense Counsel, Staff Judge Advocate, or </a:t>
            </a:r>
            <a:r>
              <a:rPr lang="en-US" dirty="0">
                <a:solidFill>
                  <a:srgbClr val="383838"/>
                </a:solidFill>
                <a:latin typeface="Courier New" panose="02070309020205020404" pitchFamily="49" charset="0"/>
              </a:rPr>
              <a:t>l</a:t>
            </a:r>
            <a:r>
              <a:rPr lang="en-US" dirty="0">
                <a:solidFill>
                  <a:srgbClr val="1A1A1A"/>
                </a:solidFill>
                <a:latin typeface="Courier New" panose="02070309020205020404" pitchFamily="49" charset="0"/>
              </a:rPr>
              <a:t>ega</a:t>
            </a:r>
            <a:r>
              <a:rPr lang="en-US" dirty="0">
                <a:solidFill>
                  <a:srgbClr val="383838"/>
                </a:solidFill>
                <a:latin typeface="Courier New" panose="02070309020205020404" pitchFamily="49" charset="0"/>
              </a:rPr>
              <a:t>l </a:t>
            </a:r>
            <a:r>
              <a:rPr lang="en-US" dirty="0">
                <a:solidFill>
                  <a:srgbClr val="1A1A1A"/>
                </a:solidFill>
                <a:latin typeface="Courier New" panose="02070309020205020404" pitchFamily="49" charset="0"/>
              </a:rPr>
              <a:t>assistance attorney. VWLO responsibilities are outlined </a:t>
            </a:r>
            <a:r>
              <a:rPr lang="en-US" dirty="0">
                <a:solidFill>
                  <a:srgbClr val="0A0A0A"/>
                </a:solidFill>
                <a:latin typeface="Courier New" panose="02070309020205020404" pitchFamily="49" charset="0"/>
              </a:rPr>
              <a:t>in </a:t>
            </a:r>
            <a:r>
              <a:rPr lang="en-US" dirty="0">
                <a:solidFill>
                  <a:srgbClr val="1A1A1A"/>
                </a:solidFill>
                <a:latin typeface="Courier New" panose="02070309020205020404" pitchFamily="49" charset="0"/>
              </a:rPr>
              <a:t>paragraph 3.b. of this enclosure.</a:t>
            </a:r>
          </a:p>
          <a:p>
            <a:pPr marL="228596" marR="1510" indent="-228596">
              <a:buAutoNum type="arabicParenR"/>
            </a:pPr>
            <a:r>
              <a:rPr lang="en-US" dirty="0">
                <a:solidFill>
                  <a:srgbClr val="0A0A0A"/>
                </a:solidFill>
                <a:latin typeface="Courier New" panose="02070309020205020404" pitchFamily="49" charset="0"/>
              </a:rPr>
              <a:t>Ensure </a:t>
            </a:r>
            <a:r>
              <a:rPr lang="en-US" dirty="0">
                <a:solidFill>
                  <a:srgbClr val="1A1A1A"/>
                </a:solidFill>
                <a:latin typeface="Courier New" panose="02070309020205020404" pitchFamily="49" charset="0"/>
              </a:rPr>
              <a:t>all VWAP representatives aboard the </a:t>
            </a:r>
            <a:r>
              <a:rPr lang="en-US" dirty="0">
                <a:solidFill>
                  <a:srgbClr val="0A0A0A"/>
                </a:solidFill>
                <a:latin typeface="Courier New" panose="02070309020205020404" pitchFamily="49" charset="0"/>
              </a:rPr>
              <a:t>installation </a:t>
            </a:r>
            <a:r>
              <a:rPr lang="en-US" dirty="0">
                <a:solidFill>
                  <a:srgbClr val="1A1A1A"/>
                </a:solidFill>
                <a:latin typeface="Courier New" panose="02070309020205020404" pitchFamily="49" charset="0"/>
              </a:rPr>
              <a:t>are provided the VWLO's name and </a:t>
            </a:r>
            <a:r>
              <a:rPr lang="en-US" dirty="0">
                <a:solidFill>
                  <a:srgbClr val="0A0A0A"/>
                </a:solidFill>
                <a:latin typeface="Courier New" panose="02070309020205020404" pitchFamily="49" charset="0"/>
              </a:rPr>
              <a:t>phone </a:t>
            </a:r>
            <a:r>
              <a:rPr lang="en-US" dirty="0">
                <a:solidFill>
                  <a:srgbClr val="1A1A1A"/>
                </a:solidFill>
                <a:latin typeface="Courier New" panose="02070309020205020404" pitchFamily="49" charset="0"/>
              </a:rPr>
              <a:t>number.</a:t>
            </a:r>
          </a:p>
          <a:p>
            <a:pPr marL="228596" marR="1510" indent="-228596">
              <a:buAutoNum type="arabicParenR"/>
            </a:pPr>
            <a:r>
              <a:rPr lang="en-US" dirty="0">
                <a:solidFill>
                  <a:srgbClr val="1A1A1A"/>
                </a:solidFill>
                <a:latin typeface="Courier New" panose="02070309020205020404" pitchFamily="49" charset="0"/>
              </a:rPr>
              <a:t>Establish a </a:t>
            </a:r>
            <a:r>
              <a:rPr lang="en-US" dirty="0">
                <a:solidFill>
                  <a:srgbClr val="383838"/>
                </a:solidFill>
                <a:latin typeface="Courier New" panose="02070309020205020404" pitchFamily="49" charset="0"/>
              </a:rPr>
              <a:t>l</a:t>
            </a:r>
            <a:r>
              <a:rPr lang="en-US" dirty="0">
                <a:solidFill>
                  <a:srgbClr val="1A1A1A"/>
                </a:solidFill>
                <a:latin typeface="Courier New" panose="02070309020205020404" pitchFamily="49" charset="0"/>
              </a:rPr>
              <a:t>ocal Victim and </a:t>
            </a:r>
            <a:r>
              <a:rPr lang="en-US" dirty="0">
                <a:solidFill>
                  <a:srgbClr val="0A0A0A"/>
                </a:solidFill>
                <a:latin typeface="Courier New" panose="02070309020205020404" pitchFamily="49" charset="0"/>
              </a:rPr>
              <a:t>Witness Assistance </a:t>
            </a:r>
            <a:r>
              <a:rPr lang="en-US" dirty="0">
                <a:solidFill>
                  <a:srgbClr val="1A1A1A"/>
                </a:solidFill>
                <a:latin typeface="Courier New" panose="02070309020205020404" pitchFamily="49" charset="0"/>
              </a:rPr>
              <a:t>Council, chaired by </a:t>
            </a:r>
            <a:r>
              <a:rPr lang="en-US" dirty="0">
                <a:solidFill>
                  <a:srgbClr val="0A0A0A"/>
                </a:solidFill>
                <a:latin typeface="Courier New" panose="02070309020205020404" pitchFamily="49" charset="0"/>
              </a:rPr>
              <a:t>the </a:t>
            </a:r>
            <a:r>
              <a:rPr lang="en-US" dirty="0">
                <a:solidFill>
                  <a:srgbClr val="1A1A1A"/>
                </a:solidFill>
                <a:latin typeface="Courier New" panose="02070309020205020404" pitchFamily="49" charset="0"/>
              </a:rPr>
              <a:t>installation VWLO, to coordinate a </a:t>
            </a:r>
            <a:r>
              <a:rPr lang="en-US" dirty="0"/>
              <a:t>comprehensive assistance program and comply with VWAP notification and reporting requirements; </a:t>
            </a:r>
          </a:p>
          <a:p>
            <a:pPr marL="228596" marR="1510" indent="-228596">
              <a:buAutoNum type="arabicParenR"/>
            </a:pPr>
            <a:r>
              <a:rPr lang="en-US" dirty="0">
                <a:solidFill>
                  <a:srgbClr val="1A1A1A"/>
                </a:solidFill>
                <a:latin typeface="Courier New" panose="02070309020205020404" pitchFamily="49" charset="0"/>
              </a:rPr>
              <a:t>When a Marine Corps confinement facility </a:t>
            </a:r>
            <a:r>
              <a:rPr lang="en-US" dirty="0">
                <a:solidFill>
                  <a:srgbClr val="0A0A0A"/>
                </a:solidFill>
                <a:latin typeface="Courier New" panose="02070309020205020404" pitchFamily="49" charset="0"/>
              </a:rPr>
              <a:t>is </a:t>
            </a:r>
            <a:r>
              <a:rPr lang="en-US" dirty="0">
                <a:solidFill>
                  <a:srgbClr val="1A1A1A"/>
                </a:solidFill>
                <a:latin typeface="Courier New" panose="02070309020205020404" pitchFamily="49" charset="0"/>
              </a:rPr>
              <a:t>located aboard the installation, appoint, in writing, by name, title, duty address, and telephone number; a confinement facility representative to serve as the confinement facility VWAC and representative to the local Victim and Witness Assistance Council.</a:t>
            </a:r>
          </a:p>
          <a:p>
            <a:pPr marL="228596" marR="1510" indent="-228596">
              <a:buAutoNum type="arabicParenR"/>
            </a:pPr>
            <a:r>
              <a:rPr lang="en-US" dirty="0">
                <a:solidFill>
                  <a:srgbClr val="1A1A1A"/>
                </a:solidFill>
                <a:latin typeface="Courier New" panose="02070309020205020404" pitchFamily="49" charset="0"/>
              </a:rPr>
              <a:t>Construct and maintain, with the assistance of the local Marine and Family Programs office, a directory of military and civilian programs, services, and crime victim compensation funds available to </a:t>
            </a:r>
            <a:r>
              <a:rPr lang="en-US" dirty="0">
                <a:solidFill>
                  <a:srgbClr val="0A0A0A"/>
                </a:solidFill>
                <a:latin typeface="Courier New" panose="02070309020205020404" pitchFamily="49" charset="0"/>
              </a:rPr>
              <a:t>victims </a:t>
            </a:r>
            <a:r>
              <a:rPr lang="en-US" dirty="0">
                <a:solidFill>
                  <a:srgbClr val="1A1A1A"/>
                </a:solidFill>
                <a:latin typeface="Courier New" panose="02070309020205020404" pitchFamily="49" charset="0"/>
              </a:rPr>
              <a:t>and witnesses, and ensure the directory is published on </a:t>
            </a:r>
            <a:r>
              <a:rPr lang="en-US" dirty="0">
                <a:solidFill>
                  <a:srgbClr val="0A0A0A"/>
                </a:solidFill>
                <a:latin typeface="Courier New" panose="02070309020205020404" pitchFamily="49" charset="0"/>
              </a:rPr>
              <a:t>the </a:t>
            </a:r>
            <a:r>
              <a:rPr lang="en-US" dirty="0">
                <a:solidFill>
                  <a:srgbClr val="1A1A1A"/>
                </a:solidFill>
                <a:latin typeface="Courier New" panose="02070309020205020404" pitchFamily="49" charset="0"/>
              </a:rPr>
              <a:t>installation's public website. When appropriate, and after consultation with the cognizant Staff Judge Advocate, enter into Memoranda of Agreement {MOA) with civilian agencies to ensure victims and witnesses are provided required services.</a:t>
            </a:r>
          </a:p>
          <a:p>
            <a:pPr marL="228596" marR="1510" indent="-228596">
              <a:buAutoNum type="arabicParenR"/>
            </a:pPr>
            <a:r>
              <a:rPr lang="en-US" dirty="0">
                <a:solidFill>
                  <a:srgbClr val="1A1A1A"/>
                </a:solidFill>
                <a:latin typeface="Courier New" panose="02070309020205020404" pitchFamily="49" charset="0"/>
              </a:rPr>
              <a:t>Ensure that victims and witnesses are receiving the information and </a:t>
            </a:r>
            <a:r>
              <a:rPr lang="en-US" dirty="0">
                <a:solidFill>
                  <a:srgbClr val="0A0A0A"/>
                </a:solidFill>
                <a:latin typeface="Courier New" panose="02070309020205020404" pitchFamily="49" charset="0"/>
              </a:rPr>
              <a:t>services </a:t>
            </a:r>
            <a:r>
              <a:rPr lang="en-US" dirty="0">
                <a:solidFill>
                  <a:srgbClr val="1A1A1A"/>
                </a:solidFill>
                <a:latin typeface="Courier New" panose="02070309020205020404" pitchFamily="49" charset="0"/>
              </a:rPr>
              <a:t>as required </a:t>
            </a:r>
            <a:r>
              <a:rPr lang="en-US" dirty="0">
                <a:solidFill>
                  <a:srgbClr val="0A0A0A"/>
                </a:solidFill>
                <a:latin typeface="Courier New" panose="02070309020205020404" pitchFamily="49" charset="0"/>
              </a:rPr>
              <a:t>under </a:t>
            </a:r>
            <a:r>
              <a:rPr lang="en-US" dirty="0">
                <a:solidFill>
                  <a:srgbClr val="1A1A1A"/>
                </a:solidFill>
                <a:latin typeface="Courier New" panose="02070309020205020404" pitchFamily="49" charset="0"/>
              </a:rPr>
              <a:t>the VWAP unt</a:t>
            </a:r>
            <a:r>
              <a:rPr lang="en-US" dirty="0">
                <a:solidFill>
                  <a:srgbClr val="343434"/>
                </a:solidFill>
                <a:latin typeface="Courier New" panose="02070309020205020404" pitchFamily="49" charset="0"/>
              </a:rPr>
              <a:t>i</a:t>
            </a:r>
            <a:r>
              <a:rPr lang="en-US" dirty="0">
                <a:solidFill>
                  <a:srgbClr val="1A1A1A"/>
                </a:solidFill>
                <a:latin typeface="Courier New" panose="02070309020205020404" pitchFamily="49" charset="0"/>
              </a:rPr>
              <a:t>l an accused enters post-trial confineme</a:t>
            </a:r>
            <a:r>
              <a:rPr lang="en-US" dirty="0">
                <a:solidFill>
                  <a:srgbClr val="343434"/>
                </a:solidFill>
                <a:latin typeface="Courier New" panose="02070309020205020404" pitchFamily="49" charset="0"/>
              </a:rPr>
              <a:t>n</a:t>
            </a:r>
            <a:r>
              <a:rPr lang="en-US" dirty="0">
                <a:solidFill>
                  <a:srgbClr val="1A1A1A"/>
                </a:solidFill>
                <a:latin typeface="Courier New" panose="02070309020205020404" pitchFamily="49" charset="0"/>
              </a:rPr>
              <a:t>t.</a:t>
            </a:r>
          </a:p>
          <a:p>
            <a:pPr marL="228596" marR="1510" indent="-228596">
              <a:buAutoNum type="arabicParenR"/>
            </a:pPr>
            <a:r>
              <a:rPr lang="en-US" dirty="0">
                <a:solidFill>
                  <a:srgbClr val="1A1A1A"/>
                </a:solidFill>
                <a:latin typeface="Courier New" panose="02070309020205020404" pitchFamily="49" charset="0"/>
              </a:rPr>
              <a:t>Ensure processes are </a:t>
            </a:r>
            <a:r>
              <a:rPr lang="en-US" dirty="0">
                <a:solidFill>
                  <a:srgbClr val="0A0A0A"/>
                </a:solidFill>
                <a:latin typeface="Courier New" panose="02070309020205020404" pitchFamily="49" charset="0"/>
              </a:rPr>
              <a:t>in </a:t>
            </a:r>
            <a:r>
              <a:rPr lang="en-US" dirty="0">
                <a:solidFill>
                  <a:srgbClr val="1A1A1A"/>
                </a:solidFill>
                <a:latin typeface="Courier New" panose="02070309020205020404" pitchFamily="49" charset="0"/>
              </a:rPr>
              <a:t>place to maintain data on the number of victims and witnesses who received DD Forms </a:t>
            </a:r>
            <a:r>
              <a:rPr lang="en-US" dirty="0">
                <a:solidFill>
                  <a:srgbClr val="0A0A0A"/>
                </a:solidFill>
                <a:latin typeface="Courier New" panose="02070309020205020404" pitchFamily="49" charset="0"/>
              </a:rPr>
              <a:t>2701-</a:t>
            </a:r>
            <a:r>
              <a:rPr lang="en-US" dirty="0">
                <a:solidFill>
                  <a:srgbClr val="1A1A1A"/>
                </a:solidFill>
                <a:latin typeface="Courier New" panose="02070309020205020404" pitchFamily="49" charset="0"/>
              </a:rPr>
              <a:t>2703 and elect notification via DD Form 2704.</a:t>
            </a:r>
          </a:p>
          <a:p>
            <a:endParaRPr lang="en-US" dirty="0"/>
          </a:p>
          <a:p>
            <a:endParaRPr lang="en-US" dirty="0">
              <a:solidFill>
                <a:srgbClr val="1A1A1A"/>
              </a:solidFill>
              <a:latin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fld id="{9A91B604-5352-4B7C-A9AA-BA2072246984}" type="slidenum">
              <a:rPr lang="en-US" smtClean="0"/>
              <a:t>12</a:t>
            </a:fld>
            <a:endParaRPr lang="en-US"/>
          </a:p>
        </p:txBody>
      </p:sp>
      <p:sp>
        <p:nvSpPr>
          <p:cNvPr id="5" name="Date Placeholder 4"/>
          <p:cNvSpPr>
            <a:spLocks noGrp="1"/>
          </p:cNvSpPr>
          <p:nvPr>
            <p:ph type="dt" idx="11"/>
          </p:nvPr>
        </p:nvSpPr>
        <p:spPr/>
        <p:txBody>
          <a:bodyPr/>
          <a:lstStyle/>
          <a:p>
            <a:r>
              <a:rPr lang="en-US"/>
              <a:t>2/3/2021</a:t>
            </a:r>
          </a:p>
        </p:txBody>
      </p:sp>
    </p:spTree>
    <p:extLst>
      <p:ext uri="{BB962C8B-B14F-4D97-AF65-F5344CB8AC3E}">
        <p14:creationId xmlns:p14="http://schemas.microsoft.com/office/powerpoint/2010/main" val="336185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list is ever</a:t>
            </a:r>
            <a:r>
              <a:rPr lang="en-US" baseline="0" dirty="0"/>
              <a:t> changing – difficult for you to get a handle on.</a:t>
            </a:r>
          </a:p>
          <a:p>
            <a:endParaRPr lang="en-US" baseline="0" dirty="0"/>
          </a:p>
          <a:p>
            <a:r>
              <a:rPr lang="en-US" baseline="0" dirty="0"/>
              <a:t>Installation level.</a:t>
            </a:r>
            <a:endParaRPr lang="en-US" dirty="0"/>
          </a:p>
        </p:txBody>
      </p:sp>
      <p:sp>
        <p:nvSpPr>
          <p:cNvPr id="4" name="Slide Number Placeholder 3"/>
          <p:cNvSpPr>
            <a:spLocks noGrp="1"/>
          </p:cNvSpPr>
          <p:nvPr>
            <p:ph type="sldNum" sz="quarter" idx="10"/>
          </p:nvPr>
        </p:nvSpPr>
        <p:spPr/>
        <p:txBody>
          <a:bodyPr/>
          <a:lstStyle/>
          <a:p>
            <a:pPr>
              <a:defRPr/>
            </a:pPr>
            <a:fld id="{72D757AF-8DBF-4495-986E-1DB12BDB1DD6}"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26022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4A3F4EF-F4B1-4C95-A07C-C60BBBB100B0}"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3A24B1-E906-4A34-A23C-DD6EDCFD45D6}" type="slidenum">
              <a:rPr lang="en-US" smtClean="0">
                <a:solidFill>
                  <a:prstClr val="black">
                    <a:tint val="75000"/>
                  </a:prstClr>
                </a:solidFill>
              </a:rPr>
              <a:pPr>
                <a:defRPr/>
              </a:pPr>
              <a:t>‹#›</a:t>
            </a:fld>
            <a:endParaRPr lang="en-US">
              <a:solidFill>
                <a:prstClr val="black">
                  <a:tint val="75000"/>
                </a:prstClr>
              </a:solidFill>
            </a:endParaRPr>
          </a:p>
        </p:txBody>
      </p:sp>
      <p:pic>
        <p:nvPicPr>
          <p:cNvPr id="1026" name="Picture 2" descr="C:\Users\william.yables\Pictures\Statio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9118" y="46892"/>
            <a:ext cx="1372108" cy="17160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lliam.yables\Pictures\Legal Services Coi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2" y="295335"/>
            <a:ext cx="1142998" cy="1142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24" y="269935"/>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12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FB1625-932C-4333-B7A9-B0436989AFBD}"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626A64-2E18-4E49-9FB5-7AF20362DC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143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F06C9B2-4CB0-4754-82EC-D2B3DC55FE7F}"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E8867C-CBC8-4349-B3F3-A7687702BB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166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13"/>
          <p:cNvSpPr>
            <a:spLocks noGrp="1"/>
          </p:cNvSpPr>
          <p:nvPr>
            <p:ph type="body" sz="quarter" idx="14" hasCustomPrompt="1"/>
          </p:nvPr>
        </p:nvSpPr>
        <p:spPr>
          <a:xfrm>
            <a:off x="914400" y="2819400"/>
            <a:ext cx="7086600" cy="1524000"/>
          </a:xfrm>
        </p:spPr>
        <p:txBody>
          <a:bodyPr>
            <a:normAutofit/>
          </a:bodyPr>
          <a:lstStyle>
            <a:lvl1pPr marL="0" indent="0">
              <a:lnSpc>
                <a:spcPts val="3000"/>
              </a:lnSpc>
              <a:buNone/>
              <a:defRPr sz="4000" b="1" baseline="0">
                <a:solidFill>
                  <a:schemeClr val="bg1"/>
                </a:solidFill>
              </a:defRPr>
            </a:lvl1pPr>
          </a:lstStyle>
          <a:p>
            <a:pPr lvl="0"/>
            <a:r>
              <a:rPr lang="en-US" dirty="0"/>
              <a:t>Slide Title</a:t>
            </a:r>
          </a:p>
          <a:p>
            <a:pPr lvl="0"/>
            <a:r>
              <a:rPr lang="en-US" dirty="0"/>
              <a:t>Slide Title</a:t>
            </a:r>
          </a:p>
          <a:p>
            <a:pPr lvl="0"/>
            <a:r>
              <a:rPr lang="en-US" dirty="0"/>
              <a:t>Slide Title</a:t>
            </a:r>
          </a:p>
        </p:txBody>
      </p:sp>
      <p:sp>
        <p:nvSpPr>
          <p:cNvPr id="8" name="Text Placeholder 13"/>
          <p:cNvSpPr>
            <a:spLocks noGrp="1"/>
          </p:cNvSpPr>
          <p:nvPr>
            <p:ph type="body" sz="quarter" idx="15" hasCustomPrompt="1"/>
          </p:nvPr>
        </p:nvSpPr>
        <p:spPr>
          <a:xfrm>
            <a:off x="914400" y="2362200"/>
            <a:ext cx="7086600" cy="381000"/>
          </a:xfrm>
        </p:spPr>
        <p:txBody>
          <a:bodyPr>
            <a:normAutofit/>
          </a:bodyPr>
          <a:lstStyle>
            <a:lvl1pPr marL="0" indent="0">
              <a:buNone/>
              <a:defRPr sz="1600" b="1" baseline="0">
                <a:solidFill>
                  <a:schemeClr val="bg1"/>
                </a:solidFill>
              </a:defRPr>
            </a:lvl1pPr>
          </a:lstStyle>
          <a:p>
            <a:pPr lvl="0"/>
            <a:r>
              <a:rPr lang="en-US" dirty="0"/>
              <a:t>BRANCH/PROGRAM</a:t>
            </a:r>
          </a:p>
        </p:txBody>
      </p:sp>
      <p:sp>
        <p:nvSpPr>
          <p:cNvPr id="9" name="Text Placeholder 13"/>
          <p:cNvSpPr>
            <a:spLocks noGrp="1"/>
          </p:cNvSpPr>
          <p:nvPr>
            <p:ph type="body" sz="quarter" idx="16" hasCustomPrompt="1"/>
          </p:nvPr>
        </p:nvSpPr>
        <p:spPr>
          <a:xfrm>
            <a:off x="914400" y="4572000"/>
            <a:ext cx="7086600" cy="685800"/>
          </a:xfrm>
        </p:spPr>
        <p:txBody>
          <a:bodyPr>
            <a:normAutofit/>
          </a:bodyPr>
          <a:lstStyle>
            <a:lvl1pPr marL="0" indent="0">
              <a:lnSpc>
                <a:spcPts val="1500"/>
              </a:lnSpc>
              <a:buNone/>
              <a:defRPr sz="1600" b="1" baseline="0">
                <a:solidFill>
                  <a:schemeClr val="bg1"/>
                </a:solidFill>
              </a:defRPr>
            </a:lvl1pPr>
          </a:lstStyle>
          <a:p>
            <a:pPr lvl="0"/>
            <a:r>
              <a:rPr lang="en-US" dirty="0"/>
              <a:t>AUTHOR NAME </a:t>
            </a:r>
          </a:p>
          <a:p>
            <a:pPr lvl="0"/>
            <a:r>
              <a:rPr lang="en-US" dirty="0"/>
              <a:t>OR PREFACE</a:t>
            </a:r>
          </a:p>
        </p:txBody>
      </p:sp>
    </p:spTree>
    <p:extLst>
      <p:ext uri="{BB962C8B-B14F-4D97-AF65-F5344CB8AC3E}">
        <p14:creationId xmlns:p14="http://schemas.microsoft.com/office/powerpoint/2010/main" val="116745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4A3F4EF-F4B1-4C95-A07C-C60BBBB100B0}"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3A24B1-E906-4A34-A23C-DD6EDCFD45D6}" type="slidenum">
              <a:rPr lang="en-US" smtClean="0">
                <a:solidFill>
                  <a:prstClr val="black">
                    <a:tint val="75000"/>
                  </a:prstClr>
                </a:solidFill>
              </a:rPr>
              <a:pPr>
                <a:defRPr/>
              </a:pPr>
              <a:t>‹#›</a:t>
            </a:fld>
            <a:endParaRPr lang="en-US">
              <a:solidFill>
                <a:prstClr val="black">
                  <a:tint val="75000"/>
                </a:prstClr>
              </a:solidFill>
            </a:endParaRPr>
          </a:p>
        </p:txBody>
      </p:sp>
      <p:pic>
        <p:nvPicPr>
          <p:cNvPr id="1026" name="Picture 2" descr="C:\Users\william.yables\Pictures\Statio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9118" y="46896"/>
            <a:ext cx="1372108" cy="17160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lliam.yables\Pictures\Legal Services Coi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2" y="295338"/>
            <a:ext cx="1142998" cy="1142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25" y="269940"/>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21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D543723-2104-43D0-8358-253FCEB573DB}"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B062A20-4B75-4AD7-9376-C6FD33E9C65D}"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3" descr="C:\Users\william.yables\Pictures\Legal Services Co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28428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william.yables\Pictures\Statio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6" y="76205"/>
            <a:ext cx="1340375" cy="1676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23" y="273398"/>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61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0F1AD2-A879-498C-8B88-5FA5266CD4ED}"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134DA35-8157-4766-9AE1-3D74A14C7B8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640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863C601-4CB8-47F1-A838-4ACF7C98D755}"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25D9A96-3F8C-4BBE-B473-A924D7C37C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5785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3BA7C67-719A-4CD8-9609-4C72286F4D09}"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5DDDD3E-7A6C-45EC-A8EA-CC773B52E41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454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494A280-1438-4AA8-9D5B-3A3E767138BE}"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D0250D4-3029-4ACB-8CCD-2EDEE8FABA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346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CB3167-C6AD-4A0B-B4FD-51EB8BA9F54F}"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2A039A2-51F7-4EBB-9899-86A7E05337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727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D543723-2104-43D0-8358-253FCEB573DB}"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B062A20-4B75-4AD7-9376-C6FD33E9C65D}"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3" descr="C:\Users\william.yables\Pictures\Legal Services Co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28428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william.yables\Pictures\Statio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0" y="76201"/>
            <a:ext cx="1340375" cy="1676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23" y="273394"/>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89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E2E2265-0D6B-4953-A39F-2883ABCEDF8E}"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1396FC8-8130-4AC0-A228-E8B3A1ADFB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816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3E8221-8D3D-4580-AA67-EF47E9F7AEA3}"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8FD684-B64F-43C3-9E5C-0C523E0B6B9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631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FB1625-932C-4333-B7A9-B0436989AFBD}"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626A64-2E18-4E49-9FB5-7AF20362DC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7013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F06C9B2-4CB0-4754-82EC-D2B3DC55FE7F}"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E8867C-CBC8-4349-B3F3-A7687702BB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708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0F1AD2-A879-498C-8B88-5FA5266CD4ED}"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134DA35-8157-4766-9AE1-3D74A14C7B8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620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863C601-4CB8-47F1-A838-4ACF7C98D755}"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25D9A96-3F8C-4BBE-B473-A924D7C37C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738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3BA7C67-719A-4CD8-9609-4C72286F4D09}"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5DDDD3E-7A6C-45EC-A8EA-CC773B52E41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2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494A280-1438-4AA8-9D5B-3A3E767138BE}"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D0250D4-3029-4ACB-8CCD-2EDEE8FABA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936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CB3167-C6AD-4A0B-B4FD-51EB8BA9F54F}"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2A039A2-51F7-4EBB-9899-86A7E05337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96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E2E2265-0D6B-4953-A39F-2883ABCEDF8E}"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1396FC8-8130-4AC0-A228-E8B3A1ADFB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161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3E8221-8D3D-4580-AA67-EF47E9F7AEA3}"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8FD684-B64F-43C3-9E5C-0C523E0B6B9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644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en.wikipedia.org/wiki/File:Air_station_new_river.sv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en.wikipedia.org/wiki/File:Air_station_new_river.sv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0CD0BA-AB83-4CAE-AB6F-5052FF8BC3C4}"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D4C0FE-FDA8-42CD-8B6C-EB4E3F2D352D}"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15" descr="USMC LEGAL SERVICES LOGO.JPG"/>
          <p:cNvPicPr>
            <a:picLocks noChangeAspect="1"/>
          </p:cNvPicPr>
          <p:nvPr userDrawn="1"/>
        </p:nvPicPr>
        <p:blipFill>
          <a:blip r:embed="rId14" cstate="print"/>
          <a:srcRect/>
          <a:stretch>
            <a:fillRect/>
          </a:stretch>
        </p:blipFill>
        <p:spPr bwMode="auto">
          <a:xfrm>
            <a:off x="152400" y="304800"/>
            <a:ext cx="1136650" cy="1143000"/>
          </a:xfrm>
          <a:prstGeom prst="rect">
            <a:avLst/>
          </a:prstGeom>
          <a:noFill/>
          <a:ln w="9525">
            <a:noFill/>
            <a:miter lim="800000"/>
            <a:headEnd/>
            <a:tailEnd/>
          </a:ln>
        </p:spPr>
      </p:pic>
      <p:pic>
        <p:nvPicPr>
          <p:cNvPr id="8" name="Picture 2" descr="Air station new river.svg">
            <a:hlinkClick r:id="rId15"/>
          </p:cNvPr>
          <p:cNvPicPr>
            <a:picLocks noChangeAspect="1" noChangeArrowheads="1"/>
          </p:cNvPicPr>
          <p:nvPr userDrawn="1"/>
        </p:nvPicPr>
        <p:blipFill>
          <a:blip r:embed="rId16" cstate="print"/>
          <a:srcRect/>
          <a:stretch>
            <a:fillRect/>
          </a:stretch>
        </p:blipFill>
        <p:spPr bwMode="auto">
          <a:xfrm>
            <a:off x="7620000" y="304800"/>
            <a:ext cx="1288353" cy="1114425"/>
          </a:xfrm>
          <a:prstGeom prst="rect">
            <a:avLst/>
          </a:prstGeom>
          <a:noFill/>
        </p:spPr>
      </p:pic>
      <p:pic>
        <p:nvPicPr>
          <p:cNvPr id="9"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724" y="269935"/>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william.yables\Pictures\Station.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99118" y="46892"/>
            <a:ext cx="1372108" cy="171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4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0CD0BA-AB83-4CAE-AB6F-5052FF8BC3C4}" type="datetimeFigureOut">
              <a:rPr lang="en-US" smtClean="0">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D4C0FE-FDA8-42CD-8B6C-EB4E3F2D352D}"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15" descr="USMC LEGAL SERVICES LOGO.JPG"/>
          <p:cNvPicPr>
            <a:picLocks noChangeAspect="1"/>
          </p:cNvPicPr>
          <p:nvPr userDrawn="1"/>
        </p:nvPicPr>
        <p:blipFill>
          <a:blip r:embed="rId13" cstate="print"/>
          <a:srcRect/>
          <a:stretch>
            <a:fillRect/>
          </a:stretch>
        </p:blipFill>
        <p:spPr bwMode="auto">
          <a:xfrm>
            <a:off x="152400" y="304800"/>
            <a:ext cx="1136650" cy="1143000"/>
          </a:xfrm>
          <a:prstGeom prst="rect">
            <a:avLst/>
          </a:prstGeom>
          <a:noFill/>
          <a:ln w="9525">
            <a:noFill/>
            <a:miter lim="800000"/>
            <a:headEnd/>
            <a:tailEnd/>
          </a:ln>
        </p:spPr>
      </p:pic>
      <p:pic>
        <p:nvPicPr>
          <p:cNvPr id="8" name="Picture 2" descr="Air station new river.svg">
            <a:hlinkClick r:id="rId14"/>
          </p:cNvPr>
          <p:cNvPicPr>
            <a:picLocks noChangeAspect="1" noChangeArrowheads="1"/>
          </p:cNvPicPr>
          <p:nvPr userDrawn="1"/>
        </p:nvPicPr>
        <p:blipFill>
          <a:blip r:embed="rId15" cstate="print"/>
          <a:srcRect/>
          <a:stretch>
            <a:fillRect/>
          </a:stretch>
        </p:blipFill>
        <p:spPr bwMode="auto">
          <a:xfrm>
            <a:off x="7620001" y="304804"/>
            <a:ext cx="1288353" cy="1114425"/>
          </a:xfrm>
          <a:prstGeom prst="rect">
            <a:avLst/>
          </a:prstGeom>
          <a:noFill/>
        </p:spPr>
      </p:pic>
      <p:pic>
        <p:nvPicPr>
          <p:cNvPr id="9"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725" y="269940"/>
            <a:ext cx="1288353" cy="123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william.yables\Pictures\Station.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99118" y="46896"/>
            <a:ext cx="1372108" cy="171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2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beasley@usmc.mil"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68.emf"/></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3581400"/>
          </a:xfrm>
        </p:spPr>
        <p:txBody>
          <a:bodyPr>
            <a:noAutofit/>
          </a:bodyPr>
          <a:lstStyle/>
          <a:p>
            <a:pPr algn="ctr"/>
            <a:br>
              <a:rPr lang="en-US" sz="4400" b="1" cap="small" dirty="0">
                <a:solidFill>
                  <a:prstClr val="black"/>
                </a:solidFill>
                <a:latin typeface="Baskerville Old Face" panose="02020602080505020303" pitchFamily="18" charset="0"/>
                <a:cs typeface="Andalus" panose="02020603050405020304" pitchFamily="18" charset="-78"/>
              </a:rPr>
            </a:br>
            <a:br>
              <a:rPr lang="en-US" sz="4400" b="1" cap="small" dirty="0">
                <a:solidFill>
                  <a:prstClr val="black"/>
                </a:solidFill>
                <a:latin typeface="Baskerville Old Face" panose="02020602080505020303" pitchFamily="18" charset="0"/>
                <a:cs typeface="Andalus" panose="02020603050405020304" pitchFamily="18" charset="-78"/>
              </a:rPr>
            </a:br>
            <a:r>
              <a:rPr lang="en-US" sz="4400" b="1" cap="small" dirty="0">
                <a:solidFill>
                  <a:prstClr val="black"/>
                </a:solidFill>
                <a:latin typeface="Baskerville Old Face" panose="02020602080505020303" pitchFamily="18" charset="0"/>
                <a:cs typeface="Andalus" panose="02020603050405020304" pitchFamily="18" charset="-78"/>
              </a:rPr>
              <a:t>Annual VWAC Training</a:t>
            </a:r>
            <a:endParaRPr lang="en-US" sz="4800" b="1" cap="small" dirty="0">
              <a:solidFill>
                <a:schemeClr val="tx1"/>
              </a:solidFill>
              <a:latin typeface="Baskerville Old Face" panose="02020602080505020303" pitchFamily="18" charset="0"/>
              <a:cs typeface="Andalus" panose="02020603050405020304" pitchFamily="18" charset="-78"/>
            </a:endParaRPr>
          </a:p>
        </p:txBody>
      </p:sp>
      <p:sp>
        <p:nvSpPr>
          <p:cNvPr id="3" name="Subtitle 2"/>
          <p:cNvSpPr>
            <a:spLocks noGrp="1"/>
          </p:cNvSpPr>
          <p:nvPr>
            <p:ph type="subTitle" idx="1"/>
          </p:nvPr>
        </p:nvSpPr>
        <p:spPr>
          <a:xfrm>
            <a:off x="-33270" y="5029200"/>
            <a:ext cx="9177270" cy="1499616"/>
          </a:xfrm>
        </p:spPr>
        <p:txBody>
          <a:bodyPr>
            <a:normAutofit fontScale="92500" lnSpcReduction="10000"/>
          </a:bodyPr>
          <a:lstStyle/>
          <a:p>
            <a:pPr algn="ctr">
              <a:lnSpc>
                <a:spcPct val="50000"/>
              </a:lnSpc>
              <a:spcBef>
                <a:spcPct val="50000"/>
              </a:spcBef>
            </a:pPr>
            <a:r>
              <a:rPr kumimoji="1" lang="en-US" sz="2400" b="1" dirty="0">
                <a:solidFill>
                  <a:schemeClr val="tx1"/>
                </a:solidFill>
              </a:rPr>
              <a:t>[Rank and Name]</a:t>
            </a:r>
          </a:p>
          <a:p>
            <a:pPr algn="ctr">
              <a:lnSpc>
                <a:spcPct val="50000"/>
              </a:lnSpc>
              <a:spcBef>
                <a:spcPct val="50000"/>
              </a:spcBef>
            </a:pPr>
            <a:r>
              <a:rPr kumimoji="1" lang="en-US" sz="2400" b="1" dirty="0">
                <a:solidFill>
                  <a:schemeClr val="tx1"/>
                </a:solidFill>
              </a:rPr>
              <a:t>[Job title/billet]</a:t>
            </a:r>
          </a:p>
          <a:p>
            <a:pPr algn="ctr">
              <a:lnSpc>
                <a:spcPct val="50000"/>
              </a:lnSpc>
              <a:spcBef>
                <a:spcPct val="50000"/>
              </a:spcBef>
            </a:pPr>
            <a:r>
              <a:rPr kumimoji="1" lang="en-US" sz="2400" b="1" dirty="0">
                <a:solidFill>
                  <a:schemeClr val="tx1"/>
                </a:solidFill>
              </a:rPr>
              <a:t>[Building # &amp; Room #]</a:t>
            </a:r>
          </a:p>
          <a:p>
            <a:pPr algn="ctr">
              <a:lnSpc>
                <a:spcPct val="50000"/>
              </a:lnSpc>
              <a:spcBef>
                <a:spcPct val="50000"/>
              </a:spcBef>
            </a:pPr>
            <a:r>
              <a:rPr kumimoji="1" lang="en-US" sz="2400" b="1" dirty="0">
                <a:solidFill>
                  <a:schemeClr val="tx1"/>
                </a:solidFill>
              </a:rPr>
              <a:t>[Telephone #]</a:t>
            </a:r>
          </a:p>
          <a:p>
            <a:pPr algn="ctr">
              <a:lnSpc>
                <a:spcPct val="50000"/>
              </a:lnSpc>
              <a:spcBef>
                <a:spcPct val="50000"/>
              </a:spcBef>
            </a:pPr>
            <a:r>
              <a:rPr kumimoji="1" lang="en-US" sz="2400" b="1" dirty="0">
                <a:solidFill>
                  <a:schemeClr val="tx1"/>
                </a:solidFill>
              </a:rPr>
              <a:t>[email]</a:t>
            </a:r>
          </a:p>
          <a:p>
            <a:pPr algn="ctr"/>
            <a:endParaRPr lang="en-US" dirty="0"/>
          </a:p>
        </p:txBody>
      </p:sp>
      <p:sp>
        <p:nvSpPr>
          <p:cNvPr id="5" name="Slide Number Placeholder 4"/>
          <p:cNvSpPr>
            <a:spLocks noGrp="1"/>
          </p:cNvSpPr>
          <p:nvPr>
            <p:ph type="sldNum" sz="quarter" idx="12"/>
          </p:nvPr>
        </p:nvSpPr>
        <p:spPr/>
        <p:txBody>
          <a:bodyPr/>
          <a:lstStyle/>
          <a:p>
            <a:fld id="{41B88587-FFD9-45A7-91EB-B8D7E29E0468}" type="slidenum">
              <a:rPr lang="en-US" smtClean="0">
                <a:solidFill>
                  <a:prstClr val="black">
                    <a:tint val="75000"/>
                  </a:prstClr>
                </a:solidFill>
              </a:rPr>
              <a:pPr/>
              <a:t>1</a:t>
            </a:fld>
            <a:endParaRPr lang="en-US">
              <a:solidFill>
                <a:prstClr val="black">
                  <a:tint val="75000"/>
                </a:prstClr>
              </a:solidFill>
            </a:endParaRPr>
          </a:p>
        </p:txBody>
      </p:sp>
      <p:pic>
        <p:nvPicPr>
          <p:cNvPr id="2050" name="Picture 2" descr="C:\Users\william.yables\Pictures\VWAPweb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8965"/>
            <a:ext cx="5029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n-US" u="sng" dirty="0">
                <a:latin typeface="Rockwell" panose="02060603020205020403" pitchFamily="18" charset="0"/>
              </a:rPr>
              <a:t>Staff Judge Advocate</a:t>
            </a:r>
            <a:endParaRPr lang="en-US" i="1" u="sng" dirty="0">
              <a:latin typeface="Rockwell" panose="02060603020205020403" pitchFamily="18" charset="0"/>
            </a:endParaRPr>
          </a:p>
        </p:txBody>
      </p:sp>
      <p:sp>
        <p:nvSpPr>
          <p:cNvPr id="23555" name="Rectangle 3"/>
          <p:cNvSpPr>
            <a:spLocks noGrp="1" noChangeArrowheads="1"/>
          </p:cNvSpPr>
          <p:nvPr>
            <p:ph idx="1"/>
          </p:nvPr>
        </p:nvSpPr>
        <p:spPr>
          <a:xfrm>
            <a:off x="457200" y="1600201"/>
            <a:ext cx="8229600" cy="762000"/>
          </a:xfrm>
          <a:prstGeom prst="rect">
            <a:avLst/>
          </a:prstGeom>
        </p:spPr>
        <p:txBody>
          <a:bodyPr>
            <a:normAutofit/>
          </a:bodyPr>
          <a:lstStyle/>
          <a:p>
            <a:pPr eaLnBrk="1" hangingPunct="1"/>
            <a:r>
              <a:rPr lang="en-US" sz="3600" dirty="0"/>
              <a:t>Advise the Commander on the VWAP</a:t>
            </a:r>
          </a:p>
          <a:p>
            <a:pPr eaLnBrk="1" hangingPunct="1"/>
            <a:endParaRPr lang="en-US" sz="3600"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10</a:t>
            </a:fld>
            <a:endParaRPr lang="en-US" dirty="0">
              <a:solidFill>
                <a:prstClr val="black"/>
              </a:solidFill>
            </a:endParaRPr>
          </a:p>
        </p:txBody>
      </p:sp>
      <p:sp>
        <p:nvSpPr>
          <p:cNvPr id="5" name="Rectangle 4"/>
          <p:cNvSpPr/>
          <p:nvPr/>
        </p:nvSpPr>
        <p:spPr>
          <a:xfrm>
            <a:off x="0" y="6334780"/>
            <a:ext cx="3638304" cy="523220"/>
          </a:xfrm>
          <a:prstGeom prst="rect">
            <a:avLst/>
          </a:prstGeom>
          <a:noFill/>
        </p:spPr>
        <p:txBody>
          <a:bodyPr wrap="none" lIns="91440" tIns="45720" rIns="91440" bIns="45720">
            <a:spAutoFit/>
          </a:bodyPr>
          <a:lstStyle/>
          <a:p>
            <a:pPr algn="ctr"/>
            <a:r>
              <a:rPr lang="en-US" sz="2800" b="1" dirty="0">
                <a:ln w="18000">
                  <a:solidFill>
                    <a:srgbClr val="C0504D">
                      <a:satMod val="140000"/>
                    </a:srgbClr>
                  </a:solidFill>
                  <a:prstDash val="solid"/>
                  <a:miter lim="800000"/>
                </a:ln>
                <a:noFill/>
                <a:effectLst>
                  <a:outerShdw blurRad="25500" dist="23000" dir="7020000" algn="tl">
                    <a:srgbClr val="000000">
                      <a:alpha val="50000"/>
                    </a:srgbClr>
                  </a:outerShdw>
                </a:effectLst>
              </a:rPr>
              <a:t>VWAP Council member</a:t>
            </a:r>
          </a:p>
        </p:txBody>
      </p:sp>
      <p:sp>
        <p:nvSpPr>
          <p:cNvPr id="2" name="Rectangle 1"/>
          <p:cNvSpPr/>
          <p:nvPr/>
        </p:nvSpPr>
        <p:spPr>
          <a:xfrm>
            <a:off x="2167759" y="5384636"/>
            <a:ext cx="5029200" cy="1015663"/>
          </a:xfrm>
          <a:prstGeom prst="rect">
            <a:avLst/>
          </a:prstGeom>
        </p:spPr>
        <p:txBody>
          <a:bodyPr wrap="square">
            <a:spAutoFit/>
          </a:bodyPr>
          <a:lstStyle/>
          <a:p>
            <a:pPr algn="ctr"/>
            <a:r>
              <a:rPr lang="en-US" sz="2000" dirty="0">
                <a:latin typeface="Arial"/>
                <a:ea typeface="Calibri"/>
                <a:cs typeface="Times New Roman"/>
              </a:rPr>
              <a:t>SJA, Building AS-216 </a:t>
            </a:r>
          </a:p>
          <a:p>
            <a:pPr algn="ctr"/>
            <a:r>
              <a:rPr lang="en-US" sz="2000" dirty="0">
                <a:latin typeface="Arial"/>
                <a:ea typeface="Calibri"/>
                <a:cs typeface="Times New Roman"/>
              </a:rPr>
              <a:t>next to the MAG-26 HQ</a:t>
            </a:r>
          </a:p>
          <a:p>
            <a:pPr algn="ctr"/>
            <a:r>
              <a:rPr lang="en-US" sz="2000" dirty="0">
                <a:latin typeface="Arial"/>
                <a:ea typeface="Calibri"/>
                <a:cs typeface="Times New Roman"/>
              </a:rPr>
              <a:t>(910) 449-7158 </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438402"/>
            <a:ext cx="3810000" cy="2857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7096" y="2580053"/>
            <a:ext cx="1947041" cy="1287099"/>
          </a:xfrm>
          <a:prstGeom prst="rect">
            <a:avLst/>
          </a:prstGeom>
        </p:spPr>
      </p:pic>
      <p:sp>
        <p:nvSpPr>
          <p:cNvPr id="6" name="TextBox 5"/>
          <p:cNvSpPr txBox="1"/>
          <p:nvPr/>
        </p:nvSpPr>
        <p:spPr>
          <a:xfrm>
            <a:off x="6637391" y="3816026"/>
            <a:ext cx="2394053" cy="1477328"/>
          </a:xfrm>
          <a:prstGeom prst="rect">
            <a:avLst/>
          </a:prstGeom>
          <a:noFill/>
          <a:ln w="76200" cmpd="dbl">
            <a:solidFill>
              <a:srgbClr val="C00000"/>
            </a:solidFill>
          </a:ln>
        </p:spPr>
        <p:txBody>
          <a:bodyPr wrap="none" rtlCol="0">
            <a:spAutoFit/>
          </a:bodyPr>
          <a:lstStyle/>
          <a:p>
            <a:pPr algn="ctr"/>
            <a:r>
              <a:rPr lang="en-US" dirty="0"/>
              <a:t>Major Kevin L. Hoffman</a:t>
            </a:r>
          </a:p>
          <a:p>
            <a:pPr algn="ctr"/>
            <a:r>
              <a:rPr lang="en-US" dirty="0"/>
              <a:t>SJA, MCAS New River</a:t>
            </a:r>
          </a:p>
          <a:p>
            <a:pPr algn="ctr"/>
            <a:endParaRPr lang="en-US" dirty="0"/>
          </a:p>
          <a:p>
            <a:pPr algn="ctr"/>
            <a:r>
              <a:rPr lang="en-US" dirty="0"/>
              <a:t>Council member:</a:t>
            </a:r>
          </a:p>
          <a:p>
            <a:pPr algn="ctr"/>
            <a:r>
              <a:rPr lang="en-US" dirty="0"/>
              <a:t>Mr. William Yables</a:t>
            </a:r>
          </a:p>
        </p:txBody>
      </p:sp>
    </p:spTree>
    <p:extLst>
      <p:ext uri="{BB962C8B-B14F-4D97-AF65-F5344CB8AC3E}">
        <p14:creationId xmlns:p14="http://schemas.microsoft.com/office/powerpoint/2010/main" val="339465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eaLnBrk="1" hangingPunct="1"/>
            <a:r>
              <a:rPr lang="en-US" dirty="0"/>
              <a:t>RVWLO </a:t>
            </a:r>
            <a:br>
              <a:rPr lang="en-US" dirty="0"/>
            </a:br>
            <a:r>
              <a:rPr lang="en-US" i="1" dirty="0"/>
              <a:t>REQUIREMENTS</a:t>
            </a:r>
          </a:p>
        </p:txBody>
      </p:sp>
      <p:sp>
        <p:nvSpPr>
          <p:cNvPr id="23555" name="Rectangle 3"/>
          <p:cNvSpPr>
            <a:spLocks noGrp="1" noChangeArrowheads="1"/>
          </p:cNvSpPr>
          <p:nvPr>
            <p:ph idx="1"/>
          </p:nvPr>
        </p:nvSpPr>
        <p:spPr>
          <a:prstGeom prst="rect">
            <a:avLst/>
          </a:prstGeom>
        </p:spPr>
        <p:txBody>
          <a:bodyPr>
            <a:normAutofit fontScale="92500"/>
          </a:bodyPr>
          <a:lstStyle/>
          <a:p>
            <a:pPr eaLnBrk="1" hangingPunct="1"/>
            <a:r>
              <a:rPr lang="en-US" sz="3600" dirty="0"/>
              <a:t>Ensures training is </a:t>
            </a:r>
            <a:r>
              <a:rPr lang="en-US" sz="3600" b="1" u="sng" dirty="0"/>
              <a:t>available </a:t>
            </a:r>
            <a:r>
              <a:rPr lang="en-US" sz="3600" dirty="0"/>
              <a:t>to all VWLOs and VWACs</a:t>
            </a:r>
          </a:p>
          <a:p>
            <a:pPr eaLnBrk="1" hangingPunct="1"/>
            <a:r>
              <a:rPr lang="en-US" sz="3600" dirty="0"/>
              <a:t>Maintains list of all VWLOs in region</a:t>
            </a:r>
          </a:p>
          <a:p>
            <a:pPr eaLnBrk="1" hangingPunct="1"/>
            <a:r>
              <a:rPr lang="en-US" sz="3600" dirty="0"/>
              <a:t>Chair semi-annual Regional VWLO Meeting</a:t>
            </a:r>
          </a:p>
          <a:p>
            <a:pPr eaLnBrk="1" hangingPunct="1"/>
            <a:r>
              <a:rPr lang="en-US" sz="3600" dirty="0"/>
              <a:t>Ensure data (2701-2704) collection for the region</a:t>
            </a:r>
          </a:p>
          <a:p>
            <a:pPr eaLnBrk="1" hangingPunct="1"/>
            <a:r>
              <a:rPr lang="en-US" sz="3600" dirty="0"/>
              <a:t>Assist CGIP during the preparation and conduct inspections of installation. </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4118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sz="3600" dirty="0">
                <a:latin typeface="Rockwell" panose="02060603020205020403" pitchFamily="18" charset="0"/>
              </a:rPr>
              <a:t>Installation Victim </a:t>
            </a:r>
            <a:br>
              <a:rPr lang="en-US" sz="3600" dirty="0">
                <a:latin typeface="Rockwell" panose="02060603020205020403" pitchFamily="18" charset="0"/>
              </a:rPr>
            </a:br>
            <a:r>
              <a:rPr lang="en-US" sz="3600" u="sng" dirty="0">
                <a:latin typeface="Rockwell" panose="02060603020205020403" pitchFamily="18" charset="0"/>
              </a:rPr>
              <a:t>Witness Liaison Officer </a:t>
            </a:r>
            <a:endParaRPr lang="en-US" sz="3600" u="sng" dirty="0"/>
          </a:p>
        </p:txBody>
      </p:sp>
      <p:sp>
        <p:nvSpPr>
          <p:cNvPr id="17411" name="Rectangle 3"/>
          <p:cNvSpPr>
            <a:spLocks noGrp="1" noChangeArrowheads="1"/>
          </p:cNvSpPr>
          <p:nvPr>
            <p:ph idx="1"/>
          </p:nvPr>
        </p:nvSpPr>
        <p:spPr>
          <a:xfrm>
            <a:off x="3124199" y="1660524"/>
            <a:ext cx="5822053" cy="5121276"/>
          </a:xfrm>
          <a:prstGeom prst="rect">
            <a:avLst/>
          </a:prstGeom>
        </p:spPr>
        <p:txBody>
          <a:bodyPr>
            <a:normAutofit fontScale="92500" lnSpcReduction="10000"/>
          </a:bodyPr>
          <a:lstStyle/>
          <a:p>
            <a:r>
              <a:rPr lang="en-US" sz="2700" dirty="0"/>
              <a:t>Ensure that CMC and RVWLO are informed when a new VWLO is appointed.</a:t>
            </a:r>
          </a:p>
          <a:p>
            <a:r>
              <a:rPr lang="en-US" sz="2700" dirty="0"/>
              <a:t>Assist victims in exercising their rights and obtaining support, when appropriate. </a:t>
            </a:r>
          </a:p>
          <a:p>
            <a:r>
              <a:rPr lang="en-US" sz="2700" dirty="0"/>
              <a:t>Maintain an installation VWAP website.</a:t>
            </a:r>
          </a:p>
          <a:p>
            <a:r>
              <a:rPr lang="en-US" sz="2800" dirty="0"/>
              <a:t>Coordinate with PMO and NCIS with VWACs information.</a:t>
            </a:r>
          </a:p>
          <a:p>
            <a:r>
              <a:rPr lang="en-US" sz="2800" dirty="0"/>
              <a:t>Conducts annual training.</a:t>
            </a:r>
          </a:p>
          <a:p>
            <a:r>
              <a:rPr lang="en-US" sz="2800" dirty="0"/>
              <a:t>Chairs VWAP Council and conduct quarterly meetings.</a:t>
            </a:r>
          </a:p>
          <a:p>
            <a:endParaRPr lang="en-US" sz="2800"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12</a:t>
            </a:fld>
            <a:endParaRPr lang="en-US">
              <a:solidFill>
                <a:prstClr val="black"/>
              </a:solidFill>
            </a:endParaRPr>
          </a:p>
        </p:txBody>
      </p:sp>
      <p:sp>
        <p:nvSpPr>
          <p:cNvPr id="7" name="TextBox 6"/>
          <p:cNvSpPr txBox="1"/>
          <p:nvPr/>
        </p:nvSpPr>
        <p:spPr>
          <a:xfrm>
            <a:off x="100407" y="4949318"/>
            <a:ext cx="3149003" cy="1323439"/>
          </a:xfrm>
          <a:prstGeom prst="rect">
            <a:avLst/>
          </a:prstGeom>
          <a:noFill/>
        </p:spPr>
        <p:txBody>
          <a:bodyPr wrap="none" rtlCol="0">
            <a:spAutoFit/>
          </a:bodyPr>
          <a:lstStyle/>
          <a:p>
            <a:pPr algn="ctr"/>
            <a:r>
              <a:rPr lang="en-US" sz="1600" dirty="0"/>
              <a:t>William Yables Jr.</a:t>
            </a:r>
          </a:p>
          <a:p>
            <a:pPr algn="ctr"/>
            <a:r>
              <a:rPr lang="en-US" sz="1600" dirty="0"/>
              <a:t>Paralegal Specialist</a:t>
            </a:r>
          </a:p>
          <a:p>
            <a:pPr algn="ctr"/>
            <a:r>
              <a:rPr lang="en-US" sz="1600" dirty="0"/>
              <a:t>Marine Corps Air Station New River</a:t>
            </a:r>
          </a:p>
          <a:p>
            <a:pPr algn="ctr"/>
            <a:r>
              <a:rPr lang="en-US" sz="1600" dirty="0"/>
              <a:t>(910) 449-7159</a:t>
            </a:r>
          </a:p>
          <a:p>
            <a:pPr algn="ctr"/>
            <a:r>
              <a:rPr lang="en-US" sz="1600" dirty="0"/>
              <a:t>SJA, </a:t>
            </a:r>
            <a:r>
              <a:rPr lang="en-US" sz="1600" dirty="0" err="1"/>
              <a:t>Bld</a:t>
            </a:r>
            <a:r>
              <a:rPr lang="en-US" sz="1600" dirty="0"/>
              <a:t> AS-216 next to MAG-26 HQ</a:t>
            </a:r>
          </a:p>
        </p:txBody>
      </p:sp>
      <p:pic>
        <p:nvPicPr>
          <p:cNvPr id="9" name="Picture 4" descr="C:\Users\william.yables\Pictures\Civilian_Marine_P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478653" cy="14786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334780"/>
            <a:ext cx="3638304" cy="523220"/>
          </a:xfrm>
          <a:prstGeom prst="rect">
            <a:avLst/>
          </a:prstGeom>
          <a:noFill/>
        </p:spPr>
        <p:txBody>
          <a:bodyPr wrap="none" lIns="91440" tIns="45720" rIns="91440" bIns="45720">
            <a:spAutoFit/>
          </a:bodyPr>
          <a:lstStyle/>
          <a:p>
            <a:pPr algn="ctr"/>
            <a:r>
              <a:rPr lang="en-US" sz="2800" b="1" dirty="0">
                <a:ln w="18000">
                  <a:solidFill>
                    <a:srgbClr val="C0504D">
                      <a:satMod val="140000"/>
                    </a:srgbClr>
                  </a:solidFill>
                  <a:prstDash val="solid"/>
                  <a:miter lim="800000"/>
                </a:ln>
                <a:noFill/>
                <a:effectLst>
                  <a:outerShdw blurRad="25500" dist="23000" dir="7020000" algn="tl">
                    <a:srgbClr val="000000">
                      <a:alpha val="50000"/>
                    </a:srgbClr>
                  </a:outerShdw>
                </a:effectLst>
              </a:rPr>
              <a:t>VWAP Council member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02" y="1741077"/>
            <a:ext cx="2566593" cy="3208241"/>
          </a:xfrm>
          <a:prstGeom prst="rect">
            <a:avLst/>
          </a:prstGeom>
        </p:spPr>
      </p:pic>
    </p:spTree>
    <p:extLst>
      <p:ext uri="{BB962C8B-B14F-4D97-AF65-F5344CB8AC3E}">
        <p14:creationId xmlns:p14="http://schemas.microsoft.com/office/powerpoint/2010/main" val="109722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eaLnBrk="1" hangingPunct="1"/>
            <a:r>
              <a:rPr lang="en-US" dirty="0"/>
              <a:t>VWLO </a:t>
            </a:r>
            <a:br>
              <a:rPr lang="en-US" dirty="0"/>
            </a:br>
            <a:r>
              <a:rPr lang="en-US" i="1" dirty="0"/>
              <a:t>REQUIREMENTS</a:t>
            </a:r>
          </a:p>
        </p:txBody>
      </p:sp>
      <p:sp>
        <p:nvSpPr>
          <p:cNvPr id="23555" name="Rectangle 3"/>
          <p:cNvSpPr>
            <a:spLocks noGrp="1" noChangeArrowheads="1"/>
          </p:cNvSpPr>
          <p:nvPr>
            <p:ph idx="1"/>
          </p:nvPr>
        </p:nvSpPr>
        <p:spPr>
          <a:xfrm>
            <a:off x="228600" y="1600200"/>
            <a:ext cx="8686800" cy="4724400"/>
          </a:xfrm>
          <a:prstGeom prst="rect">
            <a:avLst/>
          </a:prstGeom>
        </p:spPr>
        <p:txBody>
          <a:bodyPr>
            <a:normAutofit fontScale="85000" lnSpcReduction="10000"/>
          </a:bodyPr>
          <a:lstStyle/>
          <a:p>
            <a:pPr eaLnBrk="1" hangingPunct="1"/>
            <a:r>
              <a:rPr lang="en-US" dirty="0"/>
              <a:t>Maintains list of all VWACs, service providers and SJAs aboard the installation.</a:t>
            </a:r>
          </a:p>
          <a:p>
            <a:r>
              <a:rPr lang="en-US" dirty="0"/>
              <a:t>Conducts annual training.</a:t>
            </a:r>
          </a:p>
          <a:p>
            <a:pPr eaLnBrk="1" hangingPunct="1"/>
            <a:r>
              <a:rPr lang="en-US" dirty="0"/>
              <a:t>Maintains copy of all appointment letters.</a:t>
            </a:r>
          </a:p>
          <a:p>
            <a:pPr eaLnBrk="1" hangingPunct="1"/>
            <a:r>
              <a:rPr lang="en-US" dirty="0"/>
              <a:t>Ensures VWACs have relevant information, including VWAC roster and directory of local services/programs.</a:t>
            </a:r>
          </a:p>
          <a:p>
            <a:pPr eaLnBrk="1" hangingPunct="1"/>
            <a:r>
              <a:rPr lang="en-US" dirty="0"/>
              <a:t>Chairs VWAP Council and conduct quarterly meetings.</a:t>
            </a:r>
          </a:p>
          <a:p>
            <a:pPr eaLnBrk="1" hangingPunct="1"/>
            <a:r>
              <a:rPr lang="en-US" dirty="0"/>
              <a:t>Ensures victims and witness are notified of their rights via services providers, PMO, NCIS, TC and command VWACs. </a:t>
            </a:r>
          </a:p>
          <a:p>
            <a:pPr eaLnBrk="1" hangingPunct="1"/>
            <a:r>
              <a:rPr lang="en-US" dirty="0"/>
              <a:t>Assists Installation CO in reporting requirements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13</a:t>
            </a:fld>
            <a:endParaRPr lang="en-US" dirty="0">
              <a:solidFill>
                <a:prstClr val="black"/>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943" y="1983987"/>
            <a:ext cx="1159420" cy="13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9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a:t>VWLO </a:t>
            </a:r>
            <a:br>
              <a:rPr lang="en-US" dirty="0"/>
            </a:br>
            <a:r>
              <a:rPr lang="en-US" i="1" dirty="0"/>
              <a:t>REQUIREMENTS</a:t>
            </a:r>
          </a:p>
        </p:txBody>
      </p:sp>
      <p:sp>
        <p:nvSpPr>
          <p:cNvPr id="41987" name="Rectangle 3"/>
          <p:cNvSpPr>
            <a:spLocks noGrp="1" noChangeArrowheads="1"/>
          </p:cNvSpPr>
          <p:nvPr>
            <p:ph idx="1"/>
          </p:nvPr>
        </p:nvSpPr>
        <p:spPr>
          <a:xfrm>
            <a:off x="152400" y="1600200"/>
            <a:ext cx="8839200" cy="4876800"/>
          </a:xfrm>
          <a:prstGeom prst="rect">
            <a:avLst/>
          </a:prstGeom>
        </p:spPr>
        <p:txBody>
          <a:bodyPr>
            <a:normAutofit fontScale="92500"/>
          </a:bodyPr>
          <a:lstStyle/>
          <a:p>
            <a:pPr eaLnBrk="1" hangingPunct="1"/>
            <a:r>
              <a:rPr lang="en-US" sz="2900" dirty="0"/>
              <a:t>Maintain a directory of military and civilian programs and services within geographic area.  </a:t>
            </a:r>
          </a:p>
          <a:p>
            <a:pPr eaLnBrk="1" hangingPunct="1"/>
            <a:r>
              <a:rPr lang="en-US" sz="2900" dirty="0"/>
              <a:t>Coordinate with PMO and NCIS with VWACs information.</a:t>
            </a:r>
          </a:p>
          <a:p>
            <a:pPr eaLnBrk="1" hangingPunct="1"/>
            <a:r>
              <a:rPr lang="en-US" sz="2900" dirty="0"/>
              <a:t>Ensure deploying unit have VWAP training prior to deploying.</a:t>
            </a:r>
          </a:p>
          <a:p>
            <a:pPr eaLnBrk="1" hangingPunct="1"/>
            <a:r>
              <a:rPr lang="en-US" sz="2900" dirty="0"/>
              <a:t>Ensure that CMC and RVWLO are informed when a new VWLO is appointed.</a:t>
            </a:r>
          </a:p>
          <a:p>
            <a:pPr eaLnBrk="1" hangingPunct="1"/>
            <a:r>
              <a:rPr lang="en-US" sz="2900" dirty="0"/>
              <a:t>Assist victims in exercising their rights and obtaining support, when appropriate. </a:t>
            </a:r>
          </a:p>
          <a:p>
            <a:pPr eaLnBrk="1" hangingPunct="1"/>
            <a:r>
              <a:rPr lang="en-US" sz="2900" dirty="0"/>
              <a:t>VWLO – Maintain an installation VWAP website.</a:t>
            </a:r>
          </a:p>
          <a:p>
            <a:pPr eaLnBrk="1" hangingPunct="1"/>
            <a:endParaRPr lang="en-US" b="1" i="1"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25191705"/>
      </p:ext>
    </p:extLst>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eaLnBrk="1" hangingPunct="1"/>
            <a:r>
              <a:rPr lang="en-US">
                <a:latin typeface="Rockwell" panose="02060603020205020403" pitchFamily="18" charset="0"/>
              </a:rPr>
              <a:t>Unit Commanders</a:t>
            </a:r>
            <a:br>
              <a:rPr lang="en-US">
                <a:latin typeface="Rockwell" panose="02060603020205020403" pitchFamily="18" charset="0"/>
              </a:rPr>
            </a:br>
            <a:r>
              <a:rPr lang="en-US" u="sng">
                <a:latin typeface="Rockwell" panose="02060603020205020403" pitchFamily="18" charset="0"/>
              </a:rPr>
              <a:t>Requirements</a:t>
            </a:r>
            <a:endParaRPr lang="en-US" i="1" u="sng">
              <a:latin typeface="Rockwell" panose="02060603020205020403" pitchFamily="18" charset="0"/>
            </a:endParaRPr>
          </a:p>
        </p:txBody>
      </p:sp>
      <p:sp>
        <p:nvSpPr>
          <p:cNvPr id="23555" name="Rectangle 3"/>
          <p:cNvSpPr>
            <a:spLocks noGrp="1" noChangeArrowheads="1"/>
          </p:cNvSpPr>
          <p:nvPr>
            <p:ph idx="1"/>
          </p:nvPr>
        </p:nvSpPr>
        <p:spPr>
          <a:xfrm>
            <a:off x="152400" y="1600201"/>
            <a:ext cx="8763000" cy="5121276"/>
          </a:xfrm>
          <a:prstGeom prst="rect">
            <a:avLst/>
          </a:prstGeom>
        </p:spPr>
        <p:txBody>
          <a:bodyPr>
            <a:noAutofit/>
          </a:bodyPr>
          <a:lstStyle/>
          <a:p>
            <a:pPr eaLnBrk="1" hangingPunct="1"/>
            <a:r>
              <a:rPr lang="en-US" sz="2800">
                <a:latin typeface="Rockwell" panose="02060603020205020403" pitchFamily="18" charset="0"/>
              </a:rPr>
              <a:t>Appoint a VWAC in writing.</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VWAC’s are immediately notified when a member of the unit is a victim or witness.</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Protect victims and witnesses to all extent possible.</a:t>
            </a:r>
          </a:p>
          <a:p>
            <a:pPr eaLnBrk="1" hangingPunct="1"/>
            <a:endParaRPr lang="en-US" sz="1600">
              <a:latin typeface="Rockwell" panose="02060603020205020403" pitchFamily="18" charset="0"/>
            </a:endParaRPr>
          </a:p>
          <a:p>
            <a:pPr eaLnBrk="1" hangingPunct="1"/>
            <a:r>
              <a:rPr lang="en-US" sz="2800">
                <a:latin typeface="Rockwell" panose="02060603020205020403" pitchFamily="18" charset="0"/>
              </a:rPr>
              <a:t>Provide annual VWAP training to their personnel.</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Coordinate with LSSS for SCM with confinement.</a:t>
            </a:r>
            <a:endParaRPr lang="en-US" sz="240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15</a:t>
            </a:fld>
            <a:endParaRPr lang="en-US">
              <a:solidFill>
                <a:prstClr val="black"/>
              </a:solidFill>
            </a:endParaRPr>
          </a:p>
        </p:txBody>
      </p:sp>
      <p:sp>
        <p:nvSpPr>
          <p:cNvPr id="4" name="TextBox 3"/>
          <p:cNvSpPr txBox="1"/>
          <p:nvPr/>
        </p:nvSpPr>
        <p:spPr>
          <a:xfrm>
            <a:off x="3521298" y="2057400"/>
            <a:ext cx="5181601"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Forward a copy to the VWLO within 5 days.</a:t>
            </a:r>
          </a:p>
        </p:txBody>
      </p:sp>
      <p:sp>
        <p:nvSpPr>
          <p:cNvPr id="8" name="TextBox 7"/>
          <p:cNvSpPr txBox="1"/>
          <p:nvPr/>
        </p:nvSpPr>
        <p:spPr>
          <a:xfrm>
            <a:off x="3059361" y="4308772"/>
            <a:ext cx="5626395"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No Contact orders or Military Protection Order</a:t>
            </a:r>
          </a:p>
        </p:txBody>
      </p:sp>
      <p:sp>
        <p:nvSpPr>
          <p:cNvPr id="10" name="TextBox 9"/>
          <p:cNvSpPr txBox="1"/>
          <p:nvPr/>
        </p:nvSpPr>
        <p:spPr>
          <a:xfrm>
            <a:off x="3886200" y="5410200"/>
            <a:ext cx="4800600"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Need documentation (slides and rosters)</a:t>
            </a:r>
          </a:p>
        </p:txBody>
      </p:sp>
    </p:spTree>
    <p:extLst>
      <p:ext uri="{BB962C8B-B14F-4D97-AF65-F5344CB8AC3E}">
        <p14:creationId xmlns:p14="http://schemas.microsoft.com/office/powerpoint/2010/main" val="292310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eaLnBrk="1" hangingPunct="1"/>
            <a:r>
              <a:rPr lang="en-US">
                <a:latin typeface="Rockwell" panose="02060603020205020403" pitchFamily="18" charset="0"/>
              </a:rPr>
              <a:t>Unit Commanders</a:t>
            </a:r>
            <a:br>
              <a:rPr lang="en-US">
                <a:latin typeface="Rockwell" panose="02060603020205020403" pitchFamily="18" charset="0"/>
              </a:rPr>
            </a:br>
            <a:r>
              <a:rPr lang="en-US" u="sng">
                <a:latin typeface="Rockwell" panose="02060603020205020403" pitchFamily="18" charset="0"/>
              </a:rPr>
              <a:t>Requirements</a:t>
            </a:r>
            <a:endParaRPr lang="en-US" i="1" u="sng">
              <a:latin typeface="Rockwell" panose="02060603020205020403" pitchFamily="18" charset="0"/>
            </a:endParaRPr>
          </a:p>
        </p:txBody>
      </p:sp>
      <p:sp>
        <p:nvSpPr>
          <p:cNvPr id="23555" name="Rectangle 3"/>
          <p:cNvSpPr>
            <a:spLocks noGrp="1" noChangeArrowheads="1"/>
          </p:cNvSpPr>
          <p:nvPr>
            <p:ph idx="1"/>
          </p:nvPr>
        </p:nvSpPr>
        <p:spPr>
          <a:xfrm>
            <a:off x="152400" y="1600201"/>
            <a:ext cx="8763000" cy="5121276"/>
          </a:xfrm>
          <a:prstGeom prst="rect">
            <a:avLst/>
          </a:prstGeom>
        </p:spPr>
        <p:txBody>
          <a:bodyPr>
            <a:noAutofit/>
          </a:bodyPr>
          <a:lstStyle/>
          <a:p>
            <a:pPr eaLnBrk="1" hangingPunct="1"/>
            <a:r>
              <a:rPr lang="en-US" sz="2800">
                <a:latin typeface="Rockwell" panose="02060603020205020403" pitchFamily="18" charset="0"/>
              </a:rPr>
              <a:t>Appoint a VWAC in writing.</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VWAC’s are immediately notified when a member of the unit is a victim or witness.</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Protect victims and witnesses to all extent possible.</a:t>
            </a:r>
          </a:p>
          <a:p>
            <a:pPr eaLnBrk="1" hangingPunct="1"/>
            <a:endParaRPr lang="en-US" sz="1600">
              <a:latin typeface="Rockwell" panose="02060603020205020403" pitchFamily="18" charset="0"/>
            </a:endParaRPr>
          </a:p>
          <a:p>
            <a:pPr eaLnBrk="1" hangingPunct="1"/>
            <a:r>
              <a:rPr lang="en-US" sz="2800">
                <a:latin typeface="Rockwell" panose="02060603020205020403" pitchFamily="18" charset="0"/>
              </a:rPr>
              <a:t>Provide annual VWAP training to their personnel.</a:t>
            </a:r>
          </a:p>
          <a:p>
            <a:pPr eaLnBrk="1" hangingPunct="1"/>
            <a:endParaRPr lang="en-US" sz="1800">
              <a:latin typeface="Rockwell" panose="02060603020205020403" pitchFamily="18" charset="0"/>
            </a:endParaRPr>
          </a:p>
          <a:p>
            <a:pPr eaLnBrk="1" hangingPunct="1"/>
            <a:r>
              <a:rPr lang="en-US" sz="2800">
                <a:latin typeface="Rockwell" panose="02060603020205020403" pitchFamily="18" charset="0"/>
              </a:rPr>
              <a:t>Coordinate with LSSS for SCM with confinement.</a:t>
            </a:r>
            <a:endParaRPr lang="en-US" sz="240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16</a:t>
            </a:fld>
            <a:endParaRPr lang="en-US">
              <a:solidFill>
                <a:prstClr val="black"/>
              </a:solidFill>
            </a:endParaRPr>
          </a:p>
        </p:txBody>
      </p:sp>
      <p:sp>
        <p:nvSpPr>
          <p:cNvPr id="4" name="TextBox 3"/>
          <p:cNvSpPr txBox="1"/>
          <p:nvPr/>
        </p:nvSpPr>
        <p:spPr>
          <a:xfrm>
            <a:off x="3521298" y="2057400"/>
            <a:ext cx="5181601"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Forward a copy to the VWLO within 5 days.</a:t>
            </a:r>
          </a:p>
        </p:txBody>
      </p:sp>
      <p:sp>
        <p:nvSpPr>
          <p:cNvPr id="8" name="TextBox 7"/>
          <p:cNvSpPr txBox="1"/>
          <p:nvPr/>
        </p:nvSpPr>
        <p:spPr>
          <a:xfrm>
            <a:off x="3059361" y="4308772"/>
            <a:ext cx="5626395"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No Contact orders or Military Protection Order</a:t>
            </a:r>
          </a:p>
        </p:txBody>
      </p:sp>
      <p:sp>
        <p:nvSpPr>
          <p:cNvPr id="10" name="TextBox 9"/>
          <p:cNvSpPr txBox="1"/>
          <p:nvPr/>
        </p:nvSpPr>
        <p:spPr>
          <a:xfrm>
            <a:off x="3886200" y="5410200"/>
            <a:ext cx="4800600" cy="46166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2400">
                <a:latin typeface="Perpetua" panose="02020502060401020303" pitchFamily="18" charset="0"/>
              </a:rPr>
              <a:t>Need documentation (slides and rosters)</a:t>
            </a:r>
          </a:p>
        </p:txBody>
      </p:sp>
    </p:spTree>
    <p:extLst>
      <p:ext uri="{BB962C8B-B14F-4D97-AF65-F5344CB8AC3E}">
        <p14:creationId xmlns:p14="http://schemas.microsoft.com/office/powerpoint/2010/main" val="39011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atin typeface="Rockwell" panose="02060603020205020403" pitchFamily="18" charset="0"/>
              </a:rPr>
              <a:t>VWAC</a:t>
            </a:r>
            <a:r>
              <a:rPr lang="en-US" u="sng">
                <a:latin typeface="Rockwell" panose="02060603020205020403" pitchFamily="18" charset="0"/>
              </a:rPr>
              <a:t> </a:t>
            </a:r>
            <a:br>
              <a:rPr lang="en-US" u="sng">
                <a:latin typeface="Rockwell" panose="02060603020205020403" pitchFamily="18" charset="0"/>
              </a:rPr>
            </a:br>
            <a:r>
              <a:rPr lang="en-US" u="sng">
                <a:latin typeface="Rockwell" panose="02060603020205020403" pitchFamily="18" charset="0"/>
              </a:rPr>
              <a:t>Requirements</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a:latin typeface="Perpetua" panose="02020502060401020303" pitchFamily="18" charset="0"/>
              </a:rPr>
              <a:t>Must be an Officer/SNCO/Civilian</a:t>
            </a:r>
          </a:p>
          <a:p>
            <a:r>
              <a:rPr lang="en-US">
                <a:latin typeface="Perpetua" panose="02020502060401020303" pitchFamily="18" charset="0"/>
              </a:rPr>
              <a:t>Victims:</a:t>
            </a:r>
          </a:p>
          <a:p>
            <a:pPr lvl="1"/>
            <a:r>
              <a:rPr lang="en-US">
                <a:latin typeface="Perpetua" panose="02020502060401020303" pitchFamily="18" charset="0"/>
              </a:rPr>
              <a:t>Ensure victim understands rights</a:t>
            </a:r>
          </a:p>
          <a:p>
            <a:pPr lvl="2"/>
            <a:r>
              <a:rPr lang="en-US">
                <a:latin typeface="Perpetua" panose="02020502060401020303" pitchFamily="18" charset="0"/>
              </a:rPr>
              <a:t>Provided 2701, track “</a:t>
            </a:r>
            <a:r>
              <a:rPr lang="en-US" i="1">
                <a:latin typeface="Perpetua" panose="02020502060401020303" pitchFamily="18" charset="0"/>
              </a:rPr>
              <a:t>if one has not already been provided.”</a:t>
            </a:r>
          </a:p>
          <a:p>
            <a:pPr lvl="1"/>
            <a:r>
              <a:rPr lang="en-US">
                <a:latin typeface="Perpetua" panose="02020502060401020303" pitchFamily="18" charset="0"/>
              </a:rPr>
              <a:t>Find out if victim feels in danger/needs MPO </a:t>
            </a:r>
          </a:p>
          <a:p>
            <a:pPr lvl="1"/>
            <a:r>
              <a:rPr lang="en-US">
                <a:latin typeface="Perpetua" panose="02020502060401020303" pitchFamily="18" charset="0"/>
              </a:rPr>
              <a:t>Ensure victim is in touch with MFS, VLCO, UVA &amp; SAPR if appropriate</a:t>
            </a:r>
          </a:p>
          <a:p>
            <a:pPr lvl="1"/>
            <a:r>
              <a:rPr lang="en-US">
                <a:latin typeface="Perpetua" panose="02020502060401020303" pitchFamily="18" charset="0"/>
              </a:rPr>
              <a:t>Assist in obtaining counseling as necessary</a:t>
            </a:r>
          </a:p>
          <a:p>
            <a:pPr lvl="1"/>
            <a:r>
              <a:rPr lang="en-US">
                <a:latin typeface="Perpetua" panose="02020502060401020303" pitchFamily="18" charset="0"/>
              </a:rPr>
              <a:t>Discuss availability of transitional companion </a:t>
            </a:r>
            <a:br>
              <a:rPr lang="en-US">
                <a:latin typeface="Perpetua" panose="02020502060401020303" pitchFamily="18" charset="0"/>
              </a:rPr>
            </a:br>
            <a:r>
              <a:rPr lang="en-US">
                <a:latin typeface="Perpetua" panose="02020502060401020303" pitchFamily="18" charset="0"/>
              </a:rPr>
              <a:t>and other civilian resources</a:t>
            </a:r>
          </a:p>
          <a:p>
            <a:pPr lvl="1"/>
            <a:r>
              <a:rPr lang="en-US">
                <a:latin typeface="Perpetua" panose="02020502060401020303" pitchFamily="18" charset="0"/>
              </a:rPr>
              <a:t>Determine how to be contacted</a:t>
            </a:r>
          </a:p>
          <a:p>
            <a:pPr lvl="2"/>
            <a:r>
              <a:rPr lang="en-US">
                <a:latin typeface="Perpetua" panose="02020502060401020303" pitchFamily="18" charset="0"/>
              </a:rPr>
              <a:t>Do you they want to be informed and how?</a:t>
            </a:r>
          </a:p>
          <a:p>
            <a:pPr lvl="2"/>
            <a:r>
              <a:rPr lang="en-US">
                <a:latin typeface="Perpetua" panose="02020502060401020303" pitchFamily="18" charset="0"/>
              </a:rPr>
              <a:t>Do they want to be informed  about pretrial confinement?</a:t>
            </a:r>
          </a:p>
        </p:txBody>
      </p:sp>
      <p:sp>
        <p:nvSpPr>
          <p:cNvPr id="5" name="Slide Number Placeholder 4"/>
          <p:cNvSpPr>
            <a:spLocks noGrp="1"/>
          </p:cNvSpPr>
          <p:nvPr>
            <p:ph type="sldNum" sz="quarter" idx="12"/>
          </p:nvPr>
        </p:nvSpPr>
        <p:spPr/>
        <p:txBody>
          <a:bodyPr/>
          <a:lstStyle/>
          <a:p>
            <a:fld id="{41B88587-FFD9-45A7-91EB-B8D7E29E0468}" type="slidenum">
              <a:rPr lang="en-US" smtClean="0">
                <a:solidFill>
                  <a:prstClr val="black"/>
                </a:solidFill>
              </a:rPr>
              <a:pPr/>
              <a:t>17</a:t>
            </a:fld>
            <a:endParaRPr lang="en-US">
              <a:solidFill>
                <a:prstClr val="black"/>
              </a:solidFill>
            </a:endParaRPr>
          </a:p>
        </p:txBody>
      </p:sp>
      <p:sp>
        <p:nvSpPr>
          <p:cNvPr id="6" name="Rectangle 5"/>
          <p:cNvSpPr/>
          <p:nvPr/>
        </p:nvSpPr>
        <p:spPr>
          <a:xfrm>
            <a:off x="0" y="6334780"/>
            <a:ext cx="3638304" cy="523220"/>
          </a:xfrm>
          <a:prstGeom prst="rect">
            <a:avLst/>
          </a:prstGeom>
          <a:noFill/>
        </p:spPr>
        <p:txBody>
          <a:bodyPr wrap="none" lIns="91440" tIns="45720" rIns="91440" bIns="45720">
            <a:spAutoFit/>
          </a:bodyPr>
          <a:lstStyle/>
          <a:p>
            <a:pPr algn="ctr"/>
            <a:r>
              <a:rPr lang="en-US" sz="2800" b="1">
                <a:ln w="18000">
                  <a:solidFill>
                    <a:srgbClr val="C0504D">
                      <a:satMod val="140000"/>
                    </a:srgbClr>
                  </a:solidFill>
                  <a:prstDash val="solid"/>
                  <a:miter lim="800000"/>
                </a:ln>
                <a:noFill/>
                <a:effectLst>
                  <a:outerShdw blurRad="25500" dist="23000" dir="7020000" algn="tl">
                    <a:srgbClr val="000000">
                      <a:alpha val="50000"/>
                    </a:srgbClr>
                  </a:outerShdw>
                </a:effectLst>
              </a:rPr>
              <a:t>VWAP Council member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32012"/>
            <a:ext cx="1552792" cy="1895740"/>
          </a:xfrm>
          <a:prstGeom prst="rect">
            <a:avLst/>
          </a:prstGeom>
        </p:spPr>
      </p:pic>
    </p:spTree>
    <p:extLst>
      <p:ext uri="{BB962C8B-B14F-4D97-AF65-F5344CB8AC3E}">
        <p14:creationId xmlns:p14="http://schemas.microsoft.com/office/powerpoint/2010/main" val="9132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Rockwell" panose="02060603020205020403" pitchFamily="18" charset="0"/>
              </a:rPr>
              <a:t>VWAC</a:t>
            </a:r>
            <a:r>
              <a:rPr lang="en-US" u="sng">
                <a:latin typeface="Rockwell" panose="02060603020205020403" pitchFamily="18" charset="0"/>
              </a:rPr>
              <a:t> </a:t>
            </a:r>
            <a:br>
              <a:rPr lang="en-US" u="sng">
                <a:latin typeface="Rockwell" panose="02060603020205020403" pitchFamily="18" charset="0"/>
              </a:rPr>
            </a:br>
            <a:r>
              <a:rPr lang="en-US" u="sng">
                <a:latin typeface="Rockwell" panose="02060603020205020403" pitchFamily="18" charset="0"/>
              </a:rPr>
              <a:t>Requirements</a:t>
            </a:r>
          </a:p>
        </p:txBody>
      </p:sp>
      <p:sp>
        <p:nvSpPr>
          <p:cNvPr id="3" name="Content Placeholder 2"/>
          <p:cNvSpPr>
            <a:spLocks noGrp="1"/>
          </p:cNvSpPr>
          <p:nvPr>
            <p:ph idx="1"/>
          </p:nvPr>
        </p:nvSpPr>
        <p:spPr>
          <a:xfrm>
            <a:off x="152400" y="1600201"/>
            <a:ext cx="8839200" cy="4756151"/>
          </a:xfrm>
        </p:spPr>
        <p:txBody>
          <a:bodyPr/>
          <a:lstStyle/>
          <a:p>
            <a:r>
              <a:rPr lang="en-US">
                <a:latin typeface="Rockwell" panose="02060603020205020403" pitchFamily="18" charset="0"/>
              </a:rPr>
              <a:t>If charges preferred</a:t>
            </a:r>
          </a:p>
          <a:p>
            <a:pPr lvl="1"/>
            <a:r>
              <a:rPr lang="en-US">
                <a:latin typeface="Rockwell" panose="02060603020205020403" pitchFamily="18" charset="0"/>
              </a:rPr>
              <a:t>Ensure TC accounts for victim’s views about trial/sentencing/PTA</a:t>
            </a:r>
          </a:p>
          <a:p>
            <a:pPr lvl="1"/>
            <a:r>
              <a:rPr lang="en-US">
                <a:latin typeface="Rockwell" panose="02060603020205020403" pitchFamily="18" charset="0"/>
              </a:rPr>
              <a:t>Ensure victim is aware of ALL trial milestones and rights including right to a copy of the Record of Trial</a:t>
            </a:r>
          </a:p>
          <a:p>
            <a:r>
              <a:rPr lang="en-US">
                <a:latin typeface="Rockwell" panose="02060603020205020403" pitchFamily="18" charset="0"/>
              </a:rPr>
              <a:t>Provide annual VWAP training to the Command.</a:t>
            </a:r>
          </a:p>
        </p:txBody>
      </p:sp>
      <p:sp>
        <p:nvSpPr>
          <p:cNvPr id="5" name="Slide Number Placeholder 4"/>
          <p:cNvSpPr>
            <a:spLocks noGrp="1"/>
          </p:cNvSpPr>
          <p:nvPr>
            <p:ph type="sldNum" sz="quarter" idx="12"/>
          </p:nvPr>
        </p:nvSpPr>
        <p:spPr/>
        <p:txBody>
          <a:bodyPr/>
          <a:lstStyle/>
          <a:p>
            <a:fld id="{41B88587-FFD9-45A7-91EB-B8D7E29E0468}" type="slidenum">
              <a:rPr lang="en-US" smtClean="0">
                <a:solidFill>
                  <a:prstClr val="black"/>
                </a:solidFill>
              </a:rPr>
              <a:pPr/>
              <a:t>18</a:t>
            </a:fld>
            <a:endParaRPr lang="en-US">
              <a:solidFill>
                <a:prstClr val="black"/>
              </a:solidFill>
            </a:endParaRPr>
          </a:p>
        </p:txBody>
      </p:sp>
      <p:sp>
        <p:nvSpPr>
          <p:cNvPr id="6" name="TextBox 5"/>
          <p:cNvSpPr txBox="1"/>
          <p:nvPr/>
        </p:nvSpPr>
        <p:spPr>
          <a:xfrm>
            <a:off x="637089" y="5908616"/>
            <a:ext cx="5431423" cy="523220"/>
          </a:xfrm>
          <a:prstGeom prst="rect">
            <a:avLst/>
          </a:prstGeom>
          <a:solidFill>
            <a:schemeClr val="accent3">
              <a:lumMod val="20000"/>
              <a:lumOff val="80000"/>
            </a:schemeClr>
          </a:solidFill>
          <a:ln>
            <a:solidFill>
              <a:srgbClr val="C00000"/>
            </a:solidFill>
          </a:ln>
        </p:spPr>
        <p:txBody>
          <a:bodyPr wrap="none" rtlCol="0">
            <a:spAutoFit/>
          </a:bodyPr>
          <a:lstStyle/>
          <a:p>
            <a:pPr algn="ctr"/>
            <a:r>
              <a:rPr lang="en-US" sz="2800">
                <a:latin typeface="Perpetua" panose="02020502060401020303" pitchFamily="18" charset="0"/>
              </a:rPr>
              <a:t>Need documentation (slides and rosters)</a:t>
            </a:r>
          </a:p>
        </p:txBody>
      </p:sp>
      <p:pic>
        <p:nvPicPr>
          <p:cNvPr id="4" name="Picture 3"/>
          <p:cNvPicPr>
            <a:picLocks noChangeAspect="1"/>
          </p:cNvPicPr>
          <p:nvPr/>
        </p:nvPicPr>
        <p:blipFill>
          <a:blip r:embed="rId3"/>
          <a:stretch>
            <a:fillRect/>
          </a:stretch>
        </p:blipFill>
        <p:spPr>
          <a:xfrm>
            <a:off x="6553200" y="5173463"/>
            <a:ext cx="1684537" cy="1684537"/>
          </a:xfrm>
          <a:prstGeom prst="rect">
            <a:avLst/>
          </a:prstGeom>
        </p:spPr>
      </p:pic>
    </p:spTree>
    <p:extLst>
      <p:ext uri="{BB962C8B-B14F-4D97-AF65-F5344CB8AC3E}">
        <p14:creationId xmlns:p14="http://schemas.microsoft.com/office/powerpoint/2010/main" val="13496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75323" y="2138859"/>
            <a:ext cx="3109263" cy="2744349"/>
          </a:xfrm>
          <a:prstGeom prst="rect">
            <a:avLst/>
          </a:prstGeom>
        </p:spPr>
      </p:pic>
      <p:sp>
        <p:nvSpPr>
          <p:cNvPr id="40963" name="Rectangle 2"/>
          <p:cNvSpPr>
            <a:spLocks noGrp="1" noChangeArrowheads="1"/>
          </p:cNvSpPr>
          <p:nvPr>
            <p:ph type="title"/>
          </p:nvPr>
        </p:nvSpPr>
        <p:spPr/>
        <p:txBody>
          <a:bodyPr/>
          <a:lstStyle/>
          <a:p>
            <a:pPr algn="ctr"/>
            <a:r>
              <a:rPr lang="en-US" b="1" u="sng">
                <a:latin typeface="Rockwell" panose="02060603020205020403" pitchFamily="18" charset="0"/>
              </a:rPr>
              <a:t>Service Providers</a:t>
            </a:r>
          </a:p>
        </p:txBody>
      </p:sp>
      <p:sp>
        <p:nvSpPr>
          <p:cNvPr id="40964" name="Rectangle 3"/>
          <p:cNvSpPr>
            <a:spLocks noGrp="1" noChangeArrowheads="1"/>
          </p:cNvSpPr>
          <p:nvPr>
            <p:ph idx="1"/>
          </p:nvPr>
        </p:nvSpPr>
        <p:spPr>
          <a:xfrm>
            <a:off x="457200" y="1600201"/>
            <a:ext cx="8229600" cy="609600"/>
          </a:xfrm>
        </p:spPr>
        <p:txBody>
          <a:bodyPr/>
          <a:lstStyle/>
          <a:p>
            <a:pPr marL="0" indent="0" algn="ctr">
              <a:buNone/>
            </a:pPr>
            <a:r>
              <a:rPr lang="en-US"/>
              <a:t>Depends on who you are seeing.</a:t>
            </a:r>
          </a:p>
        </p:txBody>
      </p:sp>
      <p:sp>
        <p:nvSpPr>
          <p:cNvPr id="3" name="TextBox 2"/>
          <p:cNvSpPr txBox="1"/>
          <p:nvPr/>
        </p:nvSpPr>
        <p:spPr>
          <a:xfrm>
            <a:off x="266478" y="4037655"/>
            <a:ext cx="665503" cy="369332"/>
          </a:xfrm>
          <a:prstGeom prst="rect">
            <a:avLst/>
          </a:prstGeom>
          <a:noFill/>
          <a:ln>
            <a:solidFill>
              <a:schemeClr val="tx1"/>
            </a:solidFill>
          </a:ln>
        </p:spPr>
        <p:txBody>
          <a:bodyPr wrap="none" rtlCol="0">
            <a:spAutoFit/>
          </a:bodyPr>
          <a:lstStyle/>
          <a:p>
            <a:r>
              <a:rPr lang="en-US"/>
              <a:t>SARP</a:t>
            </a:r>
          </a:p>
        </p:txBody>
      </p:sp>
      <p:sp>
        <p:nvSpPr>
          <p:cNvPr id="4" name="TextBox 3"/>
          <p:cNvSpPr txBox="1"/>
          <p:nvPr/>
        </p:nvSpPr>
        <p:spPr>
          <a:xfrm>
            <a:off x="440002" y="4513876"/>
            <a:ext cx="438325" cy="369332"/>
          </a:xfrm>
          <a:prstGeom prst="rect">
            <a:avLst/>
          </a:prstGeom>
          <a:noFill/>
          <a:ln>
            <a:solidFill>
              <a:schemeClr val="tx1"/>
            </a:solidFill>
          </a:ln>
        </p:spPr>
        <p:txBody>
          <a:bodyPr wrap="none" rtlCol="0">
            <a:spAutoFit/>
          </a:bodyPr>
          <a:lstStyle/>
          <a:p>
            <a:r>
              <a:rPr lang="en-US"/>
              <a:t>VA</a:t>
            </a:r>
          </a:p>
        </p:txBody>
      </p:sp>
      <p:sp>
        <p:nvSpPr>
          <p:cNvPr id="5" name="TextBox 4"/>
          <p:cNvSpPr txBox="1"/>
          <p:nvPr/>
        </p:nvSpPr>
        <p:spPr>
          <a:xfrm>
            <a:off x="626710" y="4964668"/>
            <a:ext cx="621870" cy="369332"/>
          </a:xfrm>
          <a:prstGeom prst="rect">
            <a:avLst/>
          </a:prstGeom>
          <a:noFill/>
          <a:ln>
            <a:solidFill>
              <a:schemeClr val="tx1"/>
            </a:solidFill>
          </a:ln>
        </p:spPr>
        <p:txBody>
          <a:bodyPr wrap="square" rtlCol="0">
            <a:spAutoFit/>
          </a:bodyPr>
          <a:lstStyle/>
          <a:p>
            <a:pPr algn="ctr"/>
            <a:r>
              <a:rPr lang="en-US"/>
              <a:t>UVA</a:t>
            </a:r>
          </a:p>
        </p:txBody>
      </p:sp>
      <p:sp>
        <p:nvSpPr>
          <p:cNvPr id="6" name="TextBox 5"/>
          <p:cNvSpPr txBox="1"/>
          <p:nvPr/>
        </p:nvSpPr>
        <p:spPr>
          <a:xfrm>
            <a:off x="5117823" y="5935491"/>
            <a:ext cx="1141659" cy="369332"/>
          </a:xfrm>
          <a:prstGeom prst="rect">
            <a:avLst/>
          </a:prstGeom>
          <a:noFill/>
          <a:ln>
            <a:solidFill>
              <a:schemeClr val="tx1"/>
            </a:solidFill>
          </a:ln>
        </p:spPr>
        <p:txBody>
          <a:bodyPr wrap="none" rtlCol="0">
            <a:spAutoFit/>
          </a:bodyPr>
          <a:lstStyle/>
          <a:p>
            <a:r>
              <a:rPr lang="en-US"/>
              <a:t>CHAPLAIN</a:t>
            </a:r>
          </a:p>
        </p:txBody>
      </p:sp>
      <p:sp>
        <p:nvSpPr>
          <p:cNvPr id="7" name="TextBox 6"/>
          <p:cNvSpPr txBox="1"/>
          <p:nvPr/>
        </p:nvSpPr>
        <p:spPr>
          <a:xfrm>
            <a:off x="1141960" y="5935491"/>
            <a:ext cx="1867434" cy="369332"/>
          </a:xfrm>
          <a:prstGeom prst="rect">
            <a:avLst/>
          </a:prstGeom>
          <a:noFill/>
          <a:ln>
            <a:solidFill>
              <a:schemeClr val="tx1"/>
            </a:solidFill>
          </a:ln>
        </p:spPr>
        <p:txBody>
          <a:bodyPr wrap="none" rtlCol="0">
            <a:spAutoFit/>
          </a:bodyPr>
          <a:lstStyle/>
          <a:p>
            <a:r>
              <a:rPr lang="en-US"/>
              <a:t>MEDICAL/DENTAL</a:t>
            </a:r>
          </a:p>
        </p:txBody>
      </p:sp>
      <p:sp>
        <p:nvSpPr>
          <p:cNvPr id="8" name="TextBox 7"/>
          <p:cNvSpPr txBox="1"/>
          <p:nvPr/>
        </p:nvSpPr>
        <p:spPr>
          <a:xfrm>
            <a:off x="8218014" y="3647844"/>
            <a:ext cx="768672" cy="369332"/>
          </a:xfrm>
          <a:prstGeom prst="rect">
            <a:avLst/>
          </a:prstGeom>
          <a:noFill/>
          <a:ln>
            <a:solidFill>
              <a:schemeClr val="tx1"/>
            </a:solidFill>
          </a:ln>
        </p:spPr>
        <p:txBody>
          <a:bodyPr wrap="none" rtlCol="0">
            <a:spAutoFit/>
          </a:bodyPr>
          <a:lstStyle/>
          <a:p>
            <a:r>
              <a:rPr lang="en-US"/>
              <a:t>LEGAL</a:t>
            </a:r>
          </a:p>
        </p:txBody>
      </p:sp>
      <p:sp>
        <p:nvSpPr>
          <p:cNvPr id="9" name="TextBox 8"/>
          <p:cNvSpPr txBox="1"/>
          <p:nvPr/>
        </p:nvSpPr>
        <p:spPr>
          <a:xfrm>
            <a:off x="3947854" y="2863335"/>
            <a:ext cx="762516" cy="369332"/>
          </a:xfrm>
          <a:prstGeom prst="rect">
            <a:avLst/>
          </a:prstGeom>
          <a:noFill/>
        </p:spPr>
        <p:txBody>
          <a:bodyPr wrap="none" rtlCol="0">
            <a:spAutoFit/>
          </a:bodyPr>
          <a:lstStyle/>
          <a:p>
            <a:r>
              <a:rPr lang="en-US"/>
              <a:t>VWAP</a:t>
            </a:r>
          </a:p>
        </p:txBody>
      </p:sp>
      <p:sp>
        <p:nvSpPr>
          <p:cNvPr id="13" name="TextBox 12"/>
          <p:cNvSpPr txBox="1"/>
          <p:nvPr/>
        </p:nvSpPr>
        <p:spPr>
          <a:xfrm rot="21066611">
            <a:off x="4873770" y="2859161"/>
            <a:ext cx="570413" cy="276999"/>
          </a:xfrm>
          <a:prstGeom prst="rect">
            <a:avLst/>
          </a:prstGeom>
          <a:noFill/>
        </p:spPr>
        <p:txBody>
          <a:bodyPr wrap="none" rtlCol="0">
            <a:spAutoFit/>
          </a:bodyPr>
          <a:lstStyle/>
          <a:p>
            <a:r>
              <a:rPr lang="en-US" sz="1200"/>
              <a:t>VWAP</a:t>
            </a:r>
          </a:p>
        </p:txBody>
      </p:sp>
      <p:sp>
        <p:nvSpPr>
          <p:cNvPr id="14" name="TextBox 13"/>
          <p:cNvSpPr txBox="1"/>
          <p:nvPr/>
        </p:nvSpPr>
        <p:spPr>
          <a:xfrm>
            <a:off x="3143797" y="2901572"/>
            <a:ext cx="570413" cy="276999"/>
          </a:xfrm>
          <a:prstGeom prst="rect">
            <a:avLst/>
          </a:prstGeom>
          <a:noFill/>
        </p:spPr>
        <p:txBody>
          <a:bodyPr wrap="none" rtlCol="0">
            <a:spAutoFit/>
          </a:bodyPr>
          <a:lstStyle/>
          <a:p>
            <a:r>
              <a:rPr lang="en-US" sz="1200"/>
              <a:t>VWAP</a:t>
            </a:r>
          </a:p>
        </p:txBody>
      </p:sp>
      <p:cxnSp>
        <p:nvCxnSpPr>
          <p:cNvPr id="11" name="Straight Connector 10"/>
          <p:cNvCxnSpPr>
            <a:stCxn id="3" idx="3"/>
          </p:cNvCxnSpPr>
          <p:nvPr/>
        </p:nvCxnSpPr>
        <p:spPr>
          <a:xfrm flipV="1">
            <a:off x="931981" y="3315584"/>
            <a:ext cx="1962148" cy="906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6" idx="3"/>
          </p:cNvCxnSpPr>
          <p:nvPr/>
        </p:nvCxnSpPr>
        <p:spPr>
          <a:xfrm flipV="1">
            <a:off x="1450087" y="3367971"/>
            <a:ext cx="2124065" cy="2263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635646" y="3339884"/>
            <a:ext cx="1027324" cy="2586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p:cNvCxnSpPr>
          <p:nvPr/>
        </p:nvCxnSpPr>
        <p:spPr>
          <a:xfrm flipV="1">
            <a:off x="878327" y="3315584"/>
            <a:ext cx="2280757" cy="1382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8" idx="1"/>
          </p:cNvCxnSpPr>
          <p:nvPr/>
        </p:nvCxnSpPr>
        <p:spPr>
          <a:xfrm flipH="1" flipV="1">
            <a:off x="5462160" y="3276619"/>
            <a:ext cx="1866757" cy="1440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1"/>
          </p:cNvCxnSpPr>
          <p:nvPr/>
        </p:nvCxnSpPr>
        <p:spPr>
          <a:xfrm flipH="1" flipV="1">
            <a:off x="5788044" y="3289500"/>
            <a:ext cx="2429970" cy="543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960" name="TextBox 40959"/>
          <p:cNvSpPr txBox="1"/>
          <p:nvPr/>
        </p:nvSpPr>
        <p:spPr>
          <a:xfrm>
            <a:off x="7939205" y="4081745"/>
            <a:ext cx="685059" cy="369332"/>
          </a:xfrm>
          <a:prstGeom prst="rect">
            <a:avLst/>
          </a:prstGeom>
          <a:noFill/>
          <a:ln>
            <a:solidFill>
              <a:schemeClr val="tx1"/>
            </a:solidFill>
          </a:ln>
        </p:spPr>
        <p:txBody>
          <a:bodyPr wrap="none" rtlCol="0">
            <a:spAutoFit/>
          </a:bodyPr>
          <a:lstStyle/>
          <a:p>
            <a:r>
              <a:rPr lang="en-US"/>
              <a:t>VLCO</a:t>
            </a:r>
          </a:p>
        </p:txBody>
      </p:sp>
      <p:cxnSp>
        <p:nvCxnSpPr>
          <p:cNvPr id="40969" name="Straight Connector 40968"/>
          <p:cNvCxnSpPr>
            <a:stCxn id="40960" idx="1"/>
          </p:cNvCxnSpPr>
          <p:nvPr/>
        </p:nvCxnSpPr>
        <p:spPr>
          <a:xfrm flipH="1" flipV="1">
            <a:off x="5587234" y="3260372"/>
            <a:ext cx="2351971" cy="1006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93125" y="5446863"/>
            <a:ext cx="556962" cy="369332"/>
          </a:xfrm>
          <a:prstGeom prst="rect">
            <a:avLst/>
          </a:prstGeom>
          <a:noFill/>
          <a:ln>
            <a:solidFill>
              <a:schemeClr val="tx1"/>
            </a:solidFill>
          </a:ln>
        </p:spPr>
        <p:txBody>
          <a:bodyPr wrap="square" rtlCol="0">
            <a:spAutoFit/>
          </a:bodyPr>
          <a:lstStyle/>
          <a:p>
            <a:pPr algn="ctr"/>
            <a:r>
              <a:rPr lang="en-US"/>
              <a:t>EO</a:t>
            </a:r>
          </a:p>
        </p:txBody>
      </p:sp>
      <p:sp>
        <p:nvSpPr>
          <p:cNvPr id="27" name="TextBox 26"/>
          <p:cNvSpPr txBox="1"/>
          <p:nvPr/>
        </p:nvSpPr>
        <p:spPr>
          <a:xfrm>
            <a:off x="3067783" y="6125291"/>
            <a:ext cx="1940083" cy="369332"/>
          </a:xfrm>
          <a:prstGeom prst="rect">
            <a:avLst/>
          </a:prstGeom>
          <a:noFill/>
          <a:ln>
            <a:solidFill>
              <a:schemeClr val="tx1"/>
            </a:solidFill>
          </a:ln>
        </p:spPr>
        <p:txBody>
          <a:bodyPr wrap="none" rtlCol="0">
            <a:spAutoFit/>
          </a:bodyPr>
          <a:lstStyle/>
          <a:p>
            <a:r>
              <a:rPr lang="en-US"/>
              <a:t>LEGAL ASSISTANCE</a:t>
            </a:r>
          </a:p>
        </p:txBody>
      </p:sp>
      <p:cxnSp>
        <p:nvCxnSpPr>
          <p:cNvPr id="12" name="Straight Connector 11"/>
          <p:cNvCxnSpPr/>
          <p:nvPr/>
        </p:nvCxnSpPr>
        <p:spPr>
          <a:xfrm>
            <a:off x="5230341" y="3279403"/>
            <a:ext cx="1528544" cy="1693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7" idx="0"/>
          </p:cNvCxnSpPr>
          <p:nvPr/>
        </p:nvCxnSpPr>
        <p:spPr>
          <a:xfrm flipV="1">
            <a:off x="4037825" y="3266110"/>
            <a:ext cx="215964" cy="2859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28917" y="4532912"/>
            <a:ext cx="938628" cy="369332"/>
          </a:xfrm>
          <a:prstGeom prst="rect">
            <a:avLst/>
          </a:prstGeom>
          <a:noFill/>
          <a:ln>
            <a:solidFill>
              <a:schemeClr val="tx1"/>
            </a:solidFill>
          </a:ln>
        </p:spPr>
        <p:txBody>
          <a:bodyPr wrap="square" rtlCol="0">
            <a:spAutoFit/>
          </a:bodyPr>
          <a:lstStyle/>
          <a:p>
            <a:pPr algn="ctr"/>
            <a:r>
              <a:rPr lang="en-US"/>
              <a:t>BRIG</a:t>
            </a:r>
          </a:p>
        </p:txBody>
      </p:sp>
      <p:sp>
        <p:nvSpPr>
          <p:cNvPr id="31" name="TextBox 30"/>
          <p:cNvSpPr txBox="1"/>
          <p:nvPr/>
        </p:nvSpPr>
        <p:spPr>
          <a:xfrm>
            <a:off x="6758885" y="4973025"/>
            <a:ext cx="938628" cy="369332"/>
          </a:xfrm>
          <a:prstGeom prst="rect">
            <a:avLst/>
          </a:prstGeom>
          <a:noFill/>
          <a:ln>
            <a:solidFill>
              <a:schemeClr val="tx1"/>
            </a:solidFill>
          </a:ln>
        </p:spPr>
        <p:txBody>
          <a:bodyPr wrap="square" rtlCol="0">
            <a:spAutoFit/>
          </a:bodyPr>
          <a:lstStyle/>
          <a:p>
            <a:pPr algn="ctr"/>
            <a:r>
              <a:rPr lang="en-US"/>
              <a:t>NCIS</a:t>
            </a:r>
          </a:p>
        </p:txBody>
      </p:sp>
      <p:sp>
        <p:nvSpPr>
          <p:cNvPr id="32" name="TextBox 31"/>
          <p:cNvSpPr txBox="1"/>
          <p:nvPr/>
        </p:nvSpPr>
        <p:spPr>
          <a:xfrm>
            <a:off x="6206055" y="5448036"/>
            <a:ext cx="1092287" cy="369332"/>
          </a:xfrm>
          <a:prstGeom prst="rect">
            <a:avLst/>
          </a:prstGeom>
          <a:noFill/>
          <a:ln>
            <a:solidFill>
              <a:schemeClr val="tx1"/>
            </a:solidFill>
          </a:ln>
        </p:spPr>
        <p:txBody>
          <a:bodyPr wrap="square" rtlCol="0">
            <a:spAutoFit/>
          </a:bodyPr>
          <a:lstStyle/>
          <a:p>
            <a:pPr algn="ctr"/>
            <a:r>
              <a:rPr lang="en-US"/>
              <a:t>PMO/CID</a:t>
            </a:r>
          </a:p>
        </p:txBody>
      </p:sp>
      <p:cxnSp>
        <p:nvCxnSpPr>
          <p:cNvPr id="41" name="Straight Connector 40"/>
          <p:cNvCxnSpPr/>
          <p:nvPr/>
        </p:nvCxnSpPr>
        <p:spPr>
          <a:xfrm>
            <a:off x="4919981" y="3339884"/>
            <a:ext cx="1688994" cy="2106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7" idx="0"/>
          </p:cNvCxnSpPr>
          <p:nvPr/>
        </p:nvCxnSpPr>
        <p:spPr>
          <a:xfrm flipH="1">
            <a:off x="2075677" y="3339884"/>
            <a:ext cx="2001306" cy="2595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 idx="3"/>
          </p:cNvCxnSpPr>
          <p:nvPr/>
        </p:nvCxnSpPr>
        <p:spPr>
          <a:xfrm flipV="1">
            <a:off x="1248580" y="3282671"/>
            <a:ext cx="2109222" cy="1866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1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HOW IT WORKS</a:t>
            </a:r>
          </a:p>
        </p:txBody>
      </p:sp>
      <p:sp>
        <p:nvSpPr>
          <p:cNvPr id="17411" name="Rectangle 3"/>
          <p:cNvSpPr>
            <a:spLocks noGrp="1" noChangeArrowheads="1"/>
          </p:cNvSpPr>
          <p:nvPr>
            <p:ph idx="1"/>
          </p:nvPr>
        </p:nvSpPr>
        <p:spPr>
          <a:xfrm>
            <a:off x="457200" y="1600200"/>
            <a:ext cx="8305800" cy="4525963"/>
          </a:xfrm>
          <a:prstGeom prst="rect">
            <a:avLst/>
          </a:prstGeom>
        </p:spPr>
        <p:txBody>
          <a:bodyPr>
            <a:normAutofit lnSpcReduction="10000"/>
          </a:bodyPr>
          <a:lstStyle/>
          <a:p>
            <a:pPr eaLnBrk="1" hangingPunct="1"/>
            <a:r>
              <a:rPr lang="en-US" dirty="0"/>
              <a:t>Installation commanders are responsible for implementing VWAP  and shall be the central points of  contact for VWAP issues aboard the </a:t>
            </a:r>
            <a:br>
              <a:rPr lang="en-US" dirty="0"/>
            </a:br>
            <a:r>
              <a:rPr lang="en-US" dirty="0"/>
              <a:t>installation. </a:t>
            </a:r>
          </a:p>
          <a:p>
            <a:pPr eaLnBrk="1" hangingPunct="1"/>
            <a:endParaRPr lang="en-US" dirty="0"/>
          </a:p>
          <a:p>
            <a:pPr eaLnBrk="1" hangingPunct="1"/>
            <a:r>
              <a:rPr lang="en-US" dirty="0"/>
              <a:t>Installation Commander manages through Installation Victim Witness Liaison Officer (VWLO), VWAP Council and Victim Witness Assistance  Coordinators for commands.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1119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a:latin typeface="Arial" panose="020B0604020202020204" pitchFamily="34" charset="0"/>
                <a:cs typeface="Arial" panose="020B0604020202020204" pitchFamily="34" charset="0"/>
              </a:rPr>
              <a:t>Contact Information</a:t>
            </a:r>
            <a:endParaRPr lang="en-US" sz="4000" b="1" u="sng">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874837"/>
            <a:ext cx="9144000" cy="4525963"/>
          </a:xfrm>
        </p:spPr>
        <p:txBody>
          <a:bodyPr vert="horz" lIns="91440" tIns="45720" rIns="91440" bIns="45720" rtlCol="0" anchor="t">
            <a:normAutofit lnSpcReduction="10000"/>
          </a:bodyPr>
          <a:lstStyle/>
          <a:p>
            <a:pPr marL="0" indent="0" algn="ctr">
              <a:buNone/>
            </a:pPr>
            <a:r>
              <a:rPr lang="en-US" sz="3200" b="1">
                <a:latin typeface="Arial"/>
                <a:cs typeface="Arial"/>
              </a:rPr>
              <a:t>Shanna Colman</a:t>
            </a:r>
          </a:p>
          <a:p>
            <a:pPr marL="0" indent="0" algn="ctr">
              <a:buNone/>
            </a:pPr>
            <a:r>
              <a:rPr lang="en-US" sz="2400" b="1">
                <a:latin typeface="Arial"/>
                <a:cs typeface="Arial"/>
              </a:rPr>
              <a:t>Sexual Assault Response Coordinator</a:t>
            </a:r>
          </a:p>
          <a:p>
            <a:pPr marL="0" indent="0" algn="ctr">
              <a:buNone/>
            </a:pPr>
            <a:r>
              <a:rPr lang="en-US" sz="2400" b="1">
                <a:latin typeface="Arial"/>
                <a:cs typeface="Arial"/>
              </a:rPr>
              <a:t>Office: (910) 449-5243 Cell:  (910) 320-4108</a:t>
            </a:r>
          </a:p>
          <a:p>
            <a:pPr marL="0" indent="0" algn="ctr">
              <a:spcBef>
                <a:spcPts val="0"/>
              </a:spcBef>
              <a:buNone/>
            </a:pPr>
            <a:endParaRPr lang="en-US" sz="2400" b="1">
              <a:latin typeface="Arial" panose="020B0604020202020204" pitchFamily="34" charset="0"/>
              <a:cs typeface="Arial" panose="020B0604020202020204" pitchFamily="34" charset="0"/>
            </a:endParaRPr>
          </a:p>
          <a:p>
            <a:pPr marL="0" indent="0" algn="ctr">
              <a:buNone/>
            </a:pPr>
            <a:endParaRPr lang="en-US" sz="3200" b="1">
              <a:latin typeface="Arial" panose="020B0604020202020204" pitchFamily="34" charset="0"/>
              <a:cs typeface="Arial" panose="020B0604020202020204" pitchFamily="34" charset="0"/>
            </a:endParaRPr>
          </a:p>
          <a:p>
            <a:pPr marL="0" indent="0" algn="ctr">
              <a:buNone/>
            </a:pPr>
            <a:r>
              <a:rPr lang="en-US" sz="2400" b="1">
                <a:latin typeface="Arial"/>
                <a:cs typeface="Arial"/>
              </a:rPr>
              <a:t>Civilian Victim Advocate</a:t>
            </a:r>
          </a:p>
          <a:p>
            <a:pPr marL="0" indent="0" algn="ctr">
              <a:buNone/>
            </a:pPr>
            <a:r>
              <a:rPr lang="en-US" sz="2400" b="1">
                <a:latin typeface="Arial"/>
                <a:cs typeface="Arial"/>
              </a:rPr>
              <a:t>Office: (910) 449-5254 Cell:  (910) 389-4682</a:t>
            </a:r>
          </a:p>
          <a:p>
            <a:pPr marL="0" indent="0" algn="ctr">
              <a:buNone/>
            </a:pPr>
            <a:r>
              <a:rPr lang="en-US" sz="2400" b="1">
                <a:latin typeface="Arial"/>
                <a:ea typeface="Calibri"/>
                <a:cs typeface="Arial"/>
              </a:rPr>
              <a:t>Building </a:t>
            </a:r>
            <a:r>
              <a:rPr lang="en-US" sz="2400" b="1">
                <a:latin typeface="Arial"/>
                <a:cs typeface="Arial"/>
              </a:rPr>
              <a:t>AS-90</a:t>
            </a:r>
          </a:p>
          <a:p>
            <a:pPr marL="0" indent="0" algn="ctr">
              <a:buNone/>
            </a:pPr>
            <a:endParaRPr lang="en-US" sz="2400" b="1">
              <a:latin typeface="Arial" panose="020B0604020202020204" pitchFamily="34" charset="0"/>
              <a:cs typeface="Arial" panose="020B0604020202020204" pitchFamily="34" charset="0"/>
            </a:endParaRPr>
          </a:p>
          <a:p>
            <a:pPr marL="0" indent="0" algn="ctr">
              <a:buNone/>
            </a:pPr>
            <a:r>
              <a:rPr lang="en-US" sz="3600" b="1">
                <a:solidFill>
                  <a:srgbClr val="0070C0"/>
                </a:solidFill>
                <a:latin typeface="Arial"/>
                <a:cs typeface="Arial"/>
              </a:rPr>
              <a:t>24/7 Support Line 910-750-5852</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2A20-4B75-4AD7-9376-C6FD33E9C65D}" type="slidenum">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0" y="6334780"/>
            <a:ext cx="363830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panose="020F0502020204030204"/>
                <a:ea typeface="+mn-ea"/>
                <a:cs typeface="+mn-cs"/>
              </a:rPr>
              <a:t>VWAP Council member</a:t>
            </a:r>
          </a:p>
        </p:txBody>
      </p:sp>
      <p:cxnSp>
        <p:nvCxnSpPr>
          <p:cNvPr id="7" name="Straight Connector 6"/>
          <p:cNvCxnSpPr/>
          <p:nvPr/>
        </p:nvCxnSpPr>
        <p:spPr>
          <a:xfrm>
            <a:off x="1688123" y="1447800"/>
            <a:ext cx="5697415" cy="0"/>
          </a:xfrm>
          <a:prstGeom prst="line">
            <a:avLst/>
          </a:prstGeom>
          <a:ln w="28575"/>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251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r>
              <a:rPr lang="en-US" sz="4000" b="1" dirty="0"/>
              <a:t>Sexual Assault </a:t>
            </a:r>
            <a:br>
              <a:rPr lang="en-US" sz="4000" b="1" dirty="0"/>
            </a:br>
            <a:r>
              <a:rPr lang="en-US" sz="4000" b="1" u="sng" dirty="0"/>
              <a:t>Prevention &amp; Response</a:t>
            </a:r>
            <a:endParaRPr lang="en-US" sz="4000" b="1" i="1" dirty="0"/>
          </a:p>
        </p:txBody>
      </p:sp>
      <p:sp>
        <p:nvSpPr>
          <p:cNvPr id="23555" name="Rectangle 3"/>
          <p:cNvSpPr>
            <a:spLocks noGrp="1" noChangeArrowheads="1"/>
          </p:cNvSpPr>
          <p:nvPr>
            <p:ph idx="1"/>
          </p:nvPr>
        </p:nvSpPr>
        <p:spPr>
          <a:prstGeom prst="rect">
            <a:avLst/>
          </a:prstGeom>
        </p:spPr>
        <p:txBody>
          <a:bodyPr>
            <a:normAutofit/>
          </a:bodyPr>
          <a:lstStyle/>
          <a:p>
            <a:pPr marL="285750" lvl="1">
              <a:buFont typeface="Arial" panose="020B0604020202020204" pitchFamily="34" charset="0"/>
              <a:buChar char="•"/>
            </a:pPr>
            <a:r>
              <a:rPr lang="en-US" sz="3000" dirty="0"/>
              <a:t>Provide crisis intervention and support to victims of sexual assault 24 hours a day, 365 days a year.</a:t>
            </a:r>
          </a:p>
          <a:p>
            <a:pPr marL="285750" lvl="1">
              <a:buFont typeface="Arial" panose="020B0604020202020204" pitchFamily="34" charset="0"/>
              <a:buChar char="•"/>
            </a:pPr>
            <a:r>
              <a:rPr lang="en-US" sz="3000" dirty="0"/>
              <a:t>Provide information and referral to support services.</a:t>
            </a:r>
          </a:p>
          <a:p>
            <a:pPr marL="285750" lvl="1">
              <a:buFont typeface="Arial" panose="020B0604020202020204" pitchFamily="34" charset="0"/>
              <a:buChar char="•"/>
            </a:pPr>
            <a:r>
              <a:rPr lang="en-US" sz="3000" dirty="0"/>
              <a:t>Provide DD 2701 forms to victims; maintain and forward data on the number of victims provided DD 2701s</a:t>
            </a:r>
          </a:p>
          <a:p>
            <a:pPr lvl="1"/>
            <a:endParaRPr lang="en-US" dirty="0"/>
          </a:p>
          <a:p>
            <a:pPr eaLnBrk="1" hangingPunct="1"/>
            <a:endParaRPr lang="en-US" sz="3600" dirty="0"/>
          </a:p>
          <a:p>
            <a:pPr eaLnBrk="1" hangingPunct="1"/>
            <a:endParaRPr lang="en-US" sz="3600"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8344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Sexual Assault </a:t>
            </a:r>
            <a:br>
              <a:rPr lang="en-US" dirty="0"/>
            </a:br>
            <a:r>
              <a:rPr lang="en-US" dirty="0"/>
              <a:t>Response Coordinator </a:t>
            </a:r>
          </a:p>
        </p:txBody>
      </p:sp>
      <p:sp>
        <p:nvSpPr>
          <p:cNvPr id="3" name="Content Placeholder 2"/>
          <p:cNvSpPr>
            <a:spLocks noGrp="1"/>
          </p:cNvSpPr>
          <p:nvPr>
            <p:ph idx="1"/>
          </p:nvPr>
        </p:nvSpPr>
        <p:spPr/>
        <p:txBody>
          <a:bodyPr>
            <a:normAutofit lnSpcReduction="10000"/>
          </a:bodyPr>
          <a:lstStyle/>
          <a:p>
            <a:pPr marL="285750" lvl="1">
              <a:buFont typeface="Arial" panose="020B0604020202020204" pitchFamily="34" charset="0"/>
              <a:buChar char="•"/>
            </a:pPr>
            <a:r>
              <a:rPr lang="en-US" dirty="0"/>
              <a:t>Ensure victims receive appropriate response and care.</a:t>
            </a:r>
          </a:p>
          <a:p>
            <a:pPr marL="285750" lvl="1">
              <a:buFont typeface="Arial" panose="020B0604020202020204" pitchFamily="34" charset="0"/>
              <a:buChar char="•"/>
            </a:pPr>
            <a:r>
              <a:rPr lang="en-US" dirty="0"/>
              <a:t>Serves as a source of support and expertise to the installation and tenant commander as well as the Command SARCs.</a:t>
            </a:r>
          </a:p>
          <a:p>
            <a:pPr marL="285750" lvl="1">
              <a:buFont typeface="Arial" panose="020B0604020202020204" pitchFamily="34" charset="0"/>
              <a:buChar char="•"/>
            </a:pPr>
            <a:r>
              <a:rPr lang="en-US" dirty="0"/>
              <a:t>Provide oversight and responsibility for the SAPR CVA/UVA within assigned units. </a:t>
            </a:r>
          </a:p>
          <a:p>
            <a:pPr marL="285750" lvl="1">
              <a:buFont typeface="Arial" panose="020B0604020202020204" pitchFamily="34" charset="0"/>
              <a:buChar char="•"/>
            </a:pPr>
            <a:r>
              <a:rPr lang="en-US" dirty="0"/>
              <a:t>Co-chairs monthly case management group meeting.</a:t>
            </a:r>
          </a:p>
          <a:p>
            <a:pPr marL="285750" lvl="1">
              <a:buFont typeface="Arial" panose="020B0604020202020204" pitchFamily="34" charset="0"/>
              <a:buChar char="•"/>
            </a:pPr>
            <a:r>
              <a:rPr lang="en-US" dirty="0"/>
              <a:t>Oversee all sexual assault awareness, prevention and response training.</a:t>
            </a:r>
          </a:p>
          <a:p>
            <a:pPr marL="285750" indent="-285750"/>
            <a:endParaRPr lang="en-US" dirty="0"/>
          </a:p>
        </p:txBody>
      </p:sp>
    </p:spTree>
    <p:extLst>
      <p:ext uri="{BB962C8B-B14F-4D97-AF65-F5344CB8AC3E}">
        <p14:creationId xmlns:p14="http://schemas.microsoft.com/office/powerpoint/2010/main" val="197421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52400" y="1143000"/>
            <a:ext cx="8686800" cy="1524000"/>
          </a:xfrm>
        </p:spPr>
        <p:txBody>
          <a:bodyPr>
            <a:normAutofit fontScale="25000" lnSpcReduction="20000"/>
          </a:bodyPr>
          <a:lstStyle/>
          <a:p>
            <a:pPr algn="ctr"/>
            <a:r>
              <a:rPr lang="en-US" sz="12800" dirty="0">
                <a:latin typeface="Perpetua" panose="02020502060401020303" pitchFamily="18" charset="0"/>
                <a:cs typeface="Arial" panose="020B0604020202020204" pitchFamily="34" charset="0"/>
              </a:rPr>
              <a:t>Ms. Katherine Light</a:t>
            </a:r>
          </a:p>
          <a:p>
            <a:pPr algn="ctr"/>
            <a:r>
              <a:rPr lang="en-US" sz="12800" dirty="0">
                <a:latin typeface="Perpetua" panose="02020502060401020303" pitchFamily="18" charset="0"/>
                <a:cs typeface="Arial" panose="020B0604020202020204" pitchFamily="34" charset="0"/>
              </a:rPr>
              <a:t>(910) 449-4435</a:t>
            </a:r>
          </a:p>
          <a:p>
            <a:pPr algn="ctr"/>
            <a:r>
              <a:rPr lang="en-US" sz="12800" dirty="0">
                <a:latin typeface="Perpetua" panose="02020502060401020303" pitchFamily="18" charset="0"/>
                <a:ea typeface="Calibri"/>
                <a:cs typeface="Arial" panose="020B0604020202020204" pitchFamily="34" charset="0"/>
              </a:rPr>
              <a:t>Building </a:t>
            </a:r>
            <a:r>
              <a:rPr lang="en-US" sz="12800" dirty="0">
                <a:latin typeface="Perpetua" panose="02020502060401020303" pitchFamily="18" charset="0"/>
                <a:cs typeface="Arial" panose="020B0604020202020204" pitchFamily="34" charset="0"/>
              </a:rPr>
              <a:t>AS-90</a:t>
            </a:r>
          </a:p>
          <a:p>
            <a:pPr algn="ctr"/>
            <a:r>
              <a:rPr lang="en-US" sz="12800" dirty="0">
                <a:latin typeface="Perpetua" panose="02020502060401020303" pitchFamily="18" charset="0"/>
                <a:cs typeface="Arial" panose="020B0604020202020204" pitchFamily="34" charset="0"/>
              </a:rPr>
              <a:t>Office Hours: M-F: 0800-1630 (910) 449-6110</a:t>
            </a:r>
          </a:p>
          <a:p>
            <a:pPr algn="ctr"/>
            <a:endParaRPr lang="en-US" dirty="0">
              <a:latin typeface="Perpetua" panose="02020502060401020303" pitchFamily="18" charset="0"/>
              <a:cs typeface="Arial" panose="020B0604020202020204" pitchFamily="34" charset="0"/>
            </a:endParaRPr>
          </a:p>
          <a:p>
            <a:pPr algn="ctr"/>
            <a:endParaRPr lang="en-US" dirty="0">
              <a:latin typeface="Perpetua" panose="02020502060401020303" pitchFamily="18" charset="0"/>
              <a:cs typeface="Arial" panose="020B0604020202020204" pitchFamily="34" charset="0"/>
            </a:endParaRPr>
          </a:p>
          <a:p>
            <a:pPr algn="ctr"/>
            <a:endParaRPr lang="en-US" sz="9600" dirty="0">
              <a:latin typeface="Perpetua" panose="02020502060401020303" pitchFamily="18" charset="0"/>
              <a:cs typeface="Arial" panose="020B0604020202020204" pitchFamily="34" charset="0"/>
            </a:endParaRPr>
          </a:p>
          <a:p>
            <a:pPr algn="ctr"/>
            <a:endParaRPr lang="en-US" sz="9600" dirty="0">
              <a:latin typeface="Perpetua" panose="02020502060401020303" pitchFamily="18" charset="0"/>
              <a:cs typeface="Arial" panose="020B0604020202020204" pitchFamily="34" charset="0"/>
            </a:endParaRPr>
          </a:p>
          <a:p>
            <a:pPr algn="ctr"/>
            <a:endParaRPr lang="en-US" sz="9600" dirty="0">
              <a:latin typeface="Perpetua" panose="02020502060401020303" pitchFamily="18" charset="0"/>
              <a:cs typeface="Arial" panose="020B0604020202020204" pitchFamily="34" charset="0"/>
            </a:endParaRPr>
          </a:p>
          <a:p>
            <a:pPr algn="ctr"/>
            <a:endParaRPr lang="en-US" sz="9600" dirty="0">
              <a:latin typeface="Perpetua" panose="02020502060401020303" pitchFamily="18" charset="0"/>
              <a:cs typeface="Arial" panose="020B0604020202020204" pitchFamily="34" charset="0"/>
            </a:endParaRPr>
          </a:p>
          <a:p>
            <a:pPr algn="ctr"/>
            <a:r>
              <a:rPr lang="en-US" sz="14400" dirty="0">
                <a:latin typeface="Perpetua" panose="02020502060401020303" pitchFamily="18" charset="0"/>
                <a:cs typeface="Arial" panose="020B0604020202020204" pitchFamily="34" charset="0"/>
              </a:rPr>
              <a:t>24/7 Helpline (910) 376-2155</a:t>
            </a:r>
            <a:endParaRPr lang="en-US" sz="14400" dirty="0"/>
          </a:p>
        </p:txBody>
      </p:sp>
      <p:sp>
        <p:nvSpPr>
          <p:cNvPr id="5" name="TextBox 4"/>
          <p:cNvSpPr txBox="1"/>
          <p:nvPr/>
        </p:nvSpPr>
        <p:spPr>
          <a:xfrm>
            <a:off x="2133600" y="115657"/>
            <a:ext cx="5638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Rockwell" panose="02060603020205020403" pitchFamily="18" charset="0"/>
                <a:ea typeface="+mn-ea"/>
                <a:cs typeface="+mn-cs"/>
              </a:rPr>
              <a:t>Victim Advocate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p:cNvSpPr txBox="1"/>
          <p:nvPr/>
        </p:nvSpPr>
        <p:spPr>
          <a:xfrm>
            <a:off x="-228600" y="6248400"/>
            <a:ext cx="4267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VWAP Council member</a:t>
            </a:r>
          </a:p>
        </p:txBody>
      </p:sp>
      <p:pic>
        <p:nvPicPr>
          <p:cNvPr id="7" name="Picture 6"/>
          <p:cNvPicPr>
            <a:picLocks noChangeAspect="1"/>
          </p:cNvPicPr>
          <p:nvPr/>
        </p:nvPicPr>
        <p:blipFill>
          <a:blip r:embed="rId3"/>
          <a:stretch>
            <a:fillRect/>
          </a:stretch>
        </p:blipFill>
        <p:spPr>
          <a:xfrm>
            <a:off x="1600200" y="3200400"/>
            <a:ext cx="5944115" cy="2322777"/>
          </a:xfrm>
          <a:prstGeom prst="rect">
            <a:avLst/>
          </a:prstGeom>
        </p:spPr>
      </p:pic>
    </p:spTree>
    <p:extLst>
      <p:ext uri="{BB962C8B-B14F-4D97-AF65-F5344CB8AC3E}">
        <p14:creationId xmlns:p14="http://schemas.microsoft.com/office/powerpoint/2010/main" val="208708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Religious Ministry Team</a:t>
            </a:r>
          </a:p>
        </p:txBody>
      </p:sp>
      <p:sp>
        <p:nvSpPr>
          <p:cNvPr id="3" name="Content Placeholder 2"/>
          <p:cNvSpPr>
            <a:spLocks noGrp="1"/>
          </p:cNvSpPr>
          <p:nvPr>
            <p:ph idx="1"/>
          </p:nvPr>
        </p:nvSpPr>
        <p:spPr>
          <a:xfrm>
            <a:off x="790628" y="1352928"/>
            <a:ext cx="7562743" cy="5505072"/>
          </a:xfrm>
        </p:spPr>
        <p:txBody>
          <a:bodyPr vert="horz" lIns="91440" tIns="45720" rIns="91440" bIns="45720" rtlCol="0" anchor="t">
            <a:normAutofit/>
          </a:bodyPr>
          <a:lstStyle/>
          <a:p>
            <a:pPr marL="0" indent="0" algn="ctr">
              <a:buNone/>
            </a:pPr>
            <a:r>
              <a:rPr lang="en-US" sz="2800" dirty="0">
                <a:latin typeface="Arial"/>
                <a:ea typeface="Times New Roman"/>
                <a:cs typeface="Times New Roman"/>
              </a:rPr>
              <a:t>Chaplain Mike Beasley</a:t>
            </a:r>
            <a:endParaRPr lang="en-US" sz="2800" dirty="0">
              <a:latin typeface="Arial"/>
              <a:cs typeface="Calibri"/>
            </a:endParaRPr>
          </a:p>
          <a:p>
            <a:pPr algn="ctr">
              <a:buNone/>
            </a:pPr>
            <a:r>
              <a:rPr lang="en-US" sz="2400" dirty="0">
                <a:latin typeface="Arial"/>
                <a:ea typeface="+mn-lt"/>
                <a:cs typeface="+mn-lt"/>
              </a:rPr>
              <a:t>662.643.9312</a:t>
            </a:r>
            <a:endParaRPr lang="en-US" sz="2400" dirty="0">
              <a:ea typeface="+mn-lt"/>
              <a:cs typeface="+mn-lt"/>
            </a:endParaRPr>
          </a:p>
          <a:p>
            <a:pPr algn="ctr">
              <a:buNone/>
            </a:pPr>
            <a:r>
              <a:rPr lang="en-US" sz="2400" dirty="0">
                <a:latin typeface="Arial"/>
                <a:ea typeface="+mn-lt"/>
                <a:cs typeface="+mn-lt"/>
                <a:hlinkClick r:id="rId3"/>
              </a:rPr>
              <a:t>michael.beasley@usmc.mil</a:t>
            </a:r>
            <a:endParaRPr lang="en-US" sz="2400" dirty="0">
              <a:latin typeface="Arial"/>
              <a:ea typeface="+mn-lt"/>
              <a:cs typeface="+mn-lt"/>
            </a:endParaRPr>
          </a:p>
          <a:p>
            <a:pPr algn="ctr">
              <a:buNone/>
            </a:pPr>
            <a:endParaRPr lang="en-US" sz="1600" dirty="0">
              <a:cs typeface="Calibri"/>
            </a:endParaRPr>
          </a:p>
          <a:p>
            <a:pPr marL="0" indent="0" algn="ctr">
              <a:buNone/>
            </a:pPr>
            <a:endParaRPr lang="en-US" sz="2400" dirty="0">
              <a:latin typeface="Arial"/>
              <a:ea typeface="Calibri"/>
              <a:cs typeface="Times New Roman"/>
            </a:endParaRPr>
          </a:p>
          <a:p>
            <a:pPr marL="0" indent="0" algn="ctr">
              <a:buNone/>
            </a:pPr>
            <a:endParaRPr lang="en-US" sz="2400" dirty="0">
              <a:latin typeface="Arial"/>
              <a:ea typeface="Calibri"/>
              <a:cs typeface="Times New Roman"/>
            </a:endParaRPr>
          </a:p>
          <a:p>
            <a:pPr marL="0" indent="0" algn="ctr">
              <a:buNone/>
            </a:pPr>
            <a:endParaRPr lang="en-US" sz="2400" dirty="0">
              <a:latin typeface="Arial"/>
              <a:ea typeface="Calibri"/>
              <a:cs typeface="Times New Roman"/>
            </a:endParaRPr>
          </a:p>
          <a:p>
            <a:pPr marL="0" indent="0" algn="ctr">
              <a:buNone/>
            </a:pPr>
            <a:endParaRPr lang="en-US" sz="2400" dirty="0">
              <a:latin typeface="Arial"/>
              <a:ea typeface="Calibri"/>
              <a:cs typeface="Times New Roman"/>
            </a:endParaRPr>
          </a:p>
          <a:p>
            <a:pPr marL="0" indent="0" algn="ctr">
              <a:buNone/>
            </a:pPr>
            <a:endParaRPr lang="en-US" sz="2400" dirty="0">
              <a:latin typeface="Arial"/>
              <a:ea typeface="Calibri"/>
              <a:cs typeface="Times New Roman"/>
            </a:endParaRPr>
          </a:p>
          <a:p>
            <a:pPr marL="0" indent="0" algn="ctr">
              <a:buNone/>
            </a:pPr>
            <a:endParaRPr lang="en-US" sz="2400" dirty="0">
              <a:latin typeface="Arial"/>
              <a:ea typeface="Calibri"/>
              <a:cs typeface="Times New Roman"/>
            </a:endParaRPr>
          </a:p>
          <a:p>
            <a:pPr marL="0" indent="0" algn="ctr">
              <a:buNone/>
            </a:pPr>
            <a:r>
              <a:rPr lang="en-US" sz="2400" dirty="0">
                <a:latin typeface="Arial"/>
                <a:ea typeface="Calibri"/>
                <a:cs typeface="Times New Roman"/>
              </a:rPr>
              <a:t>(910) 449-6801 / 7500  </a:t>
            </a:r>
          </a:p>
          <a:p>
            <a:pPr marL="0" indent="0" algn="ctr">
              <a:buNone/>
            </a:pPr>
            <a:r>
              <a:rPr lang="en-US" sz="2400" dirty="0">
                <a:latin typeface="Arial"/>
                <a:ea typeface="Calibri"/>
                <a:cs typeface="Times New Roman"/>
              </a:rPr>
              <a:t>Chapel, Building AS-236</a:t>
            </a:r>
            <a:endParaRPr lang="en-US" dirty="0">
              <a:latin typeface="Arial"/>
              <a:ea typeface="Calibri"/>
              <a:cs typeface="Calibri"/>
            </a:endParaRPr>
          </a:p>
          <a:p>
            <a:pPr algn="ctr">
              <a:buNone/>
            </a:pPr>
            <a:endParaRPr lang="en-US" sz="2400" dirty="0">
              <a:latin typeface="Arial"/>
              <a:ea typeface="+mn-lt"/>
              <a:cs typeface="+mn-lt"/>
            </a:endParaRPr>
          </a:p>
          <a:p>
            <a:pPr marL="0" indent="0" algn="ctr">
              <a:buNone/>
            </a:pPr>
            <a:endParaRPr lang="en-US" b="1" dirty="0">
              <a:latin typeface="Arial"/>
              <a:cs typeface="Calibri"/>
            </a:endParaRPr>
          </a:p>
          <a:p>
            <a:pPr marL="0" indent="0" algn="ctr">
              <a:buNone/>
            </a:pPr>
            <a:endParaRPr lang="en-US" sz="3600" b="1" dirty="0">
              <a:latin typeface="Arial"/>
              <a:ea typeface="Calibri"/>
              <a:cs typeface="Times New Roman"/>
            </a:endParaRPr>
          </a:p>
          <a:p>
            <a:pPr marL="0" indent="0" algn="ctr">
              <a:buNone/>
            </a:pPr>
            <a:endParaRPr lang="en-US" sz="3600" b="1" dirty="0">
              <a:latin typeface="Arial"/>
              <a:ea typeface="Calibri"/>
              <a:cs typeface="Times New Roman"/>
            </a:endParaRPr>
          </a:p>
          <a:p>
            <a:pPr marL="0" indent="0" algn="ctr">
              <a:buNone/>
            </a:pPr>
            <a:endParaRPr lang="en-US" sz="3600" b="1" dirty="0">
              <a:latin typeface="Arial"/>
              <a:ea typeface="Calibri"/>
              <a:cs typeface="Times New Roman"/>
            </a:endParaRPr>
          </a:p>
        </p:txBody>
      </p:sp>
      <p:sp>
        <p:nvSpPr>
          <p:cNvPr id="4" name="Slide Number Placeholder 3"/>
          <p:cNvSpPr>
            <a:spLocks noGrp="1"/>
          </p:cNvSpPr>
          <p:nvPr>
            <p:ph type="sldNum" sz="quarter" idx="12"/>
          </p:nvPr>
        </p:nvSpPr>
        <p:spPr/>
        <p:txBody>
          <a:bodyPr/>
          <a:lstStyle/>
          <a:p>
            <a:pPr>
              <a:defRPr/>
            </a:pPr>
            <a:fld id="{8B062A20-4B75-4AD7-9376-C6FD33E9C65D}" type="slidenum">
              <a:rPr lang="en-US" smtClean="0">
                <a:solidFill>
                  <a:prstClr val="black">
                    <a:tint val="75000"/>
                  </a:prstClr>
                </a:solidFill>
              </a:rPr>
              <a:pPr>
                <a:defRPr/>
              </a:pPr>
              <a:t>24</a:t>
            </a:fld>
            <a:endParaRPr lang="en-US" dirty="0">
              <a:solidFill>
                <a:prstClr val="black">
                  <a:tint val="75000"/>
                </a:prst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199" y="2898470"/>
            <a:ext cx="1602944" cy="113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 y="4846212"/>
            <a:ext cx="1363436" cy="13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334780"/>
            <a:ext cx="3638304" cy="523220"/>
          </a:xfrm>
          <a:prstGeom prst="rect">
            <a:avLst/>
          </a:prstGeom>
          <a:noFill/>
        </p:spPr>
        <p:txBody>
          <a:bodyPr wrap="none" lIns="91440" tIns="45720" rIns="91440" bIns="45720">
            <a:spAutoFit/>
          </a:bodyPr>
          <a:lstStyle/>
          <a:p>
            <a:pPr algn="ctr"/>
            <a:r>
              <a:rPr lang="en-US" sz="2800" b="1">
                <a:ln w="18000">
                  <a:solidFill>
                    <a:srgbClr val="C0504D">
                      <a:satMod val="140000"/>
                    </a:srgbClr>
                  </a:solidFill>
                  <a:prstDash val="solid"/>
                  <a:miter lim="800000"/>
                </a:ln>
                <a:noFill/>
                <a:effectLst>
                  <a:outerShdw blurRad="25500" dist="23000" dir="7020000" algn="tl">
                    <a:srgbClr val="000000">
                      <a:alpha val="50000"/>
                    </a:srgbClr>
                  </a:outerShdw>
                </a:effectLst>
              </a:rPr>
              <a:t>VWAP Council member</a:t>
            </a:r>
          </a:p>
        </p:txBody>
      </p:sp>
      <p:pic>
        <p:nvPicPr>
          <p:cNvPr id="5" name="Picture 5">
            <a:extLst>
              <a:ext uri="{FF2B5EF4-FFF2-40B4-BE49-F238E27FC236}">
                <a16:creationId xmlns:a16="http://schemas.microsoft.com/office/drawing/2014/main" id="{E42720F5-69FF-EC85-D85F-362D6E519DD7}"/>
              </a:ext>
            </a:extLst>
          </p:cNvPr>
          <p:cNvPicPr>
            <a:picLocks noChangeAspect="1"/>
          </p:cNvPicPr>
          <p:nvPr/>
        </p:nvPicPr>
        <p:blipFill>
          <a:blip r:embed="rId6"/>
          <a:stretch>
            <a:fillRect/>
          </a:stretch>
        </p:blipFill>
        <p:spPr>
          <a:xfrm>
            <a:off x="7618911" y="4895306"/>
            <a:ext cx="1365068" cy="1378131"/>
          </a:xfrm>
          <a:prstGeom prst="rect">
            <a:avLst/>
          </a:prstGeom>
        </p:spPr>
      </p:pic>
      <p:pic>
        <p:nvPicPr>
          <p:cNvPr id="6" name="Picture 5">
            <a:extLst>
              <a:ext uri="{FF2B5EF4-FFF2-40B4-BE49-F238E27FC236}">
                <a16:creationId xmlns:a16="http://schemas.microsoft.com/office/drawing/2014/main" id="{D34D61E5-9B81-A034-B5BE-09D296811902}"/>
              </a:ext>
            </a:extLst>
          </p:cNvPr>
          <p:cNvPicPr>
            <a:picLocks noChangeAspect="1"/>
          </p:cNvPicPr>
          <p:nvPr/>
        </p:nvPicPr>
        <p:blipFill>
          <a:blip r:embed="rId7"/>
          <a:stretch>
            <a:fillRect/>
          </a:stretch>
        </p:blipFill>
        <p:spPr>
          <a:xfrm>
            <a:off x="2629490" y="2797781"/>
            <a:ext cx="3885018" cy="2917219"/>
          </a:xfrm>
          <a:prstGeom prst="rect">
            <a:avLst/>
          </a:prstGeom>
        </p:spPr>
      </p:pic>
    </p:spTree>
    <p:extLst>
      <p:ext uri="{BB962C8B-B14F-4D97-AF65-F5344CB8AC3E}">
        <p14:creationId xmlns:p14="http://schemas.microsoft.com/office/powerpoint/2010/main" val="25375804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anim calcmode="lin" valueType="num">
                                      <p:cBhvr>
                                        <p:cTn id="8" dur="2000" fill="hold"/>
                                        <p:tgtEl>
                                          <p:spTgt spid="5123"/>
                                        </p:tgtEl>
                                        <p:attrNameLst>
                                          <p:attrName>ppt_w</p:attrName>
                                        </p:attrNameLst>
                                      </p:cBhvr>
                                      <p:tavLst>
                                        <p:tav tm="0" fmla="#ppt_w*sin(2.5*pi*$)">
                                          <p:val>
                                            <p:fltVal val="0"/>
                                          </p:val>
                                        </p:tav>
                                        <p:tav tm="100000">
                                          <p:val>
                                            <p:fltVal val="1"/>
                                          </p:val>
                                        </p:tav>
                                      </p:tavLst>
                                    </p:anim>
                                    <p:anim calcmode="lin" valueType="num">
                                      <p:cBhvr>
                                        <p:cTn id="9"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Medical</a:t>
            </a:r>
          </a:p>
        </p:txBody>
      </p:sp>
      <p:sp>
        <p:nvSpPr>
          <p:cNvPr id="3" name="Content Placeholder 2"/>
          <p:cNvSpPr>
            <a:spLocks noGrp="1"/>
          </p:cNvSpPr>
          <p:nvPr>
            <p:ph idx="1"/>
          </p:nvPr>
        </p:nvSpPr>
        <p:spPr/>
        <p:txBody>
          <a:bodyPr/>
          <a:lstStyle/>
          <a:p>
            <a:pPr marL="0" indent="0" algn="ctr">
              <a:buNone/>
            </a:pPr>
            <a:r>
              <a:rPr lang="en-US" dirty="0"/>
              <a:t>HM1 Hildreth</a:t>
            </a:r>
          </a:p>
          <a:p>
            <a:pPr marL="0" indent="0" algn="ctr">
              <a:buNone/>
            </a:pPr>
            <a:r>
              <a:rPr lang="en-US" dirty="0"/>
              <a:t>(910) 449-6500 x292</a:t>
            </a:r>
          </a:p>
          <a:p>
            <a:pPr marL="0" indent="0" algn="ctr">
              <a:buNone/>
            </a:pPr>
            <a:r>
              <a:rPr lang="en-US" dirty="0"/>
              <a:t>Building AS-100, MCAS New River</a:t>
            </a:r>
          </a:p>
        </p:txBody>
      </p:sp>
      <p:sp>
        <p:nvSpPr>
          <p:cNvPr id="4" name="Slide Number Placeholder 3"/>
          <p:cNvSpPr>
            <a:spLocks noGrp="1"/>
          </p:cNvSpPr>
          <p:nvPr>
            <p:ph type="sldNum" sz="quarter" idx="12"/>
          </p:nvPr>
        </p:nvSpPr>
        <p:spPr/>
        <p:txBody>
          <a:bodyPr/>
          <a:lstStyle/>
          <a:p>
            <a:pPr>
              <a:defRPr/>
            </a:pPr>
            <a:fld id="{8B062A20-4B75-4AD7-9376-C6FD33E9C65D}" type="slidenum">
              <a:rPr lang="en-US" smtClean="0">
                <a:solidFill>
                  <a:prstClr val="black">
                    <a:tint val="75000"/>
                  </a:prstClr>
                </a:solidFill>
              </a:rPr>
              <a:pPr>
                <a:defRPr/>
              </a:pPr>
              <a:t>25</a:t>
            </a:fld>
            <a:endParaRPr lang="en-US" dirty="0">
              <a:solidFill>
                <a:prstClr val="black">
                  <a:tint val="75000"/>
                </a:prstClr>
              </a:solidFill>
            </a:endParaRPr>
          </a:p>
        </p:txBody>
      </p:sp>
      <p:sp>
        <p:nvSpPr>
          <p:cNvPr id="5" name="Rectangle 4"/>
          <p:cNvSpPr/>
          <p:nvPr/>
        </p:nvSpPr>
        <p:spPr>
          <a:xfrm>
            <a:off x="0" y="3657600"/>
            <a:ext cx="9144000" cy="1477328"/>
          </a:xfrm>
          <a:prstGeom prst="rect">
            <a:avLst/>
          </a:prstGeom>
        </p:spPr>
        <p:txBody>
          <a:bodyPr wrap="square">
            <a:spAutoFit/>
          </a:bodyPr>
          <a:lstStyle/>
          <a:p>
            <a:pPr algn="ctr"/>
            <a:r>
              <a:rPr lang="en-US" b="1" dirty="0">
                <a:solidFill>
                  <a:prstClr val="black"/>
                </a:solidFill>
              </a:rPr>
              <a:t>HOURS OF OPERATION</a:t>
            </a:r>
            <a:r>
              <a:rPr lang="en-US" dirty="0">
                <a:solidFill>
                  <a:prstClr val="black"/>
                </a:solidFill>
              </a:rPr>
              <a:t>:</a:t>
            </a:r>
            <a:br>
              <a:rPr lang="en-US" dirty="0">
                <a:solidFill>
                  <a:prstClr val="black"/>
                </a:solidFill>
              </a:rPr>
            </a:br>
            <a:r>
              <a:rPr lang="en-US" dirty="0">
                <a:solidFill>
                  <a:prstClr val="black"/>
                </a:solidFill>
              </a:rPr>
              <a:t>Monday-Thursday 0700-1600 </a:t>
            </a:r>
          </a:p>
          <a:p>
            <a:pPr algn="ctr"/>
            <a:endParaRPr lang="en-US" b="1" dirty="0">
              <a:solidFill>
                <a:prstClr val="black"/>
              </a:solidFill>
            </a:endParaRPr>
          </a:p>
          <a:p>
            <a:pPr algn="ctr"/>
            <a:r>
              <a:rPr lang="en-US" dirty="0">
                <a:solidFill>
                  <a:prstClr val="black"/>
                </a:solidFill>
              </a:rPr>
              <a:t>Friday 0700-1300 / Duty Crew available from 1300-1600 on case by case basis</a:t>
            </a:r>
          </a:p>
          <a:p>
            <a:pPr algn="ctr"/>
            <a:endParaRPr lang="en-US" dirty="0">
              <a:solidFill>
                <a:prstClr val="black"/>
              </a:solidFill>
            </a:endParaRPr>
          </a:p>
        </p:txBody>
      </p:sp>
      <p:sp>
        <p:nvSpPr>
          <p:cNvPr id="7" name="Rectangle 6"/>
          <p:cNvSpPr/>
          <p:nvPr/>
        </p:nvSpPr>
        <p:spPr>
          <a:xfrm>
            <a:off x="0" y="6334780"/>
            <a:ext cx="3638304" cy="523220"/>
          </a:xfrm>
          <a:prstGeom prst="rect">
            <a:avLst/>
          </a:prstGeom>
          <a:noFill/>
        </p:spPr>
        <p:txBody>
          <a:bodyPr wrap="none" lIns="91440" tIns="45720" rIns="91440" bIns="45720">
            <a:spAutoFit/>
          </a:bodyPr>
          <a:lstStyle/>
          <a:p>
            <a:pPr algn="ctr"/>
            <a:r>
              <a:rPr lang="en-US" sz="2800" b="1" dirty="0">
                <a:ln w="18000">
                  <a:solidFill>
                    <a:srgbClr val="C0504D">
                      <a:satMod val="140000"/>
                    </a:srgbClr>
                  </a:solidFill>
                  <a:prstDash val="solid"/>
                  <a:miter lim="800000"/>
                </a:ln>
                <a:noFill/>
                <a:effectLst>
                  <a:outerShdw blurRad="25500" dist="23000" dir="7020000" algn="tl">
                    <a:srgbClr val="000000">
                      <a:alpha val="50000"/>
                    </a:srgbClr>
                  </a:outerShdw>
                </a:effectLst>
              </a:rPr>
              <a:t>VWAP Council member</a:t>
            </a:r>
          </a:p>
        </p:txBody>
      </p:sp>
      <p:pic>
        <p:nvPicPr>
          <p:cNvPr id="6" name="Picture 5"/>
          <p:cNvPicPr>
            <a:picLocks noChangeAspect="1"/>
          </p:cNvPicPr>
          <p:nvPr/>
        </p:nvPicPr>
        <p:blipFill>
          <a:blip r:embed="rId2"/>
          <a:stretch>
            <a:fillRect/>
          </a:stretch>
        </p:blipFill>
        <p:spPr>
          <a:xfrm>
            <a:off x="2895600" y="4899416"/>
            <a:ext cx="3352800" cy="1468781"/>
          </a:xfrm>
          <a:prstGeom prst="rect">
            <a:avLst/>
          </a:prstGeom>
        </p:spPr>
      </p:pic>
    </p:spTree>
    <p:extLst>
      <p:ext uri="{BB962C8B-B14F-4D97-AF65-F5344CB8AC3E}">
        <p14:creationId xmlns:p14="http://schemas.microsoft.com/office/powerpoint/2010/main" val="23457881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Provost Marshal Office &amp;</a:t>
            </a:r>
            <a:br>
              <a:rPr lang="en-US" sz="4000" b="1" dirty="0"/>
            </a:br>
            <a:r>
              <a:rPr lang="en-US" sz="4000" b="1" u="sng" dirty="0"/>
              <a:t>Criminal Investigation Division</a:t>
            </a:r>
          </a:p>
        </p:txBody>
      </p:sp>
      <p:sp>
        <p:nvSpPr>
          <p:cNvPr id="3" name="Content Placeholder 2"/>
          <p:cNvSpPr>
            <a:spLocks noGrp="1"/>
          </p:cNvSpPr>
          <p:nvPr>
            <p:ph idx="1"/>
          </p:nvPr>
        </p:nvSpPr>
        <p:spPr/>
        <p:txBody>
          <a:bodyPr/>
          <a:lstStyle/>
          <a:p>
            <a:pPr algn="ctr">
              <a:buNone/>
            </a:pPr>
            <a:r>
              <a:rPr lang="en-US" dirty="0">
                <a:ea typeface="+mn-lt"/>
                <a:cs typeface="+mn-lt"/>
              </a:rPr>
              <a:t>Agent Daniel J. Hardesty</a:t>
            </a:r>
            <a:endParaRPr lang="en-US" dirty="0">
              <a:cs typeface="Calibri"/>
            </a:endParaRPr>
          </a:p>
          <a:p>
            <a:pPr algn="ctr">
              <a:buNone/>
            </a:pPr>
            <a:r>
              <a:rPr lang="en-US" dirty="0">
                <a:ea typeface="+mn-lt"/>
                <a:cs typeface="+mn-lt"/>
              </a:rPr>
              <a:t>(910) 499-5733 / (910) 431-5216 (Cell)</a:t>
            </a:r>
            <a:endParaRPr lang="en-US" dirty="0"/>
          </a:p>
          <a:p>
            <a:pPr marL="0" indent="0" algn="ctr">
              <a:buNone/>
            </a:pPr>
            <a:r>
              <a:rPr lang="en-US" dirty="0"/>
              <a:t>Building AS-302, MCAS New River</a:t>
            </a:r>
          </a:p>
          <a:p>
            <a:pPr marL="0" indent="0" algn="ctr">
              <a:buNone/>
            </a:pPr>
            <a:r>
              <a:rPr lang="en-US" dirty="0"/>
              <a:t>Criminal Intelligence</a:t>
            </a:r>
          </a:p>
          <a:p>
            <a:pPr marL="0" indent="0" algn="ctr">
              <a:buNone/>
            </a:pPr>
            <a:r>
              <a:rPr lang="en-US" dirty="0"/>
              <a:t>(910) 451-3053</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2A20-4B75-4AD7-9376-C6FD33E9C6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101" name="Picture 5" descr="http://www.lejeune.marines.mil/portals/27/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58584"/>
            <a:ext cx="1550685" cy="2067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334780"/>
            <a:ext cx="363830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VWAP Council member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139068"/>
            <a:ext cx="1981200" cy="1987096"/>
          </a:xfrm>
          <a:prstGeom prst="rect">
            <a:avLst/>
          </a:prstGeom>
        </p:spPr>
      </p:pic>
    </p:spTree>
    <p:extLst>
      <p:ext uri="{BB962C8B-B14F-4D97-AF65-F5344CB8AC3E}">
        <p14:creationId xmlns:p14="http://schemas.microsoft.com/office/powerpoint/2010/main" val="19403118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n-US" dirty="0"/>
              <a:t>Law Enforcement</a:t>
            </a:r>
            <a:endParaRPr lang="en-US" i="1" dirty="0"/>
          </a:p>
        </p:txBody>
      </p:sp>
      <p:sp>
        <p:nvSpPr>
          <p:cNvPr id="23555" name="Rectangle 3"/>
          <p:cNvSpPr>
            <a:spLocks noGrp="1" noChangeArrowheads="1"/>
          </p:cNvSpPr>
          <p:nvPr>
            <p:ph idx="1"/>
          </p:nvPr>
        </p:nvSpPr>
        <p:spPr>
          <a:prstGeom prst="rect">
            <a:avLst/>
          </a:prstGeom>
        </p:spPr>
        <p:txBody>
          <a:bodyPr>
            <a:normAutofit fontScale="85000" lnSpcReduction="10000"/>
          </a:bodyPr>
          <a:lstStyle/>
          <a:p>
            <a:pPr eaLnBrk="1" hangingPunct="1"/>
            <a:r>
              <a:rPr lang="en-US" sz="3600" dirty="0"/>
              <a:t>Appoint a VWAC to the Victim Witness Council</a:t>
            </a:r>
          </a:p>
          <a:p>
            <a:pPr eaLnBrk="1" hangingPunct="1"/>
            <a:r>
              <a:rPr lang="en-US" sz="3600" dirty="0"/>
              <a:t>Provide DD 2701 forms to victims and witnesses</a:t>
            </a:r>
          </a:p>
          <a:p>
            <a:pPr eaLnBrk="1" hangingPunct="1"/>
            <a:r>
              <a:rPr lang="en-US" sz="3600" dirty="0"/>
              <a:t>Maintain data on the number of victims and witnesses provided DD 2701s</a:t>
            </a:r>
          </a:p>
          <a:p>
            <a:pPr eaLnBrk="1" hangingPunct="1"/>
            <a:r>
              <a:rPr lang="en-US" sz="3600" dirty="0"/>
              <a:t>Provide a threat assessment as required</a:t>
            </a:r>
          </a:p>
          <a:p>
            <a:pPr eaLnBrk="1" hangingPunct="1"/>
            <a:r>
              <a:rPr lang="en-US" sz="3600" dirty="0"/>
              <a:t>Notify Command VWAC when investigation cases with an accused or victim that is the member of the command</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8612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Crime Trends</a:t>
            </a:r>
          </a:p>
        </p:txBody>
      </p:sp>
      <p:sp>
        <p:nvSpPr>
          <p:cNvPr id="3" name="Content Placeholder 2"/>
          <p:cNvSpPr>
            <a:spLocks noGrp="1"/>
          </p:cNvSpPr>
          <p:nvPr>
            <p:ph idx="1"/>
          </p:nvPr>
        </p:nvSpPr>
        <p:spPr/>
        <p:txBody>
          <a:bodyPr/>
          <a:lstStyle/>
          <a:p>
            <a:r>
              <a:rPr lang="en-US" dirty="0"/>
              <a:t>Assault (Sexual/Domestic/Child abuse/Aggravated)</a:t>
            </a:r>
          </a:p>
          <a:p>
            <a:r>
              <a:rPr lang="en-US" dirty="0"/>
              <a:t>Internet Scams (Craigslist/POF/IRS/Sextortion)</a:t>
            </a:r>
          </a:p>
          <a:p>
            <a:r>
              <a:rPr lang="en-US" dirty="0"/>
              <a:t>LARCENY</a:t>
            </a:r>
          </a:p>
          <a:p>
            <a:r>
              <a:rPr lang="en-US" dirty="0"/>
              <a:t>Drugs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195103"/>
            <a:ext cx="4366065" cy="336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7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latin typeface="Rockwell" panose="02060603020205020403" pitchFamily="18" charset="0"/>
              </a:rPr>
              <a:t>Naval Criminal </a:t>
            </a:r>
            <a:br>
              <a:rPr lang="en-US" b="1" u="sng" dirty="0">
                <a:latin typeface="Rockwell" panose="02060603020205020403" pitchFamily="18" charset="0"/>
              </a:rPr>
            </a:br>
            <a:r>
              <a:rPr lang="en-US" b="1" u="sng" dirty="0">
                <a:latin typeface="Rockwell" panose="02060603020205020403" pitchFamily="18" charset="0"/>
              </a:rPr>
              <a:t>Investigative Service</a:t>
            </a:r>
          </a:p>
        </p:txBody>
      </p:sp>
      <p:sp>
        <p:nvSpPr>
          <p:cNvPr id="3" name="Content Placeholder 2"/>
          <p:cNvSpPr>
            <a:spLocks noGrp="1"/>
          </p:cNvSpPr>
          <p:nvPr>
            <p:ph idx="1"/>
          </p:nvPr>
        </p:nvSpPr>
        <p:spPr>
          <a:xfrm>
            <a:off x="0" y="2103437"/>
            <a:ext cx="9144000" cy="4525963"/>
          </a:xfrm>
        </p:spPr>
        <p:txBody>
          <a:bodyPr/>
          <a:lstStyle/>
          <a:p>
            <a:pPr marL="0" indent="0" algn="ctr">
              <a:buNone/>
            </a:pPr>
            <a:r>
              <a:rPr lang="en-US" sz="3600" dirty="0">
                <a:latin typeface="Rockwell" panose="02060603020205020403" pitchFamily="18" charset="0"/>
              </a:rPr>
              <a:t>Special Agent Special Michael C. Cote</a:t>
            </a:r>
          </a:p>
          <a:p>
            <a:pPr marL="0" indent="0" algn="ctr">
              <a:buNone/>
            </a:pPr>
            <a:r>
              <a:rPr lang="en-US" dirty="0">
                <a:latin typeface="Rockwell" panose="02060603020205020403" pitchFamily="18" charset="0"/>
              </a:rPr>
              <a:t>(910) 449-6012</a:t>
            </a:r>
          </a:p>
          <a:p>
            <a:pPr marL="0" indent="0" algn="ctr">
              <a:buNone/>
            </a:pPr>
            <a:r>
              <a:rPr lang="en-US" dirty="0">
                <a:latin typeface="Rockwell" panose="02060603020205020403" pitchFamily="18" charset="0"/>
                <a:ea typeface="Calibri"/>
                <a:cs typeface="Times New Roman"/>
              </a:rPr>
              <a:t>Building </a:t>
            </a:r>
            <a:r>
              <a:rPr lang="en-US" dirty="0">
                <a:latin typeface="Rockwell" panose="02060603020205020403" pitchFamily="18" charset="0"/>
              </a:rPr>
              <a:t>AS-302, MCAS New River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2A20-4B75-4AD7-9376-C6FD33E9C6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163" y="4128742"/>
            <a:ext cx="5791674" cy="2113961"/>
          </a:xfrm>
          <a:prstGeom prst="rect">
            <a:avLst/>
          </a:prstGeom>
        </p:spPr>
      </p:pic>
    </p:spTree>
    <p:extLst>
      <p:ext uri="{BB962C8B-B14F-4D97-AF65-F5344CB8AC3E}">
        <p14:creationId xmlns:p14="http://schemas.microsoft.com/office/powerpoint/2010/main" val="555810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dirty="0"/>
              <a:t>INSTALLATION LEVEL: </a:t>
            </a:r>
            <a:br>
              <a:rPr lang="en-US" dirty="0"/>
            </a:br>
            <a:r>
              <a:rPr lang="en-US" dirty="0"/>
              <a:t>WHO DOES WHAT</a:t>
            </a:r>
          </a:p>
        </p:txBody>
      </p:sp>
      <p:sp>
        <p:nvSpPr>
          <p:cNvPr id="19459" name="Rectangle 3"/>
          <p:cNvSpPr>
            <a:spLocks noGrp="1" noChangeArrowheads="1"/>
          </p:cNvSpPr>
          <p:nvPr>
            <p:ph idx="1"/>
          </p:nvPr>
        </p:nvSpPr>
        <p:spPr>
          <a:xfrm>
            <a:off x="457200" y="1600200"/>
            <a:ext cx="8458200" cy="4525963"/>
          </a:xfrm>
          <a:prstGeom prst="rect">
            <a:avLst/>
          </a:prstGeom>
        </p:spPr>
        <p:txBody>
          <a:bodyPr>
            <a:noAutofit/>
          </a:bodyPr>
          <a:lstStyle/>
          <a:p>
            <a:pPr eaLnBrk="1" hangingPunct="1"/>
            <a:r>
              <a:rPr lang="en-US" sz="2400" b="1" dirty="0"/>
              <a:t>RVWLO – </a:t>
            </a:r>
            <a:r>
              <a:rPr lang="en-US" sz="2400" dirty="0"/>
              <a:t>Manages VWAP throughout the Commander’s area of responsibility</a:t>
            </a:r>
            <a:endParaRPr lang="en-US" sz="2400" b="1" dirty="0"/>
          </a:p>
          <a:p>
            <a:pPr eaLnBrk="1" hangingPunct="1"/>
            <a:r>
              <a:rPr lang="en-US" sz="2400" b="1" dirty="0"/>
              <a:t>VWLO </a:t>
            </a:r>
            <a:r>
              <a:rPr lang="en-US" sz="2400" dirty="0"/>
              <a:t>- Manages base programs for Commander</a:t>
            </a:r>
          </a:p>
          <a:p>
            <a:pPr eaLnBrk="1" hangingPunct="1"/>
            <a:r>
              <a:rPr lang="en-US" sz="2400" b="1" dirty="0"/>
              <a:t>NCIS/CID/PMO </a:t>
            </a:r>
            <a:r>
              <a:rPr lang="en-US" sz="2400" dirty="0"/>
              <a:t>– Normally first responsibility is to inform crime victims and witnesses of rights under program; perform threat assessment; assist in contacting other services; safeguard property; contact command VWACs</a:t>
            </a:r>
          </a:p>
          <a:p>
            <a:pPr eaLnBrk="1" hangingPunct="1"/>
            <a:r>
              <a:rPr lang="en-US" sz="2400" b="1" dirty="0"/>
              <a:t>Prosecutors and legal personnel </a:t>
            </a:r>
            <a:r>
              <a:rPr lang="en-US" sz="2400" dirty="0"/>
              <a:t>- Have a continuing responsibility to ensure rights and services afforded victims and witnesses</a:t>
            </a:r>
          </a:p>
          <a:p>
            <a:pPr eaLnBrk="1" hangingPunct="1"/>
            <a:r>
              <a:rPr lang="en-US" sz="2400" b="1" dirty="0"/>
              <a:t>Corrections personnel </a:t>
            </a:r>
            <a:r>
              <a:rPr lang="en-US" sz="2400" dirty="0"/>
              <a:t>- Manage post-trial confinement forms, reports &amp; notifications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35450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n-US" dirty="0"/>
              <a:t>LSST OIC</a:t>
            </a:r>
            <a:endParaRPr lang="en-US" i="1" dirty="0"/>
          </a:p>
        </p:txBody>
      </p:sp>
      <p:sp>
        <p:nvSpPr>
          <p:cNvPr id="23555" name="Rectangle 3"/>
          <p:cNvSpPr>
            <a:spLocks noGrp="1" noChangeArrowheads="1"/>
          </p:cNvSpPr>
          <p:nvPr>
            <p:ph idx="1"/>
          </p:nvPr>
        </p:nvSpPr>
        <p:spPr>
          <a:xfrm>
            <a:off x="381000" y="2329680"/>
            <a:ext cx="8229600" cy="4525963"/>
          </a:xfrm>
          <a:prstGeom prst="rect">
            <a:avLst/>
          </a:prstGeom>
        </p:spPr>
        <p:txBody>
          <a:bodyPr>
            <a:normAutofit/>
          </a:bodyPr>
          <a:lstStyle/>
          <a:p>
            <a:pPr eaLnBrk="1" hangingPunct="1"/>
            <a:r>
              <a:rPr lang="en-US" sz="3600" dirty="0"/>
              <a:t>Appoint a VWAC to the Victim Witness Council</a:t>
            </a:r>
          </a:p>
          <a:p>
            <a:pPr eaLnBrk="1" hangingPunct="1"/>
            <a:endParaRPr lang="en-US" sz="3600" dirty="0"/>
          </a:p>
          <a:p>
            <a:pPr eaLnBrk="1" hangingPunct="1"/>
            <a:r>
              <a:rPr lang="en-US" sz="3600" dirty="0"/>
              <a:t>Supervise TCs</a:t>
            </a:r>
          </a:p>
          <a:p>
            <a:pPr eaLnBrk="1" hangingPunct="1"/>
            <a:endParaRPr lang="en-US" sz="3600" dirty="0"/>
          </a:p>
          <a:p>
            <a:pPr eaLnBrk="1" hangingPunct="1"/>
            <a:r>
              <a:rPr lang="en-US" sz="3600" dirty="0"/>
              <a:t>Ensure CMS data regarding VWAP is entered correctly and completely</a:t>
            </a:r>
          </a:p>
          <a:p>
            <a:pPr eaLnBrk="1" hangingPunct="1"/>
            <a:endParaRPr lang="en-US" sz="3600"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30</a:t>
            </a:fld>
            <a:endParaRPr lang="en-US">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916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60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Legal</a:t>
            </a:r>
          </a:p>
        </p:txBody>
      </p:sp>
      <p:sp>
        <p:nvSpPr>
          <p:cNvPr id="3" name="Content Placeholder 2"/>
          <p:cNvSpPr>
            <a:spLocks noGrp="1"/>
          </p:cNvSpPr>
          <p:nvPr>
            <p:ph idx="1"/>
          </p:nvPr>
        </p:nvSpPr>
        <p:spPr>
          <a:xfrm>
            <a:off x="457200" y="1600200"/>
            <a:ext cx="8229600" cy="4996190"/>
          </a:xfrm>
        </p:spPr>
        <p:txBody>
          <a:bodyPr>
            <a:normAutofit fontScale="92500" lnSpcReduction="20000"/>
          </a:bodyPr>
          <a:lstStyle/>
          <a:p>
            <a:pPr marL="0" indent="0" algn="ctr">
              <a:buNone/>
            </a:pPr>
            <a:r>
              <a:rPr lang="en-US" altLang="en-US" dirty="0"/>
              <a:t>Mrs. Latoya Hill </a:t>
            </a:r>
          </a:p>
          <a:p>
            <a:pPr marL="0" indent="0" algn="ctr">
              <a:buNone/>
            </a:pPr>
            <a:r>
              <a:rPr lang="en-US" altLang="en-US" dirty="0"/>
              <a:t> (VWAC)</a:t>
            </a:r>
          </a:p>
          <a:p>
            <a:pPr algn="ctr">
              <a:buNone/>
            </a:pPr>
            <a:r>
              <a:rPr lang="en-US" altLang="en-US" dirty="0"/>
              <a:t>(910) 451-8028</a:t>
            </a:r>
          </a:p>
          <a:p>
            <a:pPr algn="ctr">
              <a:buNone/>
            </a:pPr>
            <a:endParaRPr lang="en-US" altLang="en-US" dirty="0"/>
          </a:p>
          <a:p>
            <a:pPr algn="ctr">
              <a:buNone/>
            </a:pPr>
            <a:r>
              <a:rPr lang="en-US" altLang="en-US" dirty="0"/>
              <a:t>TSO SNCOIC</a:t>
            </a:r>
          </a:p>
          <a:p>
            <a:pPr algn="ctr">
              <a:buNone/>
            </a:pPr>
            <a:r>
              <a:rPr lang="en-US" altLang="en-US" dirty="0"/>
              <a:t>(910) 451-0142</a:t>
            </a:r>
          </a:p>
          <a:p>
            <a:pPr algn="ctr">
              <a:buNone/>
            </a:pPr>
            <a:endParaRPr lang="en-US" altLang="en-US" sz="3600" dirty="0"/>
          </a:p>
          <a:p>
            <a:pPr algn="ctr">
              <a:buNone/>
            </a:pPr>
            <a:r>
              <a:rPr lang="en-US" altLang="en-US" dirty="0"/>
              <a:t>Legal Services Support Team (LSST)</a:t>
            </a:r>
          </a:p>
          <a:p>
            <a:pPr algn="ctr">
              <a:buNone/>
            </a:pPr>
            <a:r>
              <a:rPr lang="en-US" altLang="en-US" dirty="0"/>
              <a:t>Building (Trailer) 59F</a:t>
            </a:r>
          </a:p>
          <a:p>
            <a:pPr algn="ctr">
              <a:buNone/>
            </a:pPr>
            <a:r>
              <a:rPr lang="en-US" altLang="en-US" dirty="0"/>
              <a:t>Camp Lejeune, NC</a:t>
            </a:r>
            <a:endParaRPr lang="en-US" dirty="0"/>
          </a:p>
        </p:txBody>
      </p:sp>
      <p:sp>
        <p:nvSpPr>
          <p:cNvPr id="4" name="Rectangle 3"/>
          <p:cNvSpPr/>
          <p:nvPr/>
        </p:nvSpPr>
        <p:spPr>
          <a:xfrm>
            <a:off x="0" y="6334780"/>
            <a:ext cx="363830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VWAP Council member</a:t>
            </a:r>
          </a:p>
        </p:txBody>
      </p:sp>
      <p:pic>
        <p:nvPicPr>
          <p:cNvPr id="5" name="Picture 2" descr="C:\Users\tyler.brummond\Desktop\legal_coin_fron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3" y="231444"/>
            <a:ext cx="1447800" cy="138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23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or how you </a:t>
            </a:r>
            <a:br>
              <a:rPr lang="en-US" dirty="0"/>
            </a:br>
            <a:r>
              <a:rPr lang="en-US" dirty="0"/>
              <a:t>support VWAP</a:t>
            </a:r>
          </a:p>
        </p:txBody>
      </p:sp>
      <p:sp>
        <p:nvSpPr>
          <p:cNvPr id="3" name="Content Placeholder 2"/>
          <p:cNvSpPr>
            <a:spLocks noGrp="1"/>
          </p:cNvSpPr>
          <p:nvPr>
            <p:ph idx="1"/>
          </p:nvPr>
        </p:nvSpPr>
        <p:spPr/>
        <p:txBody>
          <a:bodyPr/>
          <a:lstStyle/>
          <a:p>
            <a:r>
              <a:rPr lang="en-US" dirty="0"/>
              <a:t>Provide victims and witnesses with 2701, 2702, 2703.</a:t>
            </a:r>
          </a:p>
          <a:p>
            <a:r>
              <a:rPr lang="en-US" dirty="0"/>
              <a:t>Complete 2704 if accused is sentenced with confinement.</a:t>
            </a:r>
          </a:p>
          <a:p>
            <a:r>
              <a:rPr lang="en-US" dirty="0"/>
              <a:t>Complete 54e, for cases with victims. </a:t>
            </a:r>
          </a:p>
          <a:p>
            <a:r>
              <a:rPr lang="en-US" dirty="0"/>
              <a:t>Coordinate/complete all travel arrangements for victims and witnesses. </a:t>
            </a:r>
          </a:p>
          <a:p>
            <a:r>
              <a:rPr lang="en-US" dirty="0"/>
              <a:t>Notify victims/witnesses of alternate </a:t>
            </a:r>
            <a:r>
              <a:rPr lang="en-US" dirty="0" err="1"/>
              <a:t>dispo</a:t>
            </a:r>
            <a:endParaRPr lang="en-US" dirty="0"/>
          </a:p>
        </p:txBody>
      </p:sp>
    </p:spTree>
    <p:extLst>
      <p:ext uri="{BB962C8B-B14F-4D97-AF65-F5344CB8AC3E}">
        <p14:creationId xmlns:p14="http://schemas.microsoft.com/office/powerpoint/2010/main" val="227365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algn="ctr"/>
            <a:r>
              <a:rPr lang="en-US" dirty="0"/>
              <a:t>Trial Counsel</a:t>
            </a:r>
          </a:p>
        </p:txBody>
      </p:sp>
      <p:sp>
        <p:nvSpPr>
          <p:cNvPr id="36868" name="Rectangle 3"/>
          <p:cNvSpPr>
            <a:spLocks noGrp="1" noChangeArrowheads="1"/>
          </p:cNvSpPr>
          <p:nvPr>
            <p:ph idx="1"/>
          </p:nvPr>
        </p:nvSpPr>
        <p:spPr/>
        <p:txBody>
          <a:bodyPr/>
          <a:lstStyle/>
          <a:p>
            <a:r>
              <a:rPr lang="en-US" dirty="0"/>
              <a:t>Once assigned to a case must:</a:t>
            </a:r>
          </a:p>
          <a:p>
            <a:pPr lvl="1"/>
            <a:r>
              <a:rPr lang="en-US" dirty="0"/>
              <a:t>Identify victims and witnesses</a:t>
            </a:r>
          </a:p>
          <a:p>
            <a:pPr lvl="1"/>
            <a:r>
              <a:rPr lang="en-US" dirty="0"/>
              <a:t>Provide DD 2701 (if not already provide) and 2702</a:t>
            </a:r>
          </a:p>
          <a:p>
            <a:pPr lvl="1"/>
            <a:r>
              <a:rPr lang="en-US" dirty="0"/>
              <a:t>Ensure victims/witnesses are provided information about MJ process, including what to expect from the system, what the system expects from them, and the stages of the MJ process</a:t>
            </a:r>
          </a:p>
          <a:p>
            <a:pPr lvl="1"/>
            <a:r>
              <a:rPr lang="en-US" dirty="0"/>
              <a:t>Comply with notification requirements</a:t>
            </a:r>
          </a:p>
          <a:p>
            <a:pPr lvl="1"/>
            <a:r>
              <a:rPr lang="en-US" dirty="0"/>
              <a:t>Comply with consultation requirement</a:t>
            </a:r>
          </a:p>
        </p:txBody>
      </p:sp>
      <p:sp>
        <p:nvSpPr>
          <p:cNvPr id="36866" name="Rectangle 6"/>
          <p:cNvSpPr>
            <a:spLocks noGrp="1" noChangeArrowheads="1"/>
          </p:cNvSpPr>
          <p:nvPr>
            <p:ph type="sldNum" sz="quarter" idx="12"/>
          </p:nvPr>
        </p:nvSpPr>
        <p:spPr>
          <a:noFill/>
        </p:spPr>
        <p:txBody>
          <a:bodyPr/>
          <a:lstStyle/>
          <a:p>
            <a:fld id="{C2BD89B1-47C5-4DF6-9193-B3F24A6BF34F}" type="slidenum">
              <a:rPr lang="en-US" smtClean="0">
                <a:solidFill>
                  <a:prstClr val="black"/>
                </a:solidFill>
                <a:latin typeface="Arial" pitchFamily="34" charset="0"/>
              </a:rPr>
              <a:pPr/>
              <a:t>33</a:t>
            </a:fld>
            <a:endParaRPr lang="en-US">
              <a:solidFill>
                <a:prstClr val="black"/>
              </a:solidFill>
              <a:latin typeface="Arial" pitchFamily="34" charset="0"/>
            </a:endParaRPr>
          </a:p>
        </p:txBody>
      </p:sp>
    </p:spTree>
    <p:extLst>
      <p:ext uri="{BB962C8B-B14F-4D97-AF65-F5344CB8AC3E}">
        <p14:creationId xmlns:p14="http://schemas.microsoft.com/office/powerpoint/2010/main" val="20344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algn="ctr"/>
            <a:r>
              <a:rPr lang="en-US" sz="4000" dirty="0"/>
              <a:t>TC - Notification Requirements</a:t>
            </a:r>
          </a:p>
        </p:txBody>
      </p:sp>
      <p:sp>
        <p:nvSpPr>
          <p:cNvPr id="37892" name="Rectangle 3"/>
          <p:cNvSpPr>
            <a:spLocks noGrp="1" noChangeArrowheads="1"/>
          </p:cNvSpPr>
          <p:nvPr>
            <p:ph idx="1"/>
          </p:nvPr>
        </p:nvSpPr>
        <p:spPr/>
        <p:txBody>
          <a:bodyPr>
            <a:normAutofit/>
          </a:bodyPr>
          <a:lstStyle/>
          <a:p>
            <a:r>
              <a:rPr lang="en-US" sz="2400" dirty="0"/>
              <a:t>When a victim has requested notification, must advised of:</a:t>
            </a:r>
          </a:p>
          <a:p>
            <a:pPr lvl="1"/>
            <a:r>
              <a:rPr lang="en-US" sz="2000" dirty="0"/>
              <a:t>Pretrial confinement status of suspected offender</a:t>
            </a:r>
          </a:p>
          <a:p>
            <a:pPr lvl="1"/>
            <a:r>
              <a:rPr lang="en-US" sz="2000" dirty="0"/>
              <a:t>Date charges are preferred and / or referred and the nature of the charges</a:t>
            </a:r>
          </a:p>
          <a:p>
            <a:pPr lvl="1"/>
            <a:r>
              <a:rPr lang="en-US" sz="2000" dirty="0"/>
              <a:t>Acceptance of a pretrial agreement</a:t>
            </a:r>
          </a:p>
          <a:p>
            <a:pPr lvl="1"/>
            <a:r>
              <a:rPr lang="en-US" sz="2000" dirty="0"/>
              <a:t>Scheduling of court proceedings</a:t>
            </a:r>
          </a:p>
          <a:p>
            <a:pPr lvl="1"/>
            <a:r>
              <a:rPr lang="en-US" sz="2000" dirty="0"/>
              <a:t>Findings of a court-martial</a:t>
            </a:r>
          </a:p>
          <a:p>
            <a:pPr lvl="1"/>
            <a:r>
              <a:rPr lang="en-US" sz="2000" dirty="0"/>
              <a:t>Sentence adjudged</a:t>
            </a:r>
          </a:p>
          <a:p>
            <a:pPr lvl="1"/>
            <a:r>
              <a:rPr lang="en-US" sz="2000" dirty="0"/>
              <a:t>Convening authority’s action regarding findings and sentence</a:t>
            </a:r>
          </a:p>
          <a:p>
            <a:r>
              <a:rPr lang="en-US" sz="2000" dirty="0"/>
              <a:t>TC must notify all victims who have been scheduled to attend any MJ proceedings of scheduling changes that affect their appearance</a:t>
            </a:r>
          </a:p>
          <a:p>
            <a:r>
              <a:rPr lang="en-US" sz="2000" dirty="0"/>
              <a:t>TC must notify of right to the record of trial in a sexual assault case</a:t>
            </a:r>
          </a:p>
        </p:txBody>
      </p:sp>
      <p:sp>
        <p:nvSpPr>
          <p:cNvPr id="37890" name="Rectangle 6"/>
          <p:cNvSpPr>
            <a:spLocks noGrp="1" noChangeArrowheads="1"/>
          </p:cNvSpPr>
          <p:nvPr>
            <p:ph type="sldNum" sz="quarter" idx="12"/>
          </p:nvPr>
        </p:nvSpPr>
        <p:spPr>
          <a:noFill/>
        </p:spPr>
        <p:txBody>
          <a:bodyPr/>
          <a:lstStyle/>
          <a:p>
            <a:fld id="{21702017-40F7-4420-BC2F-097669471A77}" type="slidenum">
              <a:rPr lang="en-US" smtClean="0">
                <a:solidFill>
                  <a:prstClr val="black"/>
                </a:solidFill>
                <a:latin typeface="Arial" pitchFamily="34" charset="0"/>
              </a:rPr>
              <a:pPr/>
              <a:t>34</a:t>
            </a:fld>
            <a:endParaRPr lang="en-US">
              <a:solidFill>
                <a:prstClr val="black"/>
              </a:solidFill>
              <a:latin typeface="Arial" pitchFamily="34" charset="0"/>
            </a:endParaRPr>
          </a:p>
        </p:txBody>
      </p:sp>
    </p:spTree>
    <p:extLst>
      <p:ext uri="{BB962C8B-B14F-4D97-AF65-F5344CB8AC3E}">
        <p14:creationId xmlns:p14="http://schemas.microsoft.com/office/powerpoint/2010/main" val="174888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algn="ctr"/>
            <a:r>
              <a:rPr lang="en-US" sz="4000" dirty="0"/>
              <a:t>TC - Consultation Requirement</a:t>
            </a:r>
          </a:p>
        </p:txBody>
      </p:sp>
      <p:sp>
        <p:nvSpPr>
          <p:cNvPr id="39940" name="Rectangle 3"/>
          <p:cNvSpPr>
            <a:spLocks noGrp="1" noChangeArrowheads="1"/>
          </p:cNvSpPr>
          <p:nvPr>
            <p:ph idx="1"/>
          </p:nvPr>
        </p:nvSpPr>
        <p:spPr/>
        <p:txBody>
          <a:bodyPr>
            <a:noAutofit/>
          </a:bodyPr>
          <a:lstStyle/>
          <a:p>
            <a:r>
              <a:rPr lang="en-US" sz="2800" dirty="0"/>
              <a:t>Victims have a designated advisory role in decisions involving prosecutorial discretion such as plea bargaining</a:t>
            </a:r>
          </a:p>
          <a:p>
            <a:r>
              <a:rPr lang="en-US" sz="2800" dirty="0"/>
              <a:t>TC shall ensure victims are aware of the right to act in this advisory capacity</a:t>
            </a:r>
          </a:p>
          <a:p>
            <a:r>
              <a:rPr lang="en-US" sz="2800" dirty="0"/>
              <a:t>When a victim has elected to act in advisory capacity, TC shall ensure victim’s views regarding prosecution and plea negotiations are obtained and forwarded to convening authority</a:t>
            </a:r>
          </a:p>
        </p:txBody>
      </p:sp>
      <p:sp>
        <p:nvSpPr>
          <p:cNvPr id="39938" name="Rectangle 6"/>
          <p:cNvSpPr>
            <a:spLocks noGrp="1" noChangeArrowheads="1"/>
          </p:cNvSpPr>
          <p:nvPr>
            <p:ph type="sldNum" sz="quarter" idx="12"/>
          </p:nvPr>
        </p:nvSpPr>
        <p:spPr>
          <a:noFill/>
        </p:spPr>
        <p:txBody>
          <a:bodyPr/>
          <a:lstStyle/>
          <a:p>
            <a:fld id="{D8CDC69A-77E6-47E6-8CA7-1F64E2237AA3}" type="slidenum">
              <a:rPr lang="en-US" smtClean="0">
                <a:solidFill>
                  <a:prstClr val="black"/>
                </a:solidFill>
                <a:latin typeface="Arial" pitchFamily="34" charset="0"/>
              </a:rPr>
              <a:pPr/>
              <a:t>35</a:t>
            </a:fld>
            <a:endParaRPr lang="en-US">
              <a:solidFill>
                <a:prstClr val="black"/>
              </a:solidFill>
              <a:latin typeface="Arial" pitchFamily="34" charset="0"/>
            </a:endParaRPr>
          </a:p>
        </p:txBody>
      </p:sp>
    </p:spTree>
    <p:extLst>
      <p:ext uri="{BB962C8B-B14F-4D97-AF65-F5344CB8AC3E}">
        <p14:creationId xmlns:p14="http://schemas.microsoft.com/office/powerpoint/2010/main" val="410186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4400" dirty="0"/>
              <a:t>TC - Other Assistance</a:t>
            </a:r>
          </a:p>
        </p:txBody>
      </p:sp>
      <p:sp>
        <p:nvSpPr>
          <p:cNvPr id="43012" name="Rectangle 3"/>
          <p:cNvSpPr>
            <a:spLocks noGrp="1" noChangeArrowheads="1"/>
          </p:cNvSpPr>
          <p:nvPr>
            <p:ph idx="1"/>
          </p:nvPr>
        </p:nvSpPr>
        <p:spPr/>
        <p:txBody>
          <a:bodyPr>
            <a:normAutofit/>
          </a:bodyPr>
          <a:lstStyle/>
          <a:p>
            <a:r>
              <a:rPr lang="en-US" sz="2400" dirty="0"/>
              <a:t>Separate waiting room (upon requested)</a:t>
            </a:r>
          </a:p>
          <a:p>
            <a:pPr eaLnBrk="1" hangingPunct="1"/>
            <a:r>
              <a:rPr lang="en-US" sz="2400" dirty="0"/>
              <a:t>Provide victims/witnesses with information concerning services such as transportation, parking, child care, lodging, translators and interpreters</a:t>
            </a:r>
          </a:p>
          <a:p>
            <a:pPr eaLnBrk="1" hangingPunct="1"/>
            <a:r>
              <a:rPr lang="en-US" sz="2400" dirty="0"/>
              <a:t>Take reasonable steps to inform employers that victim/witness is involved in court-martial (upon request)</a:t>
            </a:r>
          </a:p>
          <a:p>
            <a:pPr eaLnBrk="1" hangingPunct="1"/>
            <a:r>
              <a:rPr lang="en-US" sz="2400" dirty="0"/>
              <a:t>Contact creditor if victim/witness subject to serious financial strain caused by crime or cooperation in investigation / prosecution</a:t>
            </a:r>
          </a:p>
          <a:p>
            <a:pPr eaLnBrk="1" hangingPunct="1"/>
            <a:r>
              <a:rPr lang="en-US" sz="2400" dirty="0"/>
              <a:t>Safeguard victim’s property held as evidence and return it as soon as possible</a:t>
            </a:r>
            <a:endParaRPr lang="en-US" sz="2800" dirty="0"/>
          </a:p>
        </p:txBody>
      </p:sp>
      <p:sp>
        <p:nvSpPr>
          <p:cNvPr id="43010" name="Slide Number Placeholder 5"/>
          <p:cNvSpPr>
            <a:spLocks noGrp="1"/>
          </p:cNvSpPr>
          <p:nvPr>
            <p:ph type="sldNum" sz="quarter" idx="12"/>
          </p:nvPr>
        </p:nvSpPr>
        <p:spPr>
          <a:noFill/>
        </p:spPr>
        <p:txBody>
          <a:bodyPr/>
          <a:lstStyle/>
          <a:p>
            <a:fld id="{01DEFADC-3329-4B95-9BDF-53403350FE8F}" type="slidenum">
              <a:rPr lang="en-US" smtClean="0">
                <a:solidFill>
                  <a:prstClr val="black"/>
                </a:solidFill>
                <a:latin typeface="Arial" pitchFamily="34" charset="0"/>
              </a:rPr>
              <a:pPr/>
              <a:t>36</a:t>
            </a:fld>
            <a:endParaRPr lang="en-US">
              <a:solidFill>
                <a:prstClr val="black"/>
              </a:solidFill>
              <a:latin typeface="Arial" pitchFamily="34" charset="0"/>
            </a:endParaRPr>
          </a:p>
        </p:txBody>
      </p:sp>
    </p:spTree>
    <p:extLst>
      <p:ext uri="{BB962C8B-B14F-4D97-AF65-F5344CB8AC3E}">
        <p14:creationId xmlns:p14="http://schemas.microsoft.com/office/powerpoint/2010/main" val="133346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algn="ctr"/>
            <a:r>
              <a:rPr lang="en-US" dirty="0"/>
              <a:t>TC - Sentencing</a:t>
            </a:r>
          </a:p>
        </p:txBody>
      </p:sp>
      <p:sp>
        <p:nvSpPr>
          <p:cNvPr id="40964" name="Rectangle 3"/>
          <p:cNvSpPr>
            <a:spLocks noGrp="1" noChangeArrowheads="1"/>
          </p:cNvSpPr>
          <p:nvPr>
            <p:ph idx="1"/>
          </p:nvPr>
        </p:nvSpPr>
        <p:spPr>
          <a:xfrm>
            <a:off x="457200" y="1600201"/>
            <a:ext cx="8229600" cy="2590800"/>
          </a:xfrm>
        </p:spPr>
        <p:txBody>
          <a:bodyPr/>
          <a:lstStyle/>
          <a:p>
            <a:r>
              <a:rPr lang="en-US" dirty="0"/>
              <a:t>Inform victims of the opportunity to present evidence to the court at sentencing, including statement concerning impact of the crime, such as financial, psychological and physical harm</a:t>
            </a:r>
          </a:p>
        </p:txBody>
      </p:sp>
      <p:sp>
        <p:nvSpPr>
          <p:cNvPr id="40962" name="Rectangle 6"/>
          <p:cNvSpPr>
            <a:spLocks noGrp="1" noChangeArrowheads="1"/>
          </p:cNvSpPr>
          <p:nvPr>
            <p:ph type="sldNum" sz="quarter" idx="12"/>
          </p:nvPr>
        </p:nvSpPr>
        <p:spPr>
          <a:noFill/>
        </p:spPr>
        <p:txBody>
          <a:bodyPr/>
          <a:lstStyle/>
          <a:p>
            <a:fld id="{8BAEB1A6-BFB5-4694-B900-DF6CF686FEAD}" type="slidenum">
              <a:rPr lang="en-US" smtClean="0">
                <a:solidFill>
                  <a:prstClr val="black"/>
                </a:solidFill>
                <a:latin typeface="Arial" pitchFamily="34" charset="0"/>
              </a:rPr>
              <a:pPr/>
              <a:t>37</a:t>
            </a:fld>
            <a:endParaRPr lang="en-US">
              <a:solidFill>
                <a:prstClr val="black"/>
              </a:solidFill>
              <a:latin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279445"/>
            <a:ext cx="2819400" cy="21118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067175"/>
            <a:ext cx="1828800" cy="2505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248149"/>
            <a:ext cx="2143125" cy="2143125"/>
          </a:xfrm>
          <a:prstGeom prst="rect">
            <a:avLst/>
          </a:prstGeom>
        </p:spPr>
      </p:pic>
    </p:spTree>
    <p:extLst>
      <p:ext uri="{BB962C8B-B14F-4D97-AF65-F5344CB8AC3E}">
        <p14:creationId xmlns:p14="http://schemas.microsoft.com/office/powerpoint/2010/main" val="201859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76200" y="4038600"/>
            <a:ext cx="8991600" cy="2809876"/>
          </a:xfrm>
        </p:spPr>
        <p:txBody>
          <a:bodyPr>
            <a:normAutofit lnSpcReduction="10000"/>
          </a:bodyPr>
          <a:lstStyle/>
          <a:p>
            <a:pPr marL="0" indent="0" algn="ctr">
              <a:buNone/>
            </a:pPr>
            <a:r>
              <a:rPr lang="en-US" sz="2800" dirty="0"/>
              <a:t>(910) 451-1308</a:t>
            </a:r>
          </a:p>
          <a:p>
            <a:r>
              <a:rPr lang="en-US" sz="2800" dirty="0"/>
              <a:t>Appoint a VWAC to the Victim Witness Assistance Council</a:t>
            </a:r>
          </a:p>
          <a:p>
            <a:r>
              <a:rPr lang="en-US" sz="2800" dirty="0"/>
              <a:t>Manage victim and witness information in a central repository</a:t>
            </a:r>
          </a:p>
          <a:p>
            <a:r>
              <a:rPr lang="en-US" sz="2800" dirty="0"/>
              <a:t>Provide notification with regards to prisoner status change pursuant to DD 2704 election</a:t>
            </a:r>
          </a:p>
        </p:txBody>
      </p:sp>
      <p:sp>
        <p:nvSpPr>
          <p:cNvPr id="40962" name="Rectangle 6"/>
          <p:cNvSpPr>
            <a:spLocks noGrp="1" noChangeArrowheads="1"/>
          </p:cNvSpPr>
          <p:nvPr>
            <p:ph type="sldNum" sz="quarter" idx="12"/>
          </p:nvPr>
        </p:nvSpPr>
        <p:spPr>
          <a:noFill/>
        </p:spPr>
        <p:txBody>
          <a:bodyPr/>
          <a:lstStyle/>
          <a:p>
            <a:fld id="{8BAEB1A6-BFB5-4694-B900-DF6CF686FEAD}" type="slidenum">
              <a:rPr lang="en-US" smtClean="0">
                <a:solidFill>
                  <a:prstClr val="black"/>
                </a:solidFill>
                <a:latin typeface="Arial" pitchFamily="34" charset="0"/>
              </a:rPr>
              <a:pPr/>
              <a:t>38</a:t>
            </a:fld>
            <a:endParaRPr lang="en-US" dirty="0">
              <a:solidFill>
                <a:prstClr val="black"/>
              </a:solidFill>
              <a:latin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488" y="1154683"/>
            <a:ext cx="6114312" cy="288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1"/>
            <a:ext cx="6400800" cy="80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848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Victim’s Legal </a:t>
            </a:r>
            <a:br>
              <a:rPr lang="en-US" b="1" u="sng" dirty="0"/>
            </a:br>
            <a:r>
              <a:rPr lang="en-US" b="1" u="sng" dirty="0"/>
              <a:t>Counsel Organization</a:t>
            </a:r>
          </a:p>
        </p:txBody>
      </p:sp>
      <p:sp>
        <p:nvSpPr>
          <p:cNvPr id="4" name="Slide Number Placeholder 3"/>
          <p:cNvSpPr>
            <a:spLocks noGrp="1"/>
          </p:cNvSpPr>
          <p:nvPr>
            <p:ph type="sldNum" sz="quarter" idx="12"/>
          </p:nvPr>
        </p:nvSpPr>
        <p:spPr>
          <a:xfrm>
            <a:off x="6553200" y="6356350"/>
            <a:ext cx="2438400" cy="365125"/>
          </a:xfrm>
        </p:spPr>
        <p:txBody>
          <a:bodyPr/>
          <a:lstStyle/>
          <a:p>
            <a:pPr>
              <a:defRPr/>
            </a:pPr>
            <a:fld id="{8B062A20-4B75-4AD7-9376-C6FD33E9C65D}" type="slidenum">
              <a:rPr lang="en-US" b="1" smtClean="0">
                <a:solidFill>
                  <a:prstClr val="black">
                    <a:tint val="75000"/>
                  </a:prstClr>
                </a:solidFill>
              </a:rPr>
              <a:pPr>
                <a:defRPr/>
              </a:pPr>
              <a:t>39</a:t>
            </a:fld>
            <a:endParaRPr lang="en-US" b="1" dirty="0">
              <a:solidFill>
                <a:prstClr val="black">
                  <a:tint val="75000"/>
                </a:prstClr>
              </a:solidFill>
            </a:endParaRPr>
          </a:p>
        </p:txBody>
      </p:sp>
      <p:sp>
        <p:nvSpPr>
          <p:cNvPr id="5" name="Rectangle 4"/>
          <p:cNvSpPr/>
          <p:nvPr/>
        </p:nvSpPr>
        <p:spPr>
          <a:xfrm>
            <a:off x="838200" y="3286829"/>
            <a:ext cx="7467600" cy="1200329"/>
          </a:xfrm>
          <a:prstGeom prst="rect">
            <a:avLst/>
          </a:prstGeom>
          <a:ln w="98425" cmpd="tri">
            <a:solidFill>
              <a:schemeClr val="accent3">
                <a:lumMod val="50000"/>
              </a:schemeClr>
            </a:solidFill>
          </a:ln>
        </p:spPr>
        <p:txBody>
          <a:bodyPr wrap="square">
            <a:spAutoFit/>
          </a:bodyPr>
          <a:lstStyle/>
          <a:p>
            <a:pPr algn="ctr"/>
            <a:r>
              <a:rPr lang="en-US" b="1" i="1" dirty="0">
                <a:solidFill>
                  <a:prstClr val="black"/>
                </a:solidFill>
              </a:rPr>
              <a:t>The Marine Corps Victims' Legal Counsel Organization is fully committed to provide legal advice and, when detailed, representation to victims of sexual assault and other crimes, and to protect victims' rights </a:t>
            </a:r>
            <a:br>
              <a:rPr lang="en-US" b="1" i="1" dirty="0">
                <a:solidFill>
                  <a:prstClr val="black"/>
                </a:solidFill>
              </a:rPr>
            </a:br>
            <a:r>
              <a:rPr lang="en-US" b="1" i="1" dirty="0">
                <a:solidFill>
                  <a:prstClr val="black"/>
                </a:solidFill>
              </a:rPr>
              <a:t>at all stages of the military justice process.</a:t>
            </a:r>
            <a:endParaRPr lang="en-US" b="1" dirty="0">
              <a:solidFill>
                <a:prstClr val="black"/>
              </a:solidFill>
            </a:endParaRPr>
          </a:p>
        </p:txBody>
      </p:sp>
    </p:spTree>
    <p:extLst>
      <p:ext uri="{BB962C8B-B14F-4D97-AF65-F5344CB8AC3E}">
        <p14:creationId xmlns:p14="http://schemas.microsoft.com/office/powerpoint/2010/main" val="319240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dirty="0"/>
              <a:t>INSTALLATION LEVEL: </a:t>
            </a:r>
            <a:br>
              <a:rPr lang="en-US" dirty="0"/>
            </a:br>
            <a:r>
              <a:rPr lang="en-US" dirty="0"/>
              <a:t>WHO DOES WHAT</a:t>
            </a:r>
          </a:p>
        </p:txBody>
      </p:sp>
      <p:sp>
        <p:nvSpPr>
          <p:cNvPr id="20483" name="Rectangle 3"/>
          <p:cNvSpPr>
            <a:spLocks noGrp="1" noChangeArrowheads="1"/>
          </p:cNvSpPr>
          <p:nvPr>
            <p:ph idx="1"/>
          </p:nvPr>
        </p:nvSpPr>
        <p:spPr>
          <a:prstGeom prst="rect">
            <a:avLst/>
          </a:prstGeom>
        </p:spPr>
        <p:txBody>
          <a:bodyPr>
            <a:normAutofit fontScale="85000" lnSpcReduction="20000"/>
          </a:bodyPr>
          <a:lstStyle/>
          <a:p>
            <a:pPr eaLnBrk="1" hangingPunct="1"/>
            <a:r>
              <a:rPr lang="en-US" b="1" dirty="0"/>
              <a:t>Sexual Assault Prevention and Response Program</a:t>
            </a:r>
            <a:r>
              <a:rPr lang="en-US" dirty="0"/>
              <a:t>/ </a:t>
            </a:r>
            <a:r>
              <a:rPr lang="en-US" b="1" dirty="0"/>
              <a:t>SARC </a:t>
            </a:r>
            <a:r>
              <a:rPr lang="en-US" dirty="0"/>
              <a:t>– Education and training</a:t>
            </a:r>
          </a:p>
          <a:p>
            <a:r>
              <a:rPr lang="en-US" b="1" dirty="0"/>
              <a:t>Victim Legal Counsel </a:t>
            </a:r>
            <a:r>
              <a:rPr lang="en-US" dirty="0"/>
              <a:t>– Represents eligible victims</a:t>
            </a:r>
          </a:p>
          <a:p>
            <a:pPr eaLnBrk="1" hangingPunct="1"/>
            <a:r>
              <a:rPr lang="en-US" b="1" dirty="0"/>
              <a:t>Family Advocacy Program </a:t>
            </a:r>
            <a:r>
              <a:rPr lang="en-US" dirty="0"/>
              <a:t>– Victim advocates </a:t>
            </a:r>
          </a:p>
          <a:p>
            <a:pPr eaLnBrk="1" hangingPunct="1"/>
            <a:r>
              <a:rPr lang="en-US" b="1" dirty="0"/>
              <a:t>Transitional Compensation </a:t>
            </a:r>
            <a:r>
              <a:rPr lang="en-US" dirty="0"/>
              <a:t>– HQMC via commanders</a:t>
            </a:r>
          </a:p>
          <a:p>
            <a:pPr eaLnBrk="1" hangingPunct="1"/>
            <a:r>
              <a:rPr lang="en-US" b="1" dirty="0"/>
              <a:t>Unit Commanders </a:t>
            </a:r>
            <a:r>
              <a:rPr lang="en-US" dirty="0"/>
              <a:t>– Security, military protective orders, and notifications </a:t>
            </a:r>
          </a:p>
          <a:p>
            <a:r>
              <a:rPr lang="en-US" b="1" dirty="0"/>
              <a:t>UVAs </a:t>
            </a:r>
            <a:r>
              <a:rPr lang="en-US" dirty="0"/>
              <a:t>– Victim advocates </a:t>
            </a:r>
          </a:p>
          <a:p>
            <a:pPr eaLnBrk="1" hangingPunct="1"/>
            <a:r>
              <a:rPr lang="en-US" b="1" dirty="0"/>
              <a:t>Chaplain</a:t>
            </a:r>
            <a:r>
              <a:rPr lang="en-US" dirty="0"/>
              <a:t> – Counseling and comfort</a:t>
            </a:r>
          </a:p>
          <a:p>
            <a:pPr eaLnBrk="1" hangingPunct="1"/>
            <a:r>
              <a:rPr lang="en-US" b="1" dirty="0"/>
              <a:t>Medical</a:t>
            </a:r>
            <a:r>
              <a:rPr lang="en-US" dirty="0"/>
              <a:t> - Services</a:t>
            </a:r>
          </a:p>
          <a:p>
            <a:pPr eaLnBrk="1" hangingPunct="1"/>
            <a:r>
              <a:rPr lang="en-US" b="1" dirty="0"/>
              <a:t>Civilian advocacy services </a:t>
            </a:r>
            <a:r>
              <a:rPr lang="en-US" dirty="0"/>
              <a:t>- Social services &amp; Medical</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42704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Location</a:t>
            </a:r>
          </a:p>
        </p:txBody>
      </p:sp>
      <p:pic>
        <p:nvPicPr>
          <p:cNvPr id="7" name="Content Placeholder 6"/>
          <p:cNvPicPr>
            <a:picLocks noGrp="1" noChangeAspect="1"/>
          </p:cNvPicPr>
          <p:nvPr>
            <p:ph idx="1"/>
          </p:nvPr>
        </p:nvPicPr>
        <p:blipFill>
          <a:blip r:embed="rId2"/>
          <a:stretch>
            <a:fillRect/>
          </a:stretch>
        </p:blipFill>
        <p:spPr>
          <a:xfrm>
            <a:off x="1397085" y="1524000"/>
            <a:ext cx="6349830" cy="5292969"/>
          </a:xfrm>
          <a:prstGeom prst="rect">
            <a:avLst/>
          </a:prstGeom>
        </p:spPr>
      </p:pic>
      <p:cxnSp>
        <p:nvCxnSpPr>
          <p:cNvPr id="9" name="Straight Arrow Connector 8"/>
          <p:cNvCxnSpPr/>
          <p:nvPr/>
        </p:nvCxnSpPr>
        <p:spPr>
          <a:xfrm>
            <a:off x="1646172" y="4684931"/>
            <a:ext cx="2908107" cy="1182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82627" y="4038600"/>
            <a:ext cx="1463545" cy="646331"/>
          </a:xfrm>
          <a:prstGeom prst="rect">
            <a:avLst/>
          </a:prstGeom>
          <a:solidFill>
            <a:srgbClr val="FFFF00"/>
          </a:solidFill>
          <a:ln w="38100">
            <a:solidFill>
              <a:schemeClr val="dk1"/>
            </a:solidFill>
          </a:ln>
        </p:spPr>
        <p:txBody>
          <a:bodyPr wrap="square" rtlCol="0">
            <a:spAutoFit/>
          </a:bodyPr>
          <a:lstStyle/>
          <a:p>
            <a:pPr algn="ctr"/>
            <a:r>
              <a:rPr lang="en-US">
                <a:solidFill>
                  <a:srgbClr val="C00000"/>
                </a:solidFill>
              </a:rPr>
              <a:t>Building 403</a:t>
            </a:r>
          </a:p>
          <a:p>
            <a:pPr algn="ctr"/>
            <a:r>
              <a:rPr lang="en-US">
                <a:solidFill>
                  <a:srgbClr val="C00000"/>
                </a:solidFill>
              </a:rPr>
              <a:t>L Street</a:t>
            </a:r>
          </a:p>
        </p:txBody>
      </p:sp>
    </p:spTree>
    <p:extLst>
      <p:ext uri="{BB962C8B-B14F-4D97-AF65-F5344CB8AC3E}">
        <p14:creationId xmlns:p14="http://schemas.microsoft.com/office/powerpoint/2010/main" val="3288308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u="sng">
                <a:latin typeface="Times New Roman" panose="02020603050405020304" pitchFamily="18" charset="0"/>
                <a:cs typeface="Times New Roman" panose="02020603050405020304" pitchFamily="18" charset="0"/>
              </a:rPr>
              <a:t>Contact Information</a:t>
            </a:r>
          </a:p>
        </p:txBody>
      </p:sp>
      <p:sp>
        <p:nvSpPr>
          <p:cNvPr id="4" name="Slide Number Placeholder 3"/>
          <p:cNvSpPr>
            <a:spLocks noGrp="1"/>
          </p:cNvSpPr>
          <p:nvPr>
            <p:ph type="sldNum" sz="quarter" idx="10"/>
          </p:nvPr>
        </p:nvSpPr>
        <p:spPr/>
        <p:txBody>
          <a:bodyPr/>
          <a:lstStyle/>
          <a:p>
            <a:pPr>
              <a:defRPr/>
            </a:pPr>
            <a:fld id="{3CCF24E0-0D8F-4E49-900D-B8B156C4EE70}" type="slidenum">
              <a:rPr lang="en-US" smtClean="0"/>
              <a:pPr>
                <a:defRPr/>
              </a:pPr>
              <a:t>41</a:t>
            </a:fld>
            <a:endParaRPr lang="en-US"/>
          </a:p>
        </p:txBody>
      </p:sp>
      <p:sp>
        <p:nvSpPr>
          <p:cNvPr id="6" name="Content Placeholder 2"/>
          <p:cNvSpPr txBox="1">
            <a:spLocks/>
          </p:cNvSpPr>
          <p:nvPr/>
        </p:nvSpPr>
        <p:spPr bwMode="auto">
          <a:xfrm>
            <a:off x="228600" y="1828800"/>
            <a:ext cx="5076930" cy="30480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b="1">
                <a:solidFill>
                  <a:schemeClr val="tx1"/>
                </a:solidFill>
                <a:latin typeface="+mn-lt"/>
                <a:cs typeface="+mn-cs"/>
              </a:defRPr>
            </a:lvl6pPr>
            <a:lvl7pPr marL="2971800" indent="-228600" algn="l" rtl="0" eaLnBrk="0" fontAlgn="base" hangingPunct="0">
              <a:spcBef>
                <a:spcPct val="20000"/>
              </a:spcBef>
              <a:spcAft>
                <a:spcPct val="0"/>
              </a:spcAft>
              <a:buChar char="»"/>
              <a:defRPr sz="2000" b="1">
                <a:solidFill>
                  <a:schemeClr val="tx1"/>
                </a:solidFill>
                <a:latin typeface="+mn-lt"/>
                <a:cs typeface="+mn-cs"/>
              </a:defRPr>
            </a:lvl7pPr>
            <a:lvl8pPr marL="3429000" indent="-228600" algn="l" rtl="0" eaLnBrk="0" fontAlgn="base" hangingPunct="0">
              <a:spcBef>
                <a:spcPct val="20000"/>
              </a:spcBef>
              <a:spcAft>
                <a:spcPct val="0"/>
              </a:spcAft>
              <a:buChar char="»"/>
              <a:defRPr sz="2000" b="1">
                <a:solidFill>
                  <a:schemeClr val="tx1"/>
                </a:solidFill>
                <a:latin typeface="+mn-lt"/>
                <a:cs typeface="+mn-cs"/>
              </a:defRPr>
            </a:lvl8pPr>
            <a:lvl9pPr marL="3886200" indent="-228600" algn="l" rtl="0" eaLnBrk="0" fontAlgn="base" hangingPunct="0">
              <a:spcBef>
                <a:spcPct val="20000"/>
              </a:spcBef>
              <a:spcAft>
                <a:spcPct val="0"/>
              </a:spcAft>
              <a:buChar char="»"/>
              <a:defRPr sz="2000" b="1">
                <a:solidFill>
                  <a:schemeClr val="tx1"/>
                </a:solidFill>
                <a:latin typeface="+mn-lt"/>
                <a:cs typeface="+mn-cs"/>
              </a:defRPr>
            </a:lvl9pPr>
          </a:lstStyle>
          <a:p>
            <a:pPr>
              <a:spcBef>
                <a:spcPts val="20"/>
              </a:spcBef>
            </a:pPr>
            <a:r>
              <a:rPr lang="en-US" sz="2600" kern="0" dirty="0">
                <a:latin typeface="Times New Roman"/>
                <a:cs typeface="Times New Roman"/>
              </a:rPr>
              <a:t>Major Kay Hill</a:t>
            </a:r>
            <a:endParaRPr lang="en-US" dirty="0"/>
          </a:p>
          <a:p>
            <a:pPr>
              <a:spcBef>
                <a:spcPts val="20"/>
              </a:spcBef>
            </a:pPr>
            <a:r>
              <a:rPr lang="en-US" sz="2600" kern="0" dirty="0">
                <a:latin typeface="Times New Roman"/>
                <a:cs typeface="Times New Roman"/>
              </a:rPr>
              <a:t>Regional Victims’ Legal Counsel</a:t>
            </a:r>
            <a:endParaRPr lang="en-US" dirty="0"/>
          </a:p>
          <a:p>
            <a:pPr>
              <a:spcBef>
                <a:spcPts val="20"/>
              </a:spcBef>
            </a:pPr>
            <a:r>
              <a:rPr lang="en-US" sz="2600" kern="0" dirty="0">
                <a:latin typeface="Times New Roman"/>
                <a:cs typeface="Times New Roman"/>
              </a:rPr>
              <a:t>(910) 451-5165 office</a:t>
            </a:r>
            <a:endParaRPr lang="en-US" dirty="0"/>
          </a:p>
          <a:p>
            <a:pPr>
              <a:spcBef>
                <a:spcPts val="20"/>
              </a:spcBef>
            </a:pPr>
            <a:r>
              <a:rPr lang="en-US" sz="2600" kern="0" dirty="0">
                <a:latin typeface="Times New Roman"/>
                <a:cs typeface="Times New Roman"/>
              </a:rPr>
              <a:t>(910) 915-9774 gov cell</a:t>
            </a:r>
            <a:endParaRPr lang="en-US" dirty="0"/>
          </a:p>
          <a:p>
            <a:r>
              <a:rPr lang="en-US" sz="2600" kern="0" dirty="0">
                <a:latin typeface="Times New Roman"/>
                <a:cs typeface="Times New Roman"/>
              </a:rPr>
              <a:t>kay.hill@usmc.mil</a:t>
            </a:r>
            <a:endParaRPr lang="en-US" dirty="0"/>
          </a:p>
        </p:txBody>
      </p:sp>
      <p:sp>
        <p:nvSpPr>
          <p:cNvPr id="7" name="Content Placeholder 2"/>
          <p:cNvSpPr txBox="1">
            <a:spLocks/>
          </p:cNvSpPr>
          <p:nvPr/>
        </p:nvSpPr>
        <p:spPr>
          <a:xfrm>
            <a:off x="5114611" y="1828800"/>
            <a:ext cx="3876988" cy="3276600"/>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latin typeface="Times New Roman" panose="02020603050405020304" pitchFamily="18" charset="0"/>
                <a:cs typeface="Times New Roman" panose="02020603050405020304" pitchFamily="18" charset="0"/>
              </a:rPr>
              <a:t>Ms. Talana Diggs</a:t>
            </a:r>
          </a:p>
          <a:p>
            <a:r>
              <a:rPr lang="en-US" sz="2600" dirty="0">
                <a:latin typeface="Times New Roman" panose="02020603050405020304" pitchFamily="18" charset="0"/>
                <a:cs typeface="Times New Roman" panose="02020603050405020304" pitchFamily="18" charset="0"/>
              </a:rPr>
              <a:t>VLC Paralegal</a:t>
            </a:r>
          </a:p>
          <a:p>
            <a:r>
              <a:rPr lang="en-US" sz="2600" dirty="0">
                <a:latin typeface="Times New Roman" panose="02020603050405020304" pitchFamily="18" charset="0"/>
                <a:cs typeface="Times New Roman" panose="02020603050405020304" pitchFamily="18" charset="0"/>
              </a:rPr>
              <a:t>(910) 451-8519 office</a:t>
            </a:r>
          </a:p>
          <a:p>
            <a:r>
              <a:rPr lang="en-US" sz="2600" dirty="0">
                <a:latin typeface="Times New Roman" panose="02020603050405020304" pitchFamily="18" charset="0"/>
                <a:cs typeface="Times New Roman" panose="02020603050405020304" pitchFamily="18" charset="0"/>
              </a:rPr>
              <a:t>(703) 859-5310 gov cell</a:t>
            </a:r>
          </a:p>
          <a:p>
            <a:r>
              <a:rPr lang="en-US" sz="2600" dirty="0">
                <a:latin typeface="Times New Roman" panose="02020603050405020304" pitchFamily="18" charset="0"/>
                <a:cs typeface="Times New Roman" panose="02020603050405020304" pitchFamily="18" charset="0"/>
              </a:rPr>
              <a:t>talana.diggs@usmc.mil</a:t>
            </a:r>
          </a:p>
          <a:p>
            <a:pPr marL="0" indent="0">
              <a:buNone/>
            </a:pPr>
            <a:r>
              <a:rPr lang="en-US" sz="2000" dirty="0">
                <a:latin typeface="Times New Roman" panose="02020603050405020304" pitchFamily="18" charset="0"/>
                <a:cs typeface="Times New Roman" panose="02020603050405020304" pitchFamily="18" charset="0"/>
              </a:rPr>
              <a:t>**Call to schedule appointments</a:t>
            </a:r>
          </a:p>
          <a:p>
            <a:endParaRPr lang="en-US" sz="1800" dirty="0"/>
          </a:p>
        </p:txBody>
      </p:sp>
    </p:spTree>
    <p:extLst>
      <p:ext uri="{BB962C8B-B14F-4D97-AF65-F5344CB8AC3E}">
        <p14:creationId xmlns:p14="http://schemas.microsoft.com/office/powerpoint/2010/main" val="1470122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7" y="304800"/>
            <a:ext cx="7886700" cy="994172"/>
          </a:xfrm>
        </p:spPr>
        <p:txBody>
          <a:bodyPr>
            <a:normAutofit/>
          </a:bodyPr>
          <a:lstStyle/>
          <a:p>
            <a:pPr algn="ctr"/>
            <a:r>
              <a:rPr lang="en-US" sz="4050" u="sng">
                <a:latin typeface="Times New Roman" panose="02020603050405020304" pitchFamily="18" charset="0"/>
                <a:cs typeface="Times New Roman" panose="02020603050405020304" pitchFamily="18" charset="0"/>
              </a:rPr>
              <a:t>Contact Information</a:t>
            </a:r>
          </a:p>
        </p:txBody>
      </p:sp>
      <p:sp>
        <p:nvSpPr>
          <p:cNvPr id="5" name="Slide Number Placeholder 4"/>
          <p:cNvSpPr>
            <a:spLocks noGrp="1"/>
          </p:cNvSpPr>
          <p:nvPr>
            <p:ph type="sldNum" sz="quarter" idx="10"/>
          </p:nvPr>
        </p:nvSpPr>
        <p:spPr>
          <a:xfrm>
            <a:off x="457200" y="6370637"/>
            <a:ext cx="2133600" cy="365125"/>
          </a:xfrm>
        </p:spPr>
        <p:txBody>
          <a:bodyPr/>
          <a:lstStyle/>
          <a:p>
            <a:pPr>
              <a:defRPr/>
            </a:pPr>
            <a:fld id="{FB8B43A4-1934-4E34-9B85-B7C5654922C8}" type="slidenum">
              <a:rPr lang="en-US" smtClean="0"/>
              <a:pPr>
                <a:defRPr/>
              </a:pPr>
              <a:t>42</a:t>
            </a:fld>
            <a:endParaRPr lang="en-US"/>
          </a:p>
        </p:txBody>
      </p:sp>
      <p:sp>
        <p:nvSpPr>
          <p:cNvPr id="10" name="Content Placeholder 2"/>
          <p:cNvSpPr>
            <a:spLocks noGrp="1"/>
          </p:cNvSpPr>
          <p:nvPr>
            <p:ph idx="1"/>
          </p:nvPr>
        </p:nvSpPr>
        <p:spPr>
          <a:xfrm>
            <a:off x="438151" y="1887737"/>
            <a:ext cx="3943350" cy="1863326"/>
          </a:xfrm>
        </p:spPr>
        <p:txBody>
          <a:bodyPr>
            <a:normAutofit/>
          </a:bodyPr>
          <a:lstStyle/>
          <a:p>
            <a:r>
              <a:rPr lang="en-US" sz="2400" dirty="0">
                <a:latin typeface="Times New Roman" panose="02020603050405020304" pitchFamily="18" charset="0"/>
                <a:cs typeface="Times New Roman" panose="02020603050405020304" pitchFamily="18" charset="0"/>
              </a:rPr>
              <a:t>Capt Dennis Scanlon</a:t>
            </a:r>
          </a:p>
          <a:p>
            <a:r>
              <a:rPr lang="en-US" sz="2400" dirty="0">
                <a:latin typeface="Times New Roman" panose="02020603050405020304" pitchFamily="18" charset="0"/>
                <a:cs typeface="Times New Roman" panose="02020603050405020304" pitchFamily="18" charset="0"/>
              </a:rPr>
              <a:t>Victims’ Legal Counsel</a:t>
            </a:r>
          </a:p>
          <a:p>
            <a:r>
              <a:rPr lang="en-US" sz="2400" dirty="0">
                <a:latin typeface="Times New Roman" panose="02020603050405020304" pitchFamily="18" charset="0"/>
                <a:cs typeface="Times New Roman" panose="02020603050405020304" pitchFamily="18" charset="0"/>
              </a:rPr>
              <a:t>910-451-3122</a:t>
            </a:r>
          </a:p>
          <a:p>
            <a:r>
              <a:rPr lang="en-US" sz="2400" dirty="0">
                <a:latin typeface="Times New Roman" panose="02020603050405020304" pitchFamily="18" charset="0"/>
                <a:cs typeface="Times New Roman" panose="02020603050405020304" pitchFamily="18" charset="0"/>
              </a:rPr>
              <a:t>dennis.scanlon@usmc.mil</a:t>
            </a:r>
          </a:p>
        </p:txBody>
      </p:sp>
      <p:sp>
        <p:nvSpPr>
          <p:cNvPr id="11" name="Content Placeholder 2"/>
          <p:cNvSpPr txBox="1">
            <a:spLocks/>
          </p:cNvSpPr>
          <p:nvPr/>
        </p:nvSpPr>
        <p:spPr>
          <a:xfrm>
            <a:off x="2781299" y="4038600"/>
            <a:ext cx="3581401" cy="19812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Capt Robert Pyatt</a:t>
            </a:r>
          </a:p>
          <a:p>
            <a:r>
              <a:rPr lang="en-US" sz="2400" dirty="0">
                <a:latin typeface="Times New Roman" panose="02020603050405020304" pitchFamily="18" charset="0"/>
                <a:cs typeface="Times New Roman" panose="02020603050405020304" pitchFamily="18" charset="0"/>
              </a:rPr>
              <a:t>Victims’ Legal Counsel</a:t>
            </a:r>
          </a:p>
          <a:p>
            <a:r>
              <a:rPr lang="en-US" sz="2400" kern="0" dirty="0">
                <a:latin typeface="Times New Roman" panose="02020603050405020304" pitchFamily="18" charset="0"/>
                <a:cs typeface="Times New Roman" panose="02020603050405020304" pitchFamily="18" charset="0"/>
              </a:rPr>
              <a:t>910-451-2545</a:t>
            </a:r>
          </a:p>
          <a:p>
            <a:r>
              <a:rPr lang="en-US" sz="2400" dirty="0">
                <a:latin typeface="Times New Roman" panose="02020603050405020304" pitchFamily="18" charset="0"/>
                <a:cs typeface="Times New Roman" panose="02020603050405020304" pitchFamily="18" charset="0"/>
              </a:rPr>
              <a:t>robert.c.pyatt@usmc.mil</a:t>
            </a:r>
          </a:p>
        </p:txBody>
      </p:sp>
      <p:sp>
        <p:nvSpPr>
          <p:cNvPr id="12" name="Content Placeholder 2"/>
          <p:cNvSpPr txBox="1">
            <a:spLocks/>
          </p:cNvSpPr>
          <p:nvPr/>
        </p:nvSpPr>
        <p:spPr>
          <a:xfrm>
            <a:off x="4782597" y="1982985"/>
            <a:ext cx="4059953" cy="186332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Capt Christopher Kim</a:t>
            </a:r>
          </a:p>
          <a:p>
            <a:r>
              <a:rPr lang="en-US" sz="2400" dirty="0">
                <a:latin typeface="Times New Roman" panose="02020603050405020304" pitchFamily="18" charset="0"/>
                <a:cs typeface="Times New Roman" panose="02020603050405020304" pitchFamily="18" charset="0"/>
              </a:rPr>
              <a:t>Victims’ Legal Counsel</a:t>
            </a:r>
          </a:p>
          <a:p>
            <a:r>
              <a:rPr lang="en-US" sz="2400" dirty="0">
                <a:latin typeface="Times New Roman" panose="02020603050405020304" pitchFamily="18" charset="0"/>
                <a:cs typeface="Times New Roman" panose="02020603050405020304" pitchFamily="18" charset="0"/>
              </a:rPr>
              <a:t>910-450-2499</a:t>
            </a:r>
          </a:p>
          <a:p>
            <a:r>
              <a:rPr lang="en-US" sz="2400" dirty="0">
                <a:latin typeface="Times New Roman" panose="02020603050405020304" pitchFamily="18" charset="0"/>
                <a:cs typeface="Times New Roman" panose="02020603050405020304" pitchFamily="18" charset="0"/>
              </a:rPr>
              <a:t>christopher.c.kim@usmc.mil</a:t>
            </a:r>
          </a:p>
        </p:txBody>
      </p:sp>
      <p:sp>
        <p:nvSpPr>
          <p:cNvPr id="13" name="Content Placeholder 2"/>
          <p:cNvSpPr txBox="1">
            <a:spLocks/>
          </p:cNvSpPr>
          <p:nvPr/>
        </p:nvSpPr>
        <p:spPr>
          <a:xfrm>
            <a:off x="4762500" y="4038600"/>
            <a:ext cx="3757247" cy="22098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58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5702" y="1654629"/>
            <a:ext cx="4285622" cy="4525963"/>
          </a:xfrm>
          <a:solidFill>
            <a:schemeClr val="accent6">
              <a:lumMod val="20000"/>
              <a:lumOff val="80000"/>
            </a:schemeClr>
          </a:solidFill>
        </p:spPr>
        <p:txBody>
          <a:bodyPr>
            <a:normAutofit/>
          </a:bodyPr>
          <a:lstStyle/>
          <a:p>
            <a:pPr marL="0" indent="0">
              <a:buNone/>
            </a:pPr>
            <a:r>
              <a:rPr lang="en-US" u="sng" dirty="0">
                <a:latin typeface="Times New Roman" panose="02020603050405020304" pitchFamily="18" charset="0"/>
                <a:cs typeface="Times New Roman" panose="02020603050405020304" pitchFamily="18" charset="0"/>
              </a:rPr>
              <a:t>Cherry Point</a:t>
            </a:r>
          </a:p>
          <a:p>
            <a:r>
              <a:rPr lang="en-US" dirty="0">
                <a:latin typeface="Times New Roman" panose="02020603050405020304" pitchFamily="18" charset="0"/>
                <a:cs typeface="Times New Roman" panose="02020603050405020304" pitchFamily="18" charset="0"/>
              </a:rPr>
              <a:t>Capt Mark </a:t>
            </a:r>
            <a:r>
              <a:rPr lang="en-US" dirty="0" err="1">
                <a:latin typeface="Times New Roman" panose="02020603050405020304" pitchFamily="18" charset="0"/>
                <a:cs typeface="Times New Roman" panose="02020603050405020304" pitchFamily="18" charset="0"/>
              </a:rPr>
              <a:t>Marsella</a:t>
            </a:r>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Victims’ Legal Counsel</a:t>
            </a:r>
          </a:p>
          <a:p>
            <a:r>
              <a:rPr lang="en-US" dirty="0">
                <a:latin typeface="Times New Roman" panose="02020603050405020304" pitchFamily="18" charset="0"/>
                <a:cs typeface="Times New Roman" panose="02020603050405020304" pitchFamily="18" charset="0"/>
              </a:rPr>
              <a:t>(252) 466-5649</a:t>
            </a:r>
          </a:p>
          <a:p>
            <a:r>
              <a:rPr lang="en-US" dirty="0">
                <a:latin typeface="Times New Roman" panose="02020603050405020304" pitchFamily="18" charset="0"/>
                <a:cs typeface="Times New Roman" panose="02020603050405020304" pitchFamily="18" charset="0"/>
              </a:rPr>
              <a:t>mark.marsella@usmc.mil </a:t>
            </a:r>
          </a:p>
        </p:txBody>
      </p:sp>
      <p:sp>
        <p:nvSpPr>
          <p:cNvPr id="6" name="Content Placeholder 3">
            <a:extLst>
              <a:ext uri="{FF2B5EF4-FFF2-40B4-BE49-F238E27FC236}">
                <a16:creationId xmlns:a16="http://schemas.microsoft.com/office/drawing/2014/main" id="{1A167B99-CEB3-166E-5D29-E15C2E3A1867}"/>
              </a:ext>
            </a:extLst>
          </p:cNvPr>
          <p:cNvSpPr txBox="1">
            <a:spLocks/>
          </p:cNvSpPr>
          <p:nvPr/>
        </p:nvSpPr>
        <p:spPr>
          <a:xfrm>
            <a:off x="4431324" y="1654630"/>
            <a:ext cx="4566974" cy="4525963"/>
          </a:xfrm>
          <a:prstGeom prst="rect">
            <a:avLst/>
          </a:prstGeom>
          <a:solidFill>
            <a:schemeClr val="accent3">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latin typeface="Times New Roman" panose="02020603050405020304" pitchFamily="18" charset="0"/>
                <a:cs typeface="Times New Roman" panose="02020603050405020304" pitchFamily="18" charset="0"/>
              </a:rPr>
              <a:t>Parris Island</a:t>
            </a:r>
          </a:p>
          <a:p>
            <a:r>
              <a:rPr lang="en-US" dirty="0">
                <a:latin typeface="Times New Roman" panose="02020603050405020304" pitchFamily="18" charset="0"/>
                <a:cs typeface="Times New Roman" panose="02020603050405020304" pitchFamily="18" charset="0"/>
              </a:rPr>
              <a:t>Capt Brittany </a:t>
            </a:r>
            <a:r>
              <a:rPr lang="en-US" dirty="0" err="1">
                <a:latin typeface="Times New Roman" panose="02020603050405020304" pitchFamily="18" charset="0"/>
                <a:cs typeface="Times New Roman" panose="02020603050405020304" pitchFamily="18" charset="0"/>
              </a:rPr>
              <a:t>Berosky</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Victims’ Legal Counsel</a:t>
            </a:r>
          </a:p>
          <a:p>
            <a:r>
              <a:rPr lang="en-US" dirty="0">
                <a:latin typeface="Times New Roman" panose="02020603050405020304" pitchFamily="18" charset="0"/>
                <a:cs typeface="Times New Roman" panose="02020603050405020304" pitchFamily="18" charset="0"/>
              </a:rPr>
              <a:t>(843) 228-3581</a:t>
            </a:r>
          </a:p>
          <a:p>
            <a:r>
              <a:rPr lang="en-US" dirty="0">
                <a:latin typeface="Times New Roman" panose="02020603050405020304" pitchFamily="18" charset="0"/>
                <a:cs typeface="Times New Roman" panose="02020603050405020304" pitchFamily="18" charset="0"/>
              </a:rPr>
              <a:t>brittany.berosky@usmc.mil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Mr. Derick Cheeks</a:t>
            </a:r>
          </a:p>
          <a:p>
            <a:r>
              <a:rPr lang="en-US" dirty="0">
                <a:latin typeface="Times New Roman" panose="02020603050405020304" pitchFamily="18" charset="0"/>
                <a:cs typeface="Times New Roman" panose="02020603050405020304" pitchFamily="18" charset="0"/>
              </a:rPr>
              <a:t>VLC Paralegal</a:t>
            </a:r>
          </a:p>
          <a:p>
            <a:r>
              <a:rPr lang="en-US" dirty="0">
                <a:latin typeface="Times New Roman" panose="02020603050405020304" pitchFamily="18" charset="0"/>
                <a:cs typeface="Times New Roman" panose="02020603050405020304" pitchFamily="18" charset="0"/>
              </a:rPr>
              <a:t>(843) 228-4801</a:t>
            </a:r>
          </a:p>
          <a:p>
            <a:r>
              <a:rPr lang="en-US" dirty="0">
                <a:latin typeface="Times New Roman" panose="02020603050405020304" pitchFamily="18" charset="0"/>
                <a:cs typeface="Times New Roman" panose="02020603050405020304" pitchFamily="18" charset="0"/>
              </a:rPr>
              <a:t>derick.l.cheeks@usmc.mil, </a:t>
            </a:r>
            <a:endParaRPr lang="en-US" dirty="0"/>
          </a:p>
        </p:txBody>
      </p:sp>
    </p:spTree>
    <p:extLst>
      <p:ext uri="{BB962C8B-B14F-4D97-AF65-F5344CB8AC3E}">
        <p14:creationId xmlns:p14="http://schemas.microsoft.com/office/powerpoint/2010/main" val="28593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COORDINATION IS KEY</a:t>
            </a:r>
          </a:p>
        </p:txBody>
      </p:sp>
      <p:sp>
        <p:nvSpPr>
          <p:cNvPr id="21507" name="Rectangle 3"/>
          <p:cNvSpPr>
            <a:spLocks noGrp="1" noChangeArrowheads="1"/>
          </p:cNvSpPr>
          <p:nvPr>
            <p:ph idx="1"/>
          </p:nvPr>
        </p:nvSpPr>
        <p:spPr>
          <a:prstGeom prst="rect">
            <a:avLst/>
          </a:prstGeom>
        </p:spPr>
        <p:txBody>
          <a:bodyPr>
            <a:noAutofit/>
          </a:bodyPr>
          <a:lstStyle/>
          <a:p>
            <a:pPr eaLnBrk="1" hangingPunct="1"/>
            <a:r>
              <a:rPr lang="en-US" sz="2400" dirty="0"/>
              <a:t>All offices are responsible for a part of the military justice process (including, but not limited to, law enforcement and criminal investigative agencies, convening authorities, legal, corrections) are responsible for ensuring a smooth transition of victim and witness assistance at each stage of the criminal justice process.</a:t>
            </a:r>
            <a:r>
              <a:rPr lang="en-US" sz="2400" i="1" dirty="0"/>
              <a:t>  </a:t>
            </a:r>
            <a:r>
              <a:rPr lang="en-US" sz="2400" b="1" i="1" u="sng" dirty="0"/>
              <a:t>This means that close coordination is required among the VWAP personnel assigned to each of these offices during the transition from one phase of the criminal justice process to the next.</a:t>
            </a:r>
            <a:r>
              <a:rPr lang="en-US" sz="2400" b="1" u="sng" dirty="0"/>
              <a:t> </a:t>
            </a:r>
          </a:p>
          <a:p>
            <a:pPr eaLnBrk="1" hangingPunct="1"/>
            <a:r>
              <a:rPr lang="en-US" sz="2400" dirty="0"/>
              <a:t>Ensure right contact information is given on each DD Form to each Victim or Witness</a:t>
            </a:r>
          </a:p>
          <a:p>
            <a:pPr eaLnBrk="1" hangingPunct="1"/>
            <a:r>
              <a:rPr lang="en-US" sz="2400" dirty="0"/>
              <a:t>Ensure continuing coverage for Victims/Witnesses of services and rights.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64102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PURPOSE &amp; GOALS</a:t>
            </a:r>
          </a:p>
        </p:txBody>
      </p:sp>
      <p:sp>
        <p:nvSpPr>
          <p:cNvPr id="8195" name="Rectangle 3"/>
          <p:cNvSpPr>
            <a:spLocks noGrp="1" noChangeArrowheads="1"/>
          </p:cNvSpPr>
          <p:nvPr>
            <p:ph idx="1"/>
          </p:nvPr>
        </p:nvSpPr>
        <p:spPr>
          <a:xfrm>
            <a:off x="457200" y="1600200"/>
            <a:ext cx="8229600" cy="4800600"/>
          </a:xfrm>
          <a:prstGeom prst="rect">
            <a:avLst/>
          </a:prstGeom>
        </p:spPr>
        <p:txBody>
          <a:bodyPr>
            <a:normAutofit fontScale="85000" lnSpcReduction="20000"/>
          </a:bodyPr>
          <a:lstStyle/>
          <a:p>
            <a:pPr eaLnBrk="1" hangingPunct="1"/>
            <a:r>
              <a:rPr lang="en-US" dirty="0"/>
              <a:t>Satisfied the annual training requirement.</a:t>
            </a:r>
          </a:p>
          <a:p>
            <a:pPr eaLnBrk="1" hangingPunct="1"/>
            <a:r>
              <a:rPr lang="en-US" dirty="0"/>
              <a:t>Ensure that all victims and witnesses are treated with dignity and respect. </a:t>
            </a:r>
          </a:p>
          <a:p>
            <a:r>
              <a:rPr lang="en-US" dirty="0"/>
              <a:t>Ensure all victims are aware of their rights and are provided services they need.</a:t>
            </a:r>
          </a:p>
          <a:p>
            <a:pPr eaLnBrk="1" hangingPunct="1"/>
            <a:r>
              <a:rPr lang="en-US" dirty="0"/>
              <a:t>Protect victims from further harm or hardship. </a:t>
            </a:r>
          </a:p>
          <a:p>
            <a:pPr eaLnBrk="1" hangingPunct="1"/>
            <a:r>
              <a:rPr lang="en-US" dirty="0"/>
              <a:t>Employ a </a:t>
            </a:r>
            <a:r>
              <a:rPr lang="en-US" u="sng" dirty="0"/>
              <a:t>multi-disciplinary approach</a:t>
            </a:r>
            <a:r>
              <a:rPr lang="en-US" dirty="0"/>
              <a:t> to assisting victims and witnesses by combining the services of law enforcement, family advocacy, medical, legal,  corrections, and command personnel.</a:t>
            </a:r>
          </a:p>
          <a:p>
            <a:r>
              <a:rPr lang="en-US" dirty="0"/>
              <a:t>Improve Installation program to provide best support to our victims and witnesses.</a:t>
            </a:r>
          </a:p>
          <a:p>
            <a:pPr eaLnBrk="1" hangingPunct="1"/>
            <a:endParaRPr lang="en-US" dirty="0"/>
          </a:p>
          <a:p>
            <a:pPr eaLnBrk="1" hangingPunct="1">
              <a:buFontTx/>
              <a:buNone/>
            </a:pPr>
            <a:endParaRPr lang="en-US"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7924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n-US" sz="4000" u="sng">
                <a:latin typeface="Rockwell" panose="02060603020205020403" pitchFamily="18" charset="0"/>
              </a:rPr>
              <a:t>REFERENCES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46</a:t>
            </a:fld>
            <a:endParaRPr lang="en-US">
              <a:solidFill>
                <a:prstClr val="black"/>
              </a:solidFill>
            </a:endParaRPr>
          </a:p>
        </p:txBody>
      </p:sp>
      <p:pic>
        <p:nvPicPr>
          <p:cNvPr id="2" name="Picture 1"/>
          <p:cNvPicPr>
            <a:picLocks noChangeAspect="1"/>
          </p:cNvPicPr>
          <p:nvPr/>
        </p:nvPicPr>
        <p:blipFill>
          <a:blip r:embed="rId3"/>
          <a:stretch>
            <a:fillRect/>
          </a:stretch>
        </p:blipFill>
        <p:spPr>
          <a:xfrm>
            <a:off x="7217497" y="27248"/>
            <a:ext cx="1926503" cy="1798476"/>
          </a:xfrm>
          <a:prstGeom prst="rect">
            <a:avLst/>
          </a:prstGeom>
        </p:spPr>
      </p:pic>
      <p:sp>
        <p:nvSpPr>
          <p:cNvPr id="8" name="Rectangle 7">
            <a:extLst>
              <a:ext uri="{FF2B5EF4-FFF2-40B4-BE49-F238E27FC236}">
                <a16:creationId xmlns:a16="http://schemas.microsoft.com/office/drawing/2014/main" id="{F4C33633-21FE-4DAF-92C7-58B869BD1057}"/>
              </a:ext>
            </a:extLst>
          </p:cNvPr>
          <p:cNvSpPr>
            <a:spLocks noGrp="1" noChangeArrowheads="1"/>
          </p:cNvSpPr>
          <p:nvPr/>
        </p:nvSpPr>
        <p:spPr>
          <a:xfrm>
            <a:off x="76200" y="1897566"/>
            <a:ext cx="8991600" cy="43869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sz="2200">
                <a:latin typeface="Rockwell" panose="02060603020205020403" pitchFamily="18" charset="0"/>
              </a:rPr>
              <a:t>Victim Witness Protection Act of 1982 – establishes VWAP</a:t>
            </a:r>
          </a:p>
          <a:p>
            <a:pPr>
              <a:lnSpc>
                <a:spcPct val="80000"/>
              </a:lnSpc>
            </a:pPr>
            <a:r>
              <a:rPr lang="en-US" sz="2200">
                <a:latin typeface="Rockwell" panose="02060603020205020403" pitchFamily="18" charset="0"/>
              </a:rPr>
              <a:t>Victims of Crime Act of 1984 – DOJ funded/Victims have fund</a:t>
            </a:r>
          </a:p>
          <a:p>
            <a:pPr>
              <a:lnSpc>
                <a:spcPct val="80000"/>
              </a:lnSpc>
            </a:pPr>
            <a:r>
              <a:rPr lang="en-US" sz="2200">
                <a:latin typeface="Rockwell" panose="02060603020205020403" pitchFamily="18" charset="0"/>
              </a:rPr>
              <a:t>Crime Control Act of 1990 – Victims right to information about offenders</a:t>
            </a:r>
          </a:p>
          <a:p>
            <a:pPr>
              <a:lnSpc>
                <a:spcPct val="80000"/>
              </a:lnSpc>
            </a:pPr>
            <a:r>
              <a:rPr lang="en-US" sz="2200">
                <a:latin typeface="Rockwell" panose="02060603020205020403" pitchFamily="18" charset="0"/>
              </a:rPr>
              <a:t>NDAA 1994 – mandates notification of inmate status changes</a:t>
            </a:r>
          </a:p>
          <a:p>
            <a:pPr>
              <a:lnSpc>
                <a:spcPct val="80000"/>
              </a:lnSpc>
            </a:pPr>
            <a:r>
              <a:rPr lang="en-US" sz="2200">
                <a:latin typeface="Rockwell" panose="02060603020205020403" pitchFamily="18" charset="0"/>
              </a:rPr>
              <a:t>18 U.S.C. § 3771(a) “Justice for All Act of 2004” – most recent </a:t>
            </a:r>
          </a:p>
          <a:p>
            <a:pPr>
              <a:lnSpc>
                <a:spcPct val="80000"/>
              </a:lnSpc>
            </a:pPr>
            <a:r>
              <a:rPr lang="en-US" sz="2200">
                <a:latin typeface="Rockwell" panose="02060603020205020403" pitchFamily="18" charset="0"/>
              </a:rPr>
              <a:t>DoDI 1030.02 of Sept 2, 2020 “Victim and Witness Assistance” </a:t>
            </a:r>
          </a:p>
          <a:p>
            <a:pPr>
              <a:lnSpc>
                <a:spcPct val="80000"/>
              </a:lnSpc>
            </a:pPr>
            <a:r>
              <a:rPr lang="en-US" sz="2200">
                <a:latin typeface="Rockwell" panose="02060603020205020403" pitchFamily="18" charset="0"/>
              </a:rPr>
              <a:t>SECNAVINST 5800.11B of 5 Jan 2006 “Victim and Witness Assistance Program”</a:t>
            </a:r>
          </a:p>
          <a:p>
            <a:pPr>
              <a:lnSpc>
                <a:spcPct val="80000"/>
              </a:lnSpc>
            </a:pPr>
            <a:r>
              <a:rPr lang="en-US" sz="2200">
                <a:latin typeface="Rockwell" panose="02060603020205020403" pitchFamily="18" charset="0"/>
              </a:rPr>
              <a:t>JAGINST 5800.7G of 19 Jan 2021 “Manual of the Judge Advocate General” </a:t>
            </a:r>
          </a:p>
          <a:p>
            <a:pPr>
              <a:lnSpc>
                <a:spcPct val="80000"/>
              </a:lnSpc>
            </a:pPr>
            <a:r>
              <a:rPr lang="en-US" sz="2200">
                <a:latin typeface="Rockwell" panose="02060603020205020403" pitchFamily="18" charset="0"/>
              </a:rPr>
              <a:t>MCO 5800.16 W/CH7 Vol 16, Chap 4 of 26 Aug 2021 “Victim and Witness Assistance Program” </a:t>
            </a:r>
          </a:p>
          <a:p>
            <a:pPr>
              <a:lnSpc>
                <a:spcPct val="80000"/>
              </a:lnSpc>
            </a:pPr>
            <a:r>
              <a:rPr lang="en-US" sz="2200">
                <a:latin typeface="Rockwell" panose="02060603020205020403" pitchFamily="18" charset="0"/>
              </a:rPr>
              <a:t>ASO 5800.1A of 24 Aug 2021“Victim and Witness Assistance Program”</a:t>
            </a:r>
          </a:p>
        </p:txBody>
      </p:sp>
    </p:spTree>
    <p:extLst>
      <p:ext uri="{BB962C8B-B14F-4D97-AF65-F5344CB8AC3E}">
        <p14:creationId xmlns:p14="http://schemas.microsoft.com/office/powerpoint/2010/main" val="1289346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1600200"/>
            <a:ext cx="8686799" cy="5105400"/>
          </a:xfrm>
        </p:spPr>
        <p:txBody>
          <a:bodyPr>
            <a:normAutofit lnSpcReduction="10000"/>
          </a:bodyPr>
          <a:lstStyle/>
          <a:p>
            <a:pPr marL="517779" indent="-428625" algn="l">
              <a:spcBef>
                <a:spcPts val="0"/>
              </a:spcBef>
              <a:buFont typeface="Arial" panose="020B0604020202020204" pitchFamily="34" charset="0"/>
              <a:buChar char="•"/>
              <a:defRPr/>
            </a:pPr>
            <a:r>
              <a:rPr lang="en-US" sz="2700">
                <a:solidFill>
                  <a:schemeClr val="tx1"/>
                </a:solidFill>
                <a:latin typeface="Rockwell" panose="02060603020205020403" pitchFamily="18" charset="0"/>
                <a:cs typeface="Times New Roman" panose="02020603050405020304" pitchFamily="18" charset="0"/>
              </a:rPr>
              <a:t>VWAP is an </a:t>
            </a:r>
            <a:r>
              <a:rPr lang="en-US" sz="2700" i="1">
                <a:solidFill>
                  <a:schemeClr val="tx1"/>
                </a:solidFill>
                <a:latin typeface="Rockwell" panose="02060603020205020403" pitchFamily="18" charset="0"/>
                <a:cs typeface="Times New Roman" panose="02020603050405020304" pitchFamily="18" charset="0"/>
              </a:rPr>
              <a:t>overarching assistance program for victim(s) and witness(es) </a:t>
            </a:r>
            <a:r>
              <a:rPr lang="en-US" sz="2700" i="1" u="sng">
                <a:solidFill>
                  <a:schemeClr val="tx1"/>
                </a:solidFill>
                <a:latin typeface="Rockwell" panose="02060603020205020403" pitchFamily="18" charset="0"/>
                <a:cs typeface="Times New Roman" panose="02020603050405020304" pitchFamily="18" charset="0"/>
              </a:rPr>
              <a:t>of any crime, </a:t>
            </a:r>
            <a:r>
              <a:rPr lang="en-US" sz="2700">
                <a:solidFill>
                  <a:schemeClr val="tx1"/>
                </a:solidFill>
                <a:latin typeface="Rockwell" panose="02060603020205020403" pitchFamily="18" charset="0"/>
                <a:cs typeface="Times New Roman" panose="02020603050405020304" pitchFamily="18" charset="0"/>
              </a:rPr>
              <a:t>regardless of type and criminal proceeding.  </a:t>
            </a:r>
          </a:p>
          <a:p>
            <a:pPr marL="860679" lvl="1" indent="-428625" algn="l">
              <a:spcBef>
                <a:spcPts val="0"/>
              </a:spcBef>
              <a:buFont typeface="Wingdings" panose="05000000000000000000" pitchFamily="2" charset="2"/>
              <a:buChar char="Ø"/>
              <a:defRPr/>
            </a:pPr>
            <a:r>
              <a:rPr lang="en-US" sz="2400">
                <a:solidFill>
                  <a:schemeClr val="tx1"/>
                </a:solidFill>
                <a:latin typeface="Rockwell" panose="02060603020205020403" pitchFamily="18" charset="0"/>
                <a:cs typeface="Times New Roman" panose="02020603050405020304" pitchFamily="18" charset="0"/>
              </a:rPr>
              <a:t>SAPR is a </a:t>
            </a:r>
            <a:r>
              <a:rPr lang="en-US" sz="2400" i="1">
                <a:solidFill>
                  <a:schemeClr val="tx1"/>
                </a:solidFill>
                <a:latin typeface="Rockwell" panose="02060603020205020403" pitchFamily="18" charset="0"/>
                <a:cs typeface="Times New Roman" panose="02020603050405020304" pitchFamily="18" charset="0"/>
              </a:rPr>
              <a:t>specialized victim assistance program for </a:t>
            </a:r>
            <a:r>
              <a:rPr lang="en-US" sz="2400" i="1" u="sng">
                <a:solidFill>
                  <a:schemeClr val="tx1"/>
                </a:solidFill>
                <a:latin typeface="Rockwell" panose="02060603020205020403" pitchFamily="18" charset="0"/>
                <a:cs typeface="Times New Roman" panose="02020603050405020304" pitchFamily="18" charset="0"/>
              </a:rPr>
              <a:t>sexual assault cases</a:t>
            </a:r>
            <a:r>
              <a:rPr lang="en-US" sz="2400">
                <a:solidFill>
                  <a:schemeClr val="tx1"/>
                </a:solidFill>
                <a:latin typeface="Rockwell" panose="02060603020205020403" pitchFamily="18" charset="0"/>
                <a:cs typeface="Times New Roman" panose="02020603050405020304" pitchFamily="18" charset="0"/>
              </a:rPr>
              <a:t>.</a:t>
            </a:r>
          </a:p>
          <a:p>
            <a:pPr marL="89154" algn="l">
              <a:spcBef>
                <a:spcPts val="0"/>
              </a:spcBef>
              <a:defRPr/>
            </a:pPr>
            <a:endParaRPr lang="en-US" sz="2700">
              <a:solidFill>
                <a:schemeClr val="tx1"/>
              </a:solidFill>
              <a:latin typeface="Rockwell" panose="02060603020205020403" pitchFamily="18" charset="0"/>
              <a:cs typeface="Times New Roman" panose="02020603050405020304" pitchFamily="18" charset="0"/>
            </a:endParaRPr>
          </a:p>
          <a:p>
            <a:pPr marL="517779" indent="-428625" algn="l">
              <a:spcBef>
                <a:spcPts val="0"/>
              </a:spcBef>
              <a:buFont typeface="Arial" panose="020B0604020202020204" pitchFamily="34" charset="0"/>
              <a:buChar char="•"/>
              <a:defRPr/>
            </a:pPr>
            <a:r>
              <a:rPr lang="en-US" sz="2700">
                <a:solidFill>
                  <a:schemeClr val="tx1"/>
                </a:solidFill>
                <a:latin typeface="Rockwell" panose="02060603020205020403" pitchFamily="18" charset="0"/>
                <a:cs typeface="Times New Roman" panose="02020603050405020304" pitchFamily="18" charset="0"/>
              </a:rPr>
              <a:t>The main requirements of VWAP are for the necessary personnel to inform victim(s) and witness(es) of their rights, providing appropriate information (forms/notification), and track the status of a confined individual if requested.</a:t>
            </a:r>
          </a:p>
          <a:p>
            <a:pPr marL="860679" lvl="1" indent="-428625" algn="l">
              <a:spcBef>
                <a:spcPts val="0"/>
              </a:spcBef>
              <a:buFont typeface="Wingdings" panose="05000000000000000000" pitchFamily="2" charset="2"/>
              <a:buChar char="Ø"/>
              <a:defRPr/>
            </a:pPr>
            <a:r>
              <a:rPr lang="en-US" sz="2400">
                <a:solidFill>
                  <a:schemeClr val="tx1"/>
                </a:solidFill>
                <a:latin typeface="Rockwell" panose="02060603020205020403" pitchFamily="18" charset="0"/>
                <a:cs typeface="Times New Roman" panose="02020603050405020304" pitchFamily="18" charset="0"/>
              </a:rPr>
              <a:t>Under SAPR, the obligations are much more </a:t>
            </a:r>
            <a:r>
              <a:rPr lang="en-US" sz="2400" u="sng">
                <a:solidFill>
                  <a:schemeClr val="tx1"/>
                </a:solidFill>
                <a:latin typeface="Rockwell" panose="02060603020205020403" pitchFamily="18" charset="0"/>
                <a:cs typeface="Times New Roman" panose="02020603050405020304" pitchFamily="18" charset="0"/>
              </a:rPr>
              <a:t>labor intensive </a:t>
            </a:r>
            <a:r>
              <a:rPr lang="en-US" sz="2400">
                <a:solidFill>
                  <a:schemeClr val="tx1"/>
                </a:solidFill>
                <a:latin typeface="Rockwell" panose="02060603020205020403" pitchFamily="18" charset="0"/>
                <a:cs typeface="Times New Roman" panose="02020603050405020304" pitchFamily="18" charset="0"/>
              </a:rPr>
              <a:t>and require constant coordination of all parties</a:t>
            </a:r>
            <a:r>
              <a:rPr lang="en-US" sz="2400">
                <a:solidFill>
                  <a:schemeClr val="tx1"/>
                </a:solidFill>
                <a:latin typeface="Rockwell" panose="02060603020205020403" pitchFamily="18" charset="0"/>
              </a:rPr>
              <a:t>.</a:t>
            </a:r>
          </a:p>
          <a:p>
            <a:endParaRPr lang="en-US">
              <a:solidFill>
                <a:schemeClr val="tx1"/>
              </a:solidFill>
              <a:latin typeface="Rockwell" panose="02060603020205020403" pitchFamily="18" charset="0"/>
            </a:endParaRPr>
          </a:p>
        </p:txBody>
      </p:sp>
      <p:sp>
        <p:nvSpPr>
          <p:cNvPr id="3" name="Title 2"/>
          <p:cNvSpPr>
            <a:spLocks noGrp="1"/>
          </p:cNvSpPr>
          <p:nvPr>
            <p:ph type="ctrTitle"/>
          </p:nvPr>
        </p:nvSpPr>
        <p:spPr>
          <a:xfrm>
            <a:off x="24367" y="152400"/>
            <a:ext cx="9119633" cy="733926"/>
          </a:xfrm>
        </p:spPr>
        <p:txBody>
          <a:bodyPr>
            <a:normAutofit/>
          </a:bodyPr>
          <a:lstStyle/>
          <a:p>
            <a:r>
              <a:rPr lang="en-US" sz="4050" u="sng">
                <a:latin typeface="Rockwell" panose="02060603020205020403" pitchFamily="18" charset="0"/>
                <a:cs typeface="Times New Roman" panose="02020603050405020304" pitchFamily="18" charset="0"/>
              </a:rPr>
              <a:t>VWAP vs SAPR</a:t>
            </a:r>
          </a:p>
        </p:txBody>
      </p:sp>
      <p:sp>
        <p:nvSpPr>
          <p:cNvPr id="4" name="Rectangle 3"/>
          <p:cNvSpPr/>
          <p:nvPr/>
        </p:nvSpPr>
        <p:spPr>
          <a:xfrm>
            <a:off x="4800600" y="2057400"/>
            <a:ext cx="1828800" cy="31282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1219200" y="3200400"/>
            <a:ext cx="2636419" cy="21056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1271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eaLnBrk="1" hangingPunct="1"/>
            <a:r>
              <a:rPr lang="en-US" dirty="0"/>
              <a:t>VWAP </a:t>
            </a:r>
            <a:r>
              <a:rPr lang="en-US" dirty="0" err="1"/>
              <a:t>vs</a:t>
            </a:r>
            <a:r>
              <a:rPr lang="en-US" dirty="0"/>
              <a:t> SAPR</a:t>
            </a:r>
            <a:br>
              <a:rPr lang="en-US" dirty="0"/>
            </a:br>
            <a:r>
              <a:rPr lang="en-US" dirty="0"/>
              <a:t>Purpose</a:t>
            </a:r>
            <a:endParaRPr lang="en-US" i="1" dirty="0"/>
          </a:p>
        </p:txBody>
      </p:sp>
      <p:sp>
        <p:nvSpPr>
          <p:cNvPr id="41987" name="Rectangle 3"/>
          <p:cNvSpPr>
            <a:spLocks noGrp="1" noChangeArrowheads="1"/>
          </p:cNvSpPr>
          <p:nvPr>
            <p:ph idx="1"/>
          </p:nvPr>
        </p:nvSpPr>
        <p:spPr>
          <a:xfrm>
            <a:off x="228600" y="1600200"/>
            <a:ext cx="8686800" cy="4800600"/>
          </a:xfrm>
          <a:prstGeom prst="rect">
            <a:avLst/>
          </a:prstGeom>
        </p:spPr>
        <p:txBody>
          <a:bodyPr>
            <a:noAutofit/>
          </a:bodyPr>
          <a:lstStyle/>
          <a:p>
            <a:r>
              <a:rPr lang="en-US" sz="2400" u="sng" dirty="0"/>
              <a:t>VWAP</a:t>
            </a:r>
            <a:endParaRPr lang="en-US" sz="2400" dirty="0"/>
          </a:p>
          <a:p>
            <a:pPr>
              <a:buFontTx/>
              <a:buNone/>
            </a:pPr>
            <a:r>
              <a:rPr lang="en-US" sz="2400" dirty="0"/>
              <a:t>     To reduce the trauma, frustration and inconvenience experienced by victims and witnesses of crime; inform victims of their statutory rights; and assist victim and witness understanding of the military justice process. </a:t>
            </a:r>
          </a:p>
          <a:p>
            <a:pPr>
              <a:buFontTx/>
              <a:buNone/>
            </a:pPr>
            <a:endParaRPr lang="en-US" sz="2400" dirty="0"/>
          </a:p>
          <a:p>
            <a:r>
              <a:rPr lang="en-US" sz="2400" u="sng" dirty="0"/>
              <a:t>SAPR</a:t>
            </a:r>
            <a:endParaRPr lang="en-US" sz="2400" dirty="0"/>
          </a:p>
          <a:p>
            <a:pPr>
              <a:buFontTx/>
              <a:buNone/>
            </a:pPr>
            <a:r>
              <a:rPr lang="en-US" sz="2400" dirty="0"/>
              <a:t>     To eliminate the occurrence of sexual assault by strengthening a culture of prevention through risk reduction, education and training, response capability, victim support, reporting procedures and offender accountability, as appropriate, that enhance the safety and well-being of all.</a:t>
            </a:r>
            <a:endParaRPr lang="en-US" sz="3600" b="1" i="1"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67185566"/>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algn="ctr" eaLnBrk="1" hangingPunct="1"/>
            <a:r>
              <a:rPr lang="en-US" dirty="0"/>
              <a:t>VWAP </a:t>
            </a:r>
            <a:r>
              <a:rPr lang="en-US" dirty="0" err="1"/>
              <a:t>vs</a:t>
            </a:r>
            <a:r>
              <a:rPr lang="en-US" dirty="0"/>
              <a:t> SAPR</a:t>
            </a:r>
            <a:br>
              <a:rPr lang="en-US" dirty="0"/>
            </a:br>
            <a:r>
              <a:rPr lang="en-US" dirty="0"/>
              <a:t>Applicability</a:t>
            </a:r>
            <a:endParaRPr lang="en-US" i="1" dirty="0"/>
          </a:p>
        </p:txBody>
      </p:sp>
      <p:sp>
        <p:nvSpPr>
          <p:cNvPr id="41987" name="Rectangle 3"/>
          <p:cNvSpPr>
            <a:spLocks noGrp="1" noChangeArrowheads="1"/>
          </p:cNvSpPr>
          <p:nvPr>
            <p:ph idx="1"/>
          </p:nvPr>
        </p:nvSpPr>
        <p:spPr>
          <a:prstGeom prst="rect">
            <a:avLst/>
          </a:prstGeom>
        </p:spPr>
        <p:txBody>
          <a:bodyPr/>
          <a:lstStyle/>
          <a:p>
            <a:pPr>
              <a:buFontTx/>
              <a:buNone/>
            </a:pPr>
            <a:r>
              <a:rPr lang="en-US" u="sng" dirty="0"/>
              <a:t>VWAP</a:t>
            </a:r>
            <a:endParaRPr lang="en-US" dirty="0"/>
          </a:p>
          <a:p>
            <a:r>
              <a:rPr lang="en-US" dirty="0"/>
              <a:t>Applies to </a:t>
            </a:r>
            <a:r>
              <a:rPr lang="en-US" b="1" u="sng" dirty="0"/>
              <a:t>all victims of crimes </a:t>
            </a:r>
            <a:r>
              <a:rPr lang="en-US" dirty="0"/>
              <a:t>committed in violation of the UCMJ, or in violation of the law of another jurisdiction.</a:t>
            </a:r>
          </a:p>
          <a:p>
            <a:endParaRPr lang="en-US" dirty="0"/>
          </a:p>
          <a:p>
            <a:pPr>
              <a:buFontTx/>
              <a:buNone/>
            </a:pPr>
            <a:r>
              <a:rPr lang="en-US" u="sng" dirty="0"/>
              <a:t>SAPR</a:t>
            </a:r>
            <a:endParaRPr lang="en-US" dirty="0"/>
          </a:p>
          <a:p>
            <a:r>
              <a:rPr lang="en-US" dirty="0"/>
              <a:t>Applies to all </a:t>
            </a:r>
            <a:r>
              <a:rPr lang="en-US" b="1" u="sng" dirty="0"/>
              <a:t>eligible victims of sexual assault</a:t>
            </a:r>
            <a:r>
              <a:rPr lang="en-US" dirty="0"/>
              <a:t>.</a:t>
            </a:r>
          </a:p>
          <a:p>
            <a:pPr eaLnBrk="1" hangingPunct="1"/>
            <a:endParaRPr lang="en-US" b="1" i="1"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72854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VWAP OFFICIALS</a:t>
            </a:r>
          </a:p>
        </p:txBody>
      </p:sp>
      <p:sp>
        <p:nvSpPr>
          <p:cNvPr id="18435" name="Rectangle 3"/>
          <p:cNvSpPr>
            <a:spLocks noGrp="1" noChangeArrowheads="1"/>
          </p:cNvSpPr>
          <p:nvPr>
            <p:ph idx="1"/>
          </p:nvPr>
        </p:nvSpPr>
        <p:spPr>
          <a:xfrm>
            <a:off x="457200" y="1447800"/>
            <a:ext cx="8229600" cy="4525963"/>
          </a:xfrm>
        </p:spPr>
        <p:txBody>
          <a:bodyPr>
            <a:noAutofit/>
          </a:bodyPr>
          <a:lstStyle/>
          <a:p>
            <a:pPr eaLnBrk="1" hangingPunct="1"/>
            <a:r>
              <a:rPr lang="en-US" sz="2800" dirty="0"/>
              <a:t>USMC - SJA to CMC</a:t>
            </a:r>
          </a:p>
          <a:p>
            <a:pPr lvl="1"/>
            <a:r>
              <a:rPr lang="en-US" sz="2400" dirty="0"/>
              <a:t>CMC provides </a:t>
            </a:r>
            <a:r>
              <a:rPr lang="en-US" sz="2400" dirty="0" err="1"/>
              <a:t>DoD</a:t>
            </a:r>
            <a:r>
              <a:rPr lang="en-US" sz="2400" dirty="0"/>
              <a:t> VWAP Council Rep – That’s me!</a:t>
            </a:r>
          </a:p>
          <a:p>
            <a:pPr eaLnBrk="1" hangingPunct="1"/>
            <a:r>
              <a:rPr lang="en-US" sz="2800" dirty="0"/>
              <a:t>CMC (PSL) Corrections</a:t>
            </a:r>
          </a:p>
          <a:p>
            <a:pPr eaLnBrk="1" hangingPunct="1"/>
            <a:r>
              <a:rPr lang="en-US" sz="2800" dirty="0"/>
              <a:t>MCI Regional Commanding Generals RVWLO</a:t>
            </a:r>
          </a:p>
          <a:p>
            <a:pPr eaLnBrk="1" hangingPunct="1"/>
            <a:r>
              <a:rPr lang="en-US" sz="2800" dirty="0"/>
              <a:t>Installation commanders – VWLO</a:t>
            </a:r>
          </a:p>
          <a:p>
            <a:pPr eaLnBrk="1" hangingPunct="1"/>
            <a:r>
              <a:rPr lang="en-US" sz="2800" dirty="0"/>
              <a:t>Unit commanders – </a:t>
            </a:r>
            <a:r>
              <a:rPr lang="en-US" sz="2800" dirty="0" err="1"/>
              <a:t>Bn</a:t>
            </a:r>
            <a:r>
              <a:rPr lang="en-US" sz="2800" dirty="0"/>
              <a:t>/Sq and above – VWAC</a:t>
            </a:r>
          </a:p>
          <a:p>
            <a:pPr eaLnBrk="1" hangingPunct="1"/>
            <a:r>
              <a:rPr lang="en-US" sz="2800" dirty="0"/>
              <a:t>Law enforcement - VWAP Representative</a:t>
            </a:r>
          </a:p>
          <a:p>
            <a:pPr eaLnBrk="1" hangingPunct="1"/>
            <a:r>
              <a:rPr lang="en-US" sz="2800" dirty="0"/>
              <a:t>Legal representatives - VWAP Representative</a:t>
            </a:r>
          </a:p>
          <a:p>
            <a:pPr eaLnBrk="1" hangingPunct="1"/>
            <a:r>
              <a:rPr lang="en-US" sz="2800" dirty="0"/>
              <a:t>Corrections Personnel - VWAP Representative</a:t>
            </a:r>
          </a:p>
          <a:p>
            <a:pPr eaLnBrk="1" hangingPunct="1"/>
            <a:r>
              <a:rPr lang="en-US" sz="2800" dirty="0"/>
              <a:t>Service providers (advocates, chaplain, &amp; medical) - VWAP Representatives</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25693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hangingPunct="1"/>
            <a:r>
              <a:rPr lang="en-US" dirty="0"/>
              <a:t>VWAP vs SAPR</a:t>
            </a:r>
            <a:br>
              <a:rPr lang="en-US" dirty="0"/>
            </a:br>
            <a:r>
              <a:rPr lang="en-US" dirty="0"/>
              <a:t>Personnel Involved</a:t>
            </a:r>
            <a:endParaRPr lang="en-US" i="1" dirty="0"/>
          </a:p>
        </p:txBody>
      </p:sp>
      <p:sp>
        <p:nvSpPr>
          <p:cNvPr id="41987" name="Rectangle 3"/>
          <p:cNvSpPr>
            <a:spLocks noGrp="1" noChangeArrowheads="1"/>
          </p:cNvSpPr>
          <p:nvPr>
            <p:ph idx="1"/>
          </p:nvPr>
        </p:nvSpPr>
        <p:spPr>
          <a:xfrm>
            <a:off x="457200" y="1600200"/>
            <a:ext cx="8229600" cy="4876800"/>
          </a:xfrm>
          <a:prstGeom prst="rect">
            <a:avLst/>
          </a:prstGeom>
        </p:spPr>
        <p:txBody>
          <a:bodyPr>
            <a:normAutofit fontScale="92500" lnSpcReduction="20000"/>
          </a:bodyPr>
          <a:lstStyle/>
          <a:p>
            <a:pPr>
              <a:buFontTx/>
              <a:buNone/>
            </a:pPr>
            <a:r>
              <a:rPr lang="en-US" sz="2800" u="sng" dirty="0"/>
              <a:t>VWAP</a:t>
            </a:r>
            <a:endParaRPr lang="en-US" sz="2800" dirty="0"/>
          </a:p>
          <a:p>
            <a:r>
              <a:rPr lang="en-US" sz="2800" dirty="0"/>
              <a:t>Victim Witness Assistance Coordinators (VWAC)</a:t>
            </a:r>
          </a:p>
          <a:p>
            <a:pPr>
              <a:buFontTx/>
              <a:buNone/>
            </a:pPr>
            <a:endParaRPr lang="en-US" sz="2800" u="sng" dirty="0"/>
          </a:p>
          <a:p>
            <a:pPr>
              <a:buFontTx/>
              <a:buNone/>
            </a:pPr>
            <a:endParaRPr lang="en-US" sz="2800" u="sng" dirty="0"/>
          </a:p>
          <a:p>
            <a:pPr>
              <a:buFontTx/>
              <a:buNone/>
            </a:pPr>
            <a:r>
              <a:rPr lang="en-US" sz="2800" u="sng" dirty="0"/>
              <a:t>SAPR</a:t>
            </a:r>
            <a:endParaRPr lang="en-US" sz="2800" dirty="0"/>
          </a:p>
          <a:p>
            <a:r>
              <a:rPr lang="en-US" sz="2800" dirty="0"/>
              <a:t>Uniform Victims Advocates (UVA)</a:t>
            </a:r>
          </a:p>
          <a:p>
            <a:endParaRPr lang="en-US" sz="2800" dirty="0"/>
          </a:p>
          <a:p>
            <a:pPr marL="0" indent="0" algn="ctr">
              <a:buNone/>
            </a:pPr>
            <a:r>
              <a:rPr lang="en-US" sz="2800" u="sng" dirty="0"/>
              <a:t>Question</a:t>
            </a:r>
            <a:r>
              <a:rPr lang="en-US" sz="2800" dirty="0"/>
              <a:t>:</a:t>
            </a:r>
          </a:p>
          <a:p>
            <a:r>
              <a:rPr lang="en-US" sz="2800" dirty="0"/>
              <a:t>Can the UVA and VWAC be the same person?  </a:t>
            </a:r>
          </a:p>
          <a:p>
            <a:endParaRPr lang="en-US" sz="2800" dirty="0"/>
          </a:p>
          <a:p>
            <a:pPr lvl="1"/>
            <a:r>
              <a:rPr lang="en-US" sz="2400" b="1" dirty="0">
                <a:solidFill>
                  <a:srgbClr val="FF0000"/>
                </a:solidFill>
              </a:rPr>
              <a:t>NO!  </a:t>
            </a:r>
            <a:r>
              <a:rPr lang="en-US" sz="2800" b="1" dirty="0">
                <a:solidFill>
                  <a:srgbClr val="FF0000"/>
                </a:solidFill>
              </a:rPr>
              <a:t>Look at the job title – different roles and responsibilities evident</a:t>
            </a:r>
          </a:p>
          <a:p>
            <a:endParaRPr lang="en-US" sz="2800" dirty="0"/>
          </a:p>
          <a:p>
            <a:pPr eaLnBrk="1" hangingPunct="1"/>
            <a:endParaRPr lang="en-US" b="1" i="1"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647791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DOD POLICY</a:t>
            </a:r>
          </a:p>
        </p:txBody>
      </p:sp>
      <p:sp>
        <p:nvSpPr>
          <p:cNvPr id="16387" name="Rectangle 3"/>
          <p:cNvSpPr>
            <a:spLocks noGrp="1" noChangeArrowheads="1"/>
          </p:cNvSpPr>
          <p:nvPr>
            <p:ph idx="1"/>
          </p:nvPr>
        </p:nvSpPr>
        <p:spPr>
          <a:xfrm>
            <a:off x="152400" y="1600200"/>
            <a:ext cx="8763000" cy="4525963"/>
          </a:xfrm>
        </p:spPr>
        <p:txBody>
          <a:bodyPr>
            <a:normAutofit lnSpcReduction="10000"/>
          </a:bodyPr>
          <a:lstStyle/>
          <a:p>
            <a:pPr eaLnBrk="1" hangingPunct="1"/>
            <a:r>
              <a:rPr lang="en-US" dirty="0"/>
              <a:t>Role of victims/witnesses should be enhanced/protected.</a:t>
            </a:r>
          </a:p>
          <a:p>
            <a:pPr eaLnBrk="1" hangingPunct="1"/>
            <a:endParaRPr lang="en-US" dirty="0"/>
          </a:p>
          <a:p>
            <a:pPr eaLnBrk="1" hangingPunct="1"/>
            <a:r>
              <a:rPr lang="en-US" dirty="0"/>
              <a:t>Do all that is possible to assist victims/witnesses without infringing on the rights of the accused.</a:t>
            </a:r>
          </a:p>
          <a:p>
            <a:pPr eaLnBrk="1" hangingPunct="1"/>
            <a:endParaRPr lang="en-US" dirty="0"/>
          </a:p>
          <a:p>
            <a:pPr eaLnBrk="1" hangingPunct="1"/>
            <a:r>
              <a:rPr lang="en-US" b="1" i="1" dirty="0"/>
              <a:t>Particular attention should be paid to victims of serious, violent crime, including sexual assault, child abuse, and domestic violence.</a:t>
            </a:r>
          </a:p>
          <a:p>
            <a:pPr eaLnBrk="1" hangingPunct="1"/>
            <a:endParaRPr lang="en-US" i="1" dirty="0"/>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40666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584" y="2010386"/>
            <a:ext cx="8938832" cy="3791843"/>
          </a:xfrm>
        </p:spPr>
        <p:txBody>
          <a:bodyPr>
            <a:noAutofit/>
          </a:bodyPr>
          <a:lstStyle/>
          <a:p>
            <a:pPr algn="l"/>
            <a:r>
              <a:rPr lang="en-US" altLang="en-US" sz="3300">
                <a:solidFill>
                  <a:schemeClr val="tx1"/>
                </a:solidFill>
                <a:latin typeface="Rockwell" panose="02060603020205020403" pitchFamily="18" charset="0"/>
                <a:cs typeface="Times New Roman" panose="02020603050405020304" pitchFamily="18" charset="0"/>
              </a:rPr>
              <a:t>Definition:  </a:t>
            </a:r>
          </a:p>
          <a:p>
            <a:pPr algn="l"/>
            <a:r>
              <a:rPr lang="en-US" sz="3300">
                <a:solidFill>
                  <a:schemeClr val="tx1"/>
                </a:solidFill>
                <a:latin typeface="Rockwell" panose="02060603020205020403" pitchFamily="18" charset="0"/>
              </a:rPr>
              <a:t>A person who has suffered </a:t>
            </a:r>
            <a:r>
              <a:rPr lang="en-US" sz="3300" u="sng">
                <a:solidFill>
                  <a:schemeClr val="tx1"/>
                </a:solidFill>
                <a:latin typeface="Rockwell" panose="02060603020205020403" pitchFamily="18" charset="0"/>
              </a:rPr>
              <a:t>direct physical</a:t>
            </a:r>
            <a:r>
              <a:rPr lang="en-US" sz="3300">
                <a:solidFill>
                  <a:schemeClr val="tx1"/>
                </a:solidFill>
                <a:latin typeface="Rockwell" panose="02060603020205020403" pitchFamily="18" charset="0"/>
              </a:rPr>
              <a:t>, </a:t>
            </a:r>
            <a:r>
              <a:rPr lang="en-US" sz="3300" u="sng">
                <a:solidFill>
                  <a:schemeClr val="tx1"/>
                </a:solidFill>
                <a:latin typeface="Rockwell" panose="02060603020205020403" pitchFamily="18" charset="0"/>
              </a:rPr>
              <a:t>emotional</a:t>
            </a:r>
            <a:r>
              <a:rPr lang="en-US" sz="3300">
                <a:solidFill>
                  <a:schemeClr val="tx1"/>
                </a:solidFill>
                <a:latin typeface="Rockwell" panose="02060603020205020403" pitchFamily="18" charset="0"/>
              </a:rPr>
              <a:t>, or </a:t>
            </a:r>
            <a:r>
              <a:rPr lang="en-US" sz="3300" u="sng">
                <a:solidFill>
                  <a:schemeClr val="tx1"/>
                </a:solidFill>
                <a:latin typeface="Rockwell" panose="02060603020205020403" pitchFamily="18" charset="0"/>
              </a:rPr>
              <a:t>pecuniary harm </a:t>
            </a:r>
            <a:r>
              <a:rPr lang="en-US" sz="3300">
                <a:solidFill>
                  <a:schemeClr val="tx1"/>
                </a:solidFill>
                <a:latin typeface="Rockwell" panose="02060603020205020403" pitchFamily="18" charset="0"/>
              </a:rPr>
              <a:t>as a result of the commission of a crime in violation of the Uniform Code of Military Justice (UCMJ), or in violation of the law of another jurisdiction if any case where military authorities have been notified.  </a:t>
            </a:r>
          </a:p>
        </p:txBody>
      </p:sp>
      <p:sp>
        <p:nvSpPr>
          <p:cNvPr id="3" name="Title 2"/>
          <p:cNvSpPr>
            <a:spLocks noGrp="1"/>
          </p:cNvSpPr>
          <p:nvPr>
            <p:ph type="ctrTitle"/>
          </p:nvPr>
        </p:nvSpPr>
        <p:spPr>
          <a:xfrm>
            <a:off x="0" y="147388"/>
            <a:ext cx="9144000" cy="709863"/>
          </a:xfrm>
        </p:spPr>
        <p:txBody>
          <a:bodyPr>
            <a:normAutofit/>
          </a:bodyPr>
          <a:lstStyle/>
          <a:p>
            <a:r>
              <a:rPr lang="en-US" sz="4050" u="sng" cap="all">
                <a:latin typeface="Rockwell" panose="02060603020205020403" pitchFamily="18" charset="0"/>
                <a:cs typeface="Times New Roman" panose="02020603050405020304" pitchFamily="18" charset="0"/>
              </a:rPr>
              <a:t>Who is a victim?</a:t>
            </a:r>
          </a:p>
        </p:txBody>
      </p:sp>
      <p:pic>
        <p:nvPicPr>
          <p:cNvPr id="4" name="Picture 3"/>
          <p:cNvPicPr>
            <a:picLocks noChangeAspect="1"/>
          </p:cNvPicPr>
          <p:nvPr/>
        </p:nvPicPr>
        <p:blipFill>
          <a:blip r:embed="rId3"/>
          <a:stretch>
            <a:fillRect/>
          </a:stretch>
        </p:blipFill>
        <p:spPr>
          <a:xfrm>
            <a:off x="7620000" y="18747"/>
            <a:ext cx="1355424" cy="1850261"/>
          </a:xfrm>
          <a:prstGeom prst="rect">
            <a:avLst/>
          </a:prstGeom>
        </p:spPr>
      </p:pic>
    </p:spTree>
    <p:extLst>
      <p:ext uri="{BB962C8B-B14F-4D97-AF65-F5344CB8AC3E}">
        <p14:creationId xmlns:p14="http://schemas.microsoft.com/office/powerpoint/2010/main" val="779124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8261" y="1482072"/>
            <a:ext cx="8835837" cy="5223528"/>
          </a:xfrm>
        </p:spPr>
        <p:txBody>
          <a:bodyPr>
            <a:noAutofit/>
          </a:bodyPr>
          <a:lstStyle/>
          <a:p>
            <a:pPr algn="l"/>
            <a:r>
              <a:rPr lang="en-US" altLang="en-US" sz="2000">
                <a:solidFill>
                  <a:schemeClr val="tx1"/>
                </a:solidFill>
                <a:latin typeface="Rockwell" panose="02060603020205020403" pitchFamily="18" charset="0"/>
                <a:cs typeface="Times New Roman" panose="02020603050405020304" pitchFamily="18" charset="0"/>
              </a:rPr>
              <a:t>Victims shall include, </a:t>
            </a:r>
            <a:r>
              <a:rPr lang="en-US" altLang="en-US" sz="2000" i="1">
                <a:solidFill>
                  <a:schemeClr val="tx1"/>
                </a:solidFill>
                <a:latin typeface="Rockwell" panose="02060603020205020403" pitchFamily="18" charset="0"/>
                <a:cs typeface="Times New Roman" panose="02020603050405020304" pitchFamily="18" charset="0"/>
              </a:rPr>
              <a:t>but is not limited to</a:t>
            </a:r>
            <a:r>
              <a:rPr lang="en-US" altLang="en-US" sz="2000">
                <a:solidFill>
                  <a:schemeClr val="tx1"/>
                </a:solidFill>
                <a:latin typeface="Rockwell" panose="02060603020205020403" pitchFamily="18" charset="0"/>
                <a:cs typeface="Times New Roman" panose="02020603050405020304" pitchFamily="18" charset="0"/>
              </a:rPr>
              <a:t>:</a:t>
            </a:r>
          </a:p>
          <a:p>
            <a:pPr marL="342900" indent="-342900" algn="l">
              <a:buFont typeface="Arial" panose="020B0604020202020204" pitchFamily="34" charset="0"/>
              <a:buChar char="•"/>
            </a:pPr>
            <a:r>
              <a:rPr lang="en-US" altLang="en-US" sz="2000" u="sng">
                <a:solidFill>
                  <a:schemeClr val="tx1"/>
                </a:solidFill>
                <a:latin typeface="Rockwell" panose="02060603020205020403" pitchFamily="18" charset="0"/>
                <a:cs typeface="Times New Roman" panose="02020603050405020304" pitchFamily="18" charset="0"/>
              </a:rPr>
              <a:t>Military members and their family members</a:t>
            </a:r>
            <a:r>
              <a:rPr lang="en-US" altLang="en-US" sz="2000">
                <a:solidFill>
                  <a:schemeClr val="tx1"/>
                </a:solidFill>
                <a:latin typeface="Rockwell" panose="02060603020205020403" pitchFamily="18" charset="0"/>
                <a:cs typeface="Times New Roman" panose="02020603050405020304" pitchFamily="18" charset="0"/>
              </a:rPr>
              <a:t>.</a:t>
            </a:r>
          </a:p>
          <a:p>
            <a:pPr marL="342900" indent="-342900" algn="l">
              <a:buFont typeface="Arial" panose="020B0604020202020204" pitchFamily="34" charset="0"/>
              <a:buChar char="•"/>
            </a:pPr>
            <a:r>
              <a:rPr lang="en-US" altLang="en-US" sz="2000">
                <a:solidFill>
                  <a:schemeClr val="tx1"/>
                </a:solidFill>
                <a:latin typeface="Rockwell" panose="02060603020205020403" pitchFamily="18" charset="0"/>
                <a:cs typeface="Times New Roman" panose="02020603050405020304" pitchFamily="18" charset="0"/>
              </a:rPr>
              <a:t>Outside the Continental U.S. - DoD civilian employees, contractors, and family members.</a:t>
            </a:r>
          </a:p>
          <a:p>
            <a:pPr marL="342900" indent="-342900" algn="l">
              <a:buFont typeface="Arial" panose="020B0604020202020204" pitchFamily="34" charset="0"/>
              <a:buChar char="•"/>
            </a:pPr>
            <a:r>
              <a:rPr lang="en-US" altLang="en-US" sz="2000">
                <a:solidFill>
                  <a:schemeClr val="tx1"/>
                </a:solidFill>
                <a:latin typeface="Rockwell" panose="02060603020205020403" pitchFamily="18" charset="0"/>
                <a:cs typeface="Times New Roman" panose="02020603050405020304" pitchFamily="18" charset="0"/>
              </a:rPr>
              <a:t>If victim is under 18, incompetent, incapacitated, or deceased, the term includes either: legal guardian, spouse, parent, child, sibling, family member, or another person designated by court.</a:t>
            </a:r>
          </a:p>
          <a:p>
            <a:pPr marL="342900" indent="-342900" algn="l">
              <a:buFont typeface="Arial" panose="020B0604020202020204" pitchFamily="34" charset="0"/>
              <a:buChar char="•"/>
            </a:pPr>
            <a:r>
              <a:rPr lang="en-US" altLang="en-US" sz="2000">
                <a:solidFill>
                  <a:schemeClr val="tx1"/>
                </a:solidFill>
                <a:latin typeface="Rockwell" panose="02060603020205020403" pitchFamily="18" charset="0"/>
                <a:cs typeface="Times New Roman" panose="02020603050405020304" pitchFamily="18" charset="0"/>
              </a:rPr>
              <a:t>The term </a:t>
            </a:r>
            <a:r>
              <a:rPr lang="en-US" altLang="en-US" sz="2000" u="sng">
                <a:solidFill>
                  <a:schemeClr val="tx1"/>
                </a:solidFill>
                <a:latin typeface="Rockwell" panose="02060603020205020403" pitchFamily="18" charset="0"/>
                <a:cs typeface="Times New Roman" panose="02020603050405020304" pitchFamily="18" charset="0"/>
              </a:rPr>
              <a:t>does not include any individual involved in the crime </a:t>
            </a:r>
            <a:r>
              <a:rPr lang="en-US" altLang="en-US" sz="2000">
                <a:solidFill>
                  <a:schemeClr val="tx1"/>
                </a:solidFill>
                <a:latin typeface="Rockwell" panose="02060603020205020403" pitchFamily="18" charset="0"/>
                <a:cs typeface="Times New Roman" panose="02020603050405020304" pitchFamily="18" charset="0"/>
              </a:rPr>
              <a:t>as a </a:t>
            </a:r>
            <a:r>
              <a:rPr lang="en-US" altLang="en-US" sz="2000" u="sng">
                <a:solidFill>
                  <a:schemeClr val="tx1"/>
                </a:solidFill>
                <a:latin typeface="Rockwell" panose="02060603020205020403" pitchFamily="18" charset="0"/>
                <a:cs typeface="Times New Roman" panose="02020603050405020304" pitchFamily="18" charset="0"/>
              </a:rPr>
              <a:t>perpetrator or accomplice</a:t>
            </a:r>
            <a:r>
              <a:rPr lang="en-US" altLang="en-US" sz="2000">
                <a:solidFill>
                  <a:schemeClr val="tx1"/>
                </a:solidFill>
                <a:latin typeface="Rockwell" panose="02060603020205020403" pitchFamily="18" charset="0"/>
                <a:cs typeface="Times New Roman" panose="02020603050405020304" pitchFamily="18" charset="0"/>
              </a:rPr>
              <a:t>, even if individual meets one of the other groups listed above.</a:t>
            </a:r>
          </a:p>
          <a:p>
            <a:pPr marL="342900" indent="-342900" algn="l">
              <a:buFont typeface="Arial" panose="020B0604020202020204" pitchFamily="34" charset="0"/>
              <a:buChar char="•"/>
            </a:pPr>
            <a:r>
              <a:rPr lang="en-US" altLang="en-US" sz="2000">
                <a:solidFill>
                  <a:schemeClr val="tx1"/>
                </a:solidFill>
                <a:latin typeface="Rockwell" panose="02060603020205020403" pitchFamily="18" charset="0"/>
                <a:cs typeface="Times New Roman" panose="02020603050405020304" pitchFamily="18" charset="0"/>
              </a:rPr>
              <a:t>An authorized representative of an institutional entity that meats the direct loss requirement.  Federal Departments, State, and local agencies </a:t>
            </a:r>
            <a:r>
              <a:rPr lang="en-US" altLang="en-US" sz="2000" u="sng">
                <a:solidFill>
                  <a:schemeClr val="tx1"/>
                </a:solidFill>
                <a:latin typeface="Rockwell" panose="02060603020205020403" pitchFamily="18" charset="0"/>
                <a:cs typeface="Times New Roman" panose="02020603050405020304" pitchFamily="18" charset="0"/>
              </a:rPr>
              <a:t>are not eligible for services as institutional entity victims</a:t>
            </a:r>
            <a:r>
              <a:rPr lang="en-US" altLang="en-US" sz="2000">
                <a:solidFill>
                  <a:schemeClr val="tx1"/>
                </a:solidFill>
                <a:latin typeface="Rockwell" panose="02060603020205020403" pitchFamily="18" charset="0"/>
                <a:cs typeface="Times New Roman" panose="02020603050405020304" pitchFamily="18" charset="0"/>
              </a:rPr>
              <a:t>.</a:t>
            </a:r>
          </a:p>
          <a:p>
            <a:endParaRPr lang="en-US" sz="3600">
              <a:solidFill>
                <a:schemeClr val="tx1"/>
              </a:solidFill>
              <a:latin typeface="Rockwell" panose="02060603020205020403" pitchFamily="18" charset="0"/>
            </a:endParaRPr>
          </a:p>
        </p:txBody>
      </p:sp>
      <p:sp>
        <p:nvSpPr>
          <p:cNvPr id="5" name="Title 2"/>
          <p:cNvSpPr>
            <a:spLocks noGrp="1"/>
          </p:cNvSpPr>
          <p:nvPr>
            <p:ph type="ctrTitle"/>
          </p:nvPr>
        </p:nvSpPr>
        <p:spPr>
          <a:xfrm>
            <a:off x="4180" y="295079"/>
            <a:ext cx="9144000" cy="709863"/>
          </a:xfrm>
        </p:spPr>
        <p:txBody>
          <a:bodyPr>
            <a:normAutofit/>
          </a:bodyPr>
          <a:lstStyle/>
          <a:p>
            <a:r>
              <a:rPr lang="en-US" sz="4050" u="sng" cap="all">
                <a:latin typeface="Rockwell" panose="02060603020205020403" pitchFamily="18" charset="0"/>
                <a:cs typeface="Times New Roman" panose="02020603050405020304" pitchFamily="18" charset="0"/>
              </a:rPr>
              <a:t>Who is a victim c</a:t>
            </a:r>
            <a:r>
              <a:rPr lang="en-US" sz="4050" u="sng">
                <a:latin typeface="Rockwell" panose="02060603020205020403" pitchFamily="18" charset="0"/>
                <a:cs typeface="Times New Roman" panose="02020603050405020304" pitchFamily="18" charset="0"/>
              </a:rPr>
              <a:t>ont.</a:t>
            </a:r>
          </a:p>
        </p:txBody>
      </p:sp>
      <p:pic>
        <p:nvPicPr>
          <p:cNvPr id="4" name="Picture 3"/>
          <p:cNvPicPr>
            <a:picLocks noChangeAspect="1"/>
          </p:cNvPicPr>
          <p:nvPr/>
        </p:nvPicPr>
        <p:blipFill>
          <a:blip r:embed="rId3"/>
          <a:stretch>
            <a:fillRect/>
          </a:stretch>
        </p:blipFill>
        <p:spPr>
          <a:xfrm>
            <a:off x="7591588" y="0"/>
            <a:ext cx="1552412" cy="1033060"/>
          </a:xfrm>
          <a:prstGeom prst="rect">
            <a:avLst/>
          </a:prstGeom>
        </p:spPr>
      </p:pic>
      <p:pic>
        <p:nvPicPr>
          <p:cNvPr id="6" name="Picture 5"/>
          <p:cNvPicPr>
            <a:picLocks noChangeAspect="1"/>
          </p:cNvPicPr>
          <p:nvPr/>
        </p:nvPicPr>
        <p:blipFill>
          <a:blip r:embed="rId4"/>
          <a:stretch>
            <a:fillRect/>
          </a:stretch>
        </p:blipFill>
        <p:spPr>
          <a:xfrm>
            <a:off x="7591588" y="749973"/>
            <a:ext cx="1552412" cy="964130"/>
          </a:xfrm>
          <a:prstGeom prst="rect">
            <a:avLst/>
          </a:prstGeom>
        </p:spPr>
      </p:pic>
      <p:pic>
        <p:nvPicPr>
          <p:cNvPr id="9" name="Picture 8"/>
          <p:cNvPicPr>
            <a:picLocks noChangeAspect="1"/>
          </p:cNvPicPr>
          <p:nvPr/>
        </p:nvPicPr>
        <p:blipFill>
          <a:blip r:embed="rId5"/>
          <a:stretch>
            <a:fillRect/>
          </a:stretch>
        </p:blipFill>
        <p:spPr>
          <a:xfrm>
            <a:off x="8137407" y="831010"/>
            <a:ext cx="460772" cy="570025"/>
          </a:xfrm>
          <a:prstGeom prst="rect">
            <a:avLst/>
          </a:prstGeom>
        </p:spPr>
      </p:pic>
      <p:pic>
        <p:nvPicPr>
          <p:cNvPr id="10" name="Picture 9"/>
          <p:cNvPicPr>
            <a:picLocks noChangeAspect="1"/>
          </p:cNvPicPr>
          <p:nvPr/>
        </p:nvPicPr>
        <p:blipFill>
          <a:blip r:embed="rId5"/>
          <a:stretch>
            <a:fillRect/>
          </a:stretch>
        </p:blipFill>
        <p:spPr>
          <a:xfrm rot="20708920">
            <a:off x="7764461" y="149605"/>
            <a:ext cx="284063" cy="405710"/>
          </a:xfrm>
          <a:prstGeom prst="rect">
            <a:avLst/>
          </a:prstGeom>
        </p:spPr>
      </p:pic>
    </p:spTree>
    <p:extLst>
      <p:ext uri="{BB962C8B-B14F-4D97-AF65-F5344CB8AC3E}">
        <p14:creationId xmlns:p14="http://schemas.microsoft.com/office/powerpoint/2010/main" val="3870519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65" y="1600200"/>
            <a:ext cx="883627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In addition to any other rights afforded to third parties, a crime victim has the right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Be reasonably protected from the accused offender.</a:t>
            </a:r>
          </a:p>
          <a:p>
            <a:pPr marL="257175" marR="0" lvl="0" indent="-257175" algn="l" defTabSz="914400" rtl="0" eaLnBrk="1" fontAlgn="auto" latinLnBrk="0" hangingPunct="1">
              <a:lnSpc>
                <a:spcPct val="100000"/>
              </a:lnSpc>
              <a:spcBef>
                <a:spcPts val="0"/>
              </a:spcBef>
              <a:spcAft>
                <a:spcPts val="0"/>
              </a:spcAft>
              <a:buClrTx/>
              <a:buSzTx/>
              <a:buFontTx/>
              <a:buAutoNum type="alphaUcPeriod"/>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Be provide with a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reasonable</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accurate</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and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timely notice of</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Tx/>
              <a:buAutoNum type="alphaUcPeriod"/>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(1)  A public hearing concerning the continuation </a:t>
            </a:r>
            <a:r>
              <a:rPr kumimoji="0" lang="en-US" sz="1600" b="0" i="0" u="dbl" strike="noStrike" kern="1200" cap="none" spc="0" normalizeH="0" baseline="0" noProof="0">
                <a:ln>
                  <a:noFill/>
                </a:ln>
                <a:solidFill>
                  <a:prstClr val="black"/>
                </a:solidFill>
                <a:effectLst/>
                <a:uLnTx/>
                <a:uFill>
                  <a:solidFill>
                    <a:srgbClr val="C00000"/>
                  </a:solidFill>
                </a:uFill>
                <a:latin typeface="Rockwell" panose="02060603020205020403" pitchFamily="18" charset="0"/>
                <a:ea typeface="+mn-ea"/>
                <a:cs typeface="+mn-cs"/>
              </a:rPr>
              <a:t>of pretrial confinement </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of the accused.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(2) A preliminary hearing pursuant to </a:t>
            </a:r>
            <a:r>
              <a:rPr kumimoji="0" lang="en-US" sz="1600" b="0" i="0" u="dbl" strike="noStrike" kern="1200" cap="none" spc="0" normalizeH="0" baseline="0" noProof="0">
                <a:ln>
                  <a:noFill/>
                </a:ln>
                <a:solidFill>
                  <a:prstClr val="black"/>
                </a:solidFill>
                <a:effectLst/>
                <a:uLnTx/>
                <a:uFill>
                  <a:solidFill>
                    <a:srgbClr val="C00000"/>
                  </a:solidFill>
                </a:uFill>
                <a:latin typeface="Rockwell" panose="02060603020205020403" pitchFamily="18" charset="0"/>
                <a:ea typeface="+mn-ea"/>
                <a:cs typeface="+mn-cs"/>
              </a:rPr>
              <a:t>Article 32</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UCMJ, relating to the offense.  Including the right to receive a copy of the appointing order directing the preliminary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(3) A court-martial relating to the offense, including any </a:t>
            </a:r>
            <a:r>
              <a:rPr kumimoji="0" lang="en-US" sz="1600" b="0" i="0" u="dbl" strike="noStrike" kern="1200" cap="none" spc="0" normalizeH="0" baseline="0" noProof="0">
                <a:ln>
                  <a:noFill/>
                </a:ln>
                <a:solidFill>
                  <a:prstClr val="black"/>
                </a:solidFill>
                <a:effectLst/>
                <a:uLnTx/>
                <a:uFill>
                  <a:solidFill>
                    <a:srgbClr val="C00000"/>
                  </a:solidFill>
                </a:uFill>
                <a:latin typeface="Rockwell" panose="02060603020205020403" pitchFamily="18" charset="0"/>
                <a:ea typeface="+mn-ea"/>
                <a:cs typeface="+mn-cs"/>
              </a:rPr>
              <a:t>open hearing held pursuant to Article 39a</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UCMJ, and </a:t>
            </a:r>
            <a:r>
              <a:rPr kumimoji="0" lang="en-US" sz="1600" b="0" i="0" u="sng" strike="noStrike" kern="1200" cap="none" spc="0" normalizeH="0" baseline="0" noProof="0">
                <a:ln>
                  <a:noFill/>
                </a:ln>
                <a:solidFill>
                  <a:prstClr val="black"/>
                </a:solidFill>
                <a:effectLst/>
                <a:uLnTx/>
                <a:uFillTx/>
                <a:latin typeface="Rockwell" panose="02060603020205020403" pitchFamily="18" charset="0"/>
                <a:ea typeface="+mn-ea"/>
                <a:cs typeface="+mn-cs"/>
              </a:rPr>
              <a:t>any post-trial vacation hearing</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(4) A public proceeding of the Military Department </a:t>
            </a:r>
            <a:r>
              <a:rPr kumimoji="0" lang="en-US" sz="1600" b="0" i="0" u="dbl" strike="noStrike" kern="1200" cap="none" spc="0" normalizeH="0" baseline="0" noProof="0">
                <a:ln>
                  <a:noFill/>
                </a:ln>
                <a:solidFill>
                  <a:prstClr val="black"/>
                </a:solidFill>
                <a:effectLst/>
                <a:uLnTx/>
                <a:uFill>
                  <a:solidFill>
                    <a:srgbClr val="C00000"/>
                  </a:solidFill>
                </a:uFill>
                <a:latin typeface="Rockwell" panose="02060603020205020403" pitchFamily="18" charset="0"/>
                <a:ea typeface="+mn-ea"/>
                <a:cs typeface="+mn-cs"/>
              </a:rPr>
              <a:t>Clemency and Parole Board</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relating to the offense.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(5) The </a:t>
            </a:r>
            <a:r>
              <a:rPr kumimoji="0" lang="en-US" sz="1600" b="0" i="0" u="dbl" strike="noStrike" kern="1200" cap="none" spc="0" normalizeH="0" baseline="0" noProof="0">
                <a:ln>
                  <a:noFill/>
                </a:ln>
                <a:solidFill>
                  <a:prstClr val="black"/>
                </a:solidFill>
                <a:effectLst/>
                <a:uLnTx/>
                <a:uFill>
                  <a:solidFill>
                    <a:srgbClr val="C00000"/>
                  </a:solidFill>
                </a:uFill>
                <a:latin typeface="Rockwell" panose="02060603020205020403" pitchFamily="18" charset="0"/>
                <a:ea typeface="+mn-ea"/>
                <a:cs typeface="+mn-cs"/>
              </a:rPr>
              <a:t>release or escape </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of the accused, unless such notice may endanger the safety of any person.</a:t>
            </a:r>
          </a:p>
        </p:txBody>
      </p:sp>
      <p:sp>
        <p:nvSpPr>
          <p:cNvPr id="3" name="Title 2"/>
          <p:cNvSpPr>
            <a:spLocks noGrp="1"/>
          </p:cNvSpPr>
          <p:nvPr>
            <p:ph type="ctrTitle"/>
          </p:nvPr>
        </p:nvSpPr>
        <p:spPr>
          <a:xfrm>
            <a:off x="0" y="228600"/>
            <a:ext cx="9144001"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a:t>
            </a:r>
          </a:p>
        </p:txBody>
      </p:sp>
      <p:sp>
        <p:nvSpPr>
          <p:cNvPr id="4" name="TextBox 3"/>
          <p:cNvSpPr txBox="1"/>
          <p:nvPr/>
        </p:nvSpPr>
        <p:spPr>
          <a:xfrm>
            <a:off x="5476194" y="2056436"/>
            <a:ext cx="2139044" cy="300082"/>
          </a:xfrm>
          <a:prstGeom prst="rect">
            <a:avLst/>
          </a:prstGeom>
          <a:solidFill>
            <a:srgbClr val="FFFF00"/>
          </a:solidFill>
          <a:ln w="3810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MPO or No Contact Orders</a:t>
            </a:r>
          </a:p>
        </p:txBody>
      </p:sp>
      <p:sp>
        <p:nvSpPr>
          <p:cNvPr id="7" name="TextBox 6"/>
          <p:cNvSpPr txBox="1"/>
          <p:nvPr/>
        </p:nvSpPr>
        <p:spPr>
          <a:xfrm>
            <a:off x="6443110" y="2517818"/>
            <a:ext cx="2557463" cy="507831"/>
          </a:xfrm>
          <a:prstGeom prst="rect">
            <a:avLst/>
          </a:prstGeom>
          <a:solidFill>
            <a:srgbClr val="FFFF00"/>
          </a:solidFill>
          <a:ln w="3810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Initial Review Officer’s(IRO) Hearing</a:t>
            </a:r>
          </a:p>
        </p:txBody>
      </p:sp>
    </p:spTree>
    <p:extLst>
      <p:ext uri="{BB962C8B-B14F-4D97-AF65-F5344CB8AC3E}">
        <p14:creationId xmlns:p14="http://schemas.microsoft.com/office/powerpoint/2010/main" val="18536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323696">
            <a:off x="7466239" y="3318732"/>
            <a:ext cx="1157504" cy="624145"/>
          </a:xfrm>
          <a:prstGeom prst="rect">
            <a:avLst/>
          </a:prstGeom>
        </p:spPr>
      </p:pic>
      <p:sp>
        <p:nvSpPr>
          <p:cNvPr id="3" name="Title 2"/>
          <p:cNvSpPr>
            <a:spLocks noGrp="1"/>
          </p:cNvSpPr>
          <p:nvPr>
            <p:ph type="ctrTitle"/>
          </p:nvPr>
        </p:nvSpPr>
        <p:spPr>
          <a:xfrm>
            <a:off x="33403" y="232651"/>
            <a:ext cx="9144001"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pic>
        <p:nvPicPr>
          <p:cNvPr id="8" name="Picture 7"/>
          <p:cNvPicPr>
            <a:picLocks noChangeAspect="1"/>
          </p:cNvPicPr>
          <p:nvPr/>
        </p:nvPicPr>
        <p:blipFill>
          <a:blip r:embed="rId4"/>
          <a:stretch>
            <a:fillRect/>
          </a:stretch>
        </p:blipFill>
        <p:spPr>
          <a:xfrm>
            <a:off x="6248400" y="5164774"/>
            <a:ext cx="1688335" cy="966387"/>
          </a:xfrm>
          <a:prstGeom prst="rect">
            <a:avLst/>
          </a:prstGeom>
        </p:spPr>
      </p:pic>
      <p:sp>
        <p:nvSpPr>
          <p:cNvPr id="4" name="Rectangle 3"/>
          <p:cNvSpPr/>
          <p:nvPr/>
        </p:nvSpPr>
        <p:spPr>
          <a:xfrm>
            <a:off x="140159" y="1613641"/>
            <a:ext cx="8930487" cy="504753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(6) The </a:t>
            </a:r>
            <a:r>
              <a:rPr kumimoji="0" lang="en-US" sz="18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date</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and time of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any review of the accused’s case by an appellate court</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the scheduling (including changes and delays) of each public appellate court proceeding the victim is entitled to attend, and the decision of any appellate court or judge advocate review.</a:t>
            </a:r>
          </a:p>
          <a:p>
            <a:pPr marL="0" marR="0" lvl="0" indent="0" algn="l" defTabSz="914400" rtl="0" eaLnBrk="1" fontAlgn="base"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(7) Any post-trial motion, filing, or hearing that addresses either the findings or sentence of a court-martial involving the accused, the unsealing of privileged or private information of the victim, or which may result in the release of the accused.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C. The right to receive,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upon request</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a copy of</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or access to, the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recording of a preliminary hearing</a:t>
            </a:r>
            <a:b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held under Article 32, UCMJ, as soon as practicable following the conclusion of the hearing.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D. The right to </a:t>
            </a:r>
            <a:r>
              <a:rPr kumimoji="0" lang="en-US" sz="1600" b="1" i="0" u="sng" strike="noStrike" kern="1200" cap="none" spc="0" normalizeH="0" baseline="0" noProof="0">
                <a:ln>
                  <a:noFill/>
                </a:ln>
                <a:solidFill>
                  <a:srgbClr val="000000"/>
                </a:solidFill>
                <a:effectLst/>
                <a:uLnTx/>
                <a:uFillTx/>
                <a:latin typeface="Rockwell" panose="02060603020205020403" pitchFamily="18" charset="0"/>
                <a:ea typeface="+mn-ea"/>
                <a:cs typeface="+mn-cs"/>
              </a:rPr>
              <a:t>not be excluded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from any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public hearing or proceeding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described in paragraph 040401.E. of this chapter except under such circumstances as permitted exclusion under Military Rule of Evidence 615 of reference (g).</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E.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Be reasonably heard</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personally or through counsel, at:</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endPar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(1) A public hearing concerning the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continuation of confinement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before the court-martial of the accused.</a:t>
            </a:r>
          </a:p>
        </p:txBody>
      </p:sp>
    </p:spTree>
    <p:extLst>
      <p:ext uri="{BB962C8B-B14F-4D97-AF65-F5344CB8AC3E}">
        <p14:creationId xmlns:p14="http://schemas.microsoft.com/office/powerpoint/2010/main" val="3220255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583539"/>
            <a:ext cx="8954501"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(2) Preliminary hearings conducted pursuant to Article 32, UCMJ, and court-martial proceedings relating to Rules 412, 513, and 514 of the Military Rules of Evidence or regarding other rights provided by statute, regulation, or case law.</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(3) A public sentencing hearing relating to the offense.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(4) A public Military Department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Clemency and Parole Board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hearing relating to the offense.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F.  The right to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confer</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with the attorney for the U.S. Government at any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proceeding described in paragraph 040401.B of this chapter.</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G.  The right to be </a:t>
            </a:r>
            <a:r>
              <a:rPr kumimoji="0" lang="en-US" sz="1600" b="0" i="0" u="wavyDbl" strike="noStrike" kern="1200" cap="none" spc="0" normalizeH="0" baseline="0" noProof="0">
                <a:ln>
                  <a:noFill/>
                </a:ln>
                <a:solidFill>
                  <a:srgbClr val="000000"/>
                </a:solidFill>
                <a:effectLst/>
                <a:uLnTx/>
                <a:uFill>
                  <a:solidFill>
                    <a:srgbClr val="C00000"/>
                  </a:solidFill>
                </a:uFill>
                <a:latin typeface="Rockwell" panose="02060603020205020403" pitchFamily="18" charset="0"/>
                <a:ea typeface="+mn-ea"/>
                <a:cs typeface="+mn-cs"/>
              </a:rPr>
              <a:t>consulted and express their opinion concerning</a:t>
            </a:r>
            <a:r>
              <a:rPr kumimoji="0" lang="en-US" sz="1600" b="0" i="0" u="none" strike="noStrike" kern="1200" cap="none" spc="0" normalizeH="0" baseline="0" noProof="0">
                <a:ln>
                  <a:noFill/>
                </a:ln>
                <a:solidFill>
                  <a:srgbClr val="000000"/>
                </a:solidFill>
                <a:effectLst/>
                <a:uLnTx/>
                <a:uFill>
                  <a:solidFill>
                    <a:srgbClr val="C00000"/>
                  </a:solidFill>
                </a:uFill>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(1)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Pretrial confinement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of the accused and release of the accused from pretrial confinement.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(2)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Regarding offense(s) committed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against the victim, any decision to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not prefer charges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and any decision to dispose of the charges by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means other than court-martial</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(3) Regarding offense(s) committed against the victim, any decision concerning whether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to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dismiss or refer charges</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(4) </a:t>
            </a:r>
            <a:r>
              <a:rPr kumimoji="0" lang="en-US" sz="1600" b="1" i="0" u="sng" strike="noStrike" kern="1200" cap="none" spc="0" normalizeH="0" baseline="0" noProof="0">
                <a:ln>
                  <a:noFill/>
                </a:ln>
                <a:solidFill>
                  <a:srgbClr val="000000"/>
                </a:solidFill>
                <a:effectLst/>
                <a:uLnTx/>
                <a:uFillTx/>
                <a:latin typeface="Rockwell" panose="02060603020205020403" pitchFamily="18" charset="0"/>
                <a:ea typeface="+mn-ea"/>
                <a:cs typeface="+mn-cs"/>
              </a:rPr>
              <a:t>The proposed terms and conditions of any plea agreement</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a:t>
            </a: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
        <p:nvSpPr>
          <p:cNvPr id="3" name="Title 2"/>
          <p:cNvSpPr>
            <a:spLocks noGrp="1"/>
          </p:cNvSpPr>
          <p:nvPr>
            <p:ph type="ctrTitle"/>
          </p:nvPr>
        </p:nvSpPr>
        <p:spPr>
          <a:xfrm>
            <a:off x="1" y="263376"/>
            <a:ext cx="9143999"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sp>
        <p:nvSpPr>
          <p:cNvPr id="10" name="TextBox 9"/>
          <p:cNvSpPr txBox="1"/>
          <p:nvPr/>
        </p:nvSpPr>
        <p:spPr>
          <a:xfrm>
            <a:off x="1571769" y="2362200"/>
            <a:ext cx="5810963" cy="276999"/>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Sexual behavior/Psychotherapist-patient privilege/Victim Advocate-victim privilege</a:t>
            </a:r>
          </a:p>
        </p:txBody>
      </p:sp>
      <p:pic>
        <p:nvPicPr>
          <p:cNvPr id="9" name="Picture 8"/>
          <p:cNvPicPr>
            <a:picLocks noChangeAspect="1"/>
          </p:cNvPicPr>
          <p:nvPr/>
        </p:nvPicPr>
        <p:blipFill>
          <a:blip r:embed="rId3"/>
          <a:stretch>
            <a:fillRect/>
          </a:stretch>
        </p:blipFill>
        <p:spPr>
          <a:xfrm>
            <a:off x="6953828" y="5798775"/>
            <a:ext cx="1477224" cy="983025"/>
          </a:xfrm>
          <a:prstGeom prst="rect">
            <a:avLst/>
          </a:prstGeom>
        </p:spPr>
      </p:pic>
      <p:pic>
        <p:nvPicPr>
          <p:cNvPr id="6" name="Picture 5"/>
          <p:cNvPicPr>
            <a:picLocks noChangeAspect="1"/>
          </p:cNvPicPr>
          <p:nvPr/>
        </p:nvPicPr>
        <p:blipFill>
          <a:blip r:embed="rId4"/>
          <a:stretch>
            <a:fillRect/>
          </a:stretch>
        </p:blipFill>
        <p:spPr>
          <a:xfrm>
            <a:off x="7002880" y="3218996"/>
            <a:ext cx="1379120" cy="1379120"/>
          </a:xfrm>
          <a:prstGeom prst="rect">
            <a:avLst/>
          </a:prstGeom>
        </p:spPr>
      </p:pic>
    </p:spTree>
    <p:extLst>
      <p:ext uri="{BB962C8B-B14F-4D97-AF65-F5344CB8AC3E}">
        <p14:creationId xmlns:p14="http://schemas.microsoft.com/office/powerpoint/2010/main" val="3533499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403" y="293623"/>
            <a:ext cx="9144000"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pic>
        <p:nvPicPr>
          <p:cNvPr id="8" name="Picture 7"/>
          <p:cNvPicPr>
            <a:picLocks noChangeAspect="1"/>
          </p:cNvPicPr>
          <p:nvPr/>
        </p:nvPicPr>
        <p:blipFill>
          <a:blip r:embed="rId3"/>
          <a:stretch>
            <a:fillRect/>
          </a:stretch>
        </p:blipFill>
        <p:spPr>
          <a:xfrm>
            <a:off x="7924800" y="2895600"/>
            <a:ext cx="1117997" cy="1117997"/>
          </a:xfrm>
          <a:prstGeom prst="rect">
            <a:avLst/>
          </a:prstGeom>
        </p:spPr>
      </p:pic>
      <p:sp>
        <p:nvSpPr>
          <p:cNvPr id="2" name="Rectangle 1"/>
          <p:cNvSpPr/>
          <p:nvPr/>
        </p:nvSpPr>
        <p:spPr>
          <a:xfrm>
            <a:off x="123092" y="1447800"/>
            <a:ext cx="8912621"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(5)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About testifying as a witness</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  </a:t>
            </a:r>
            <a:r>
              <a:rPr kumimoji="0" lang="en-US" sz="1600" b="0" i="1" u="none" strike="noStrike" kern="1200" cap="none" spc="0" normalizeH="0" baseline="0" noProof="0">
                <a:ln>
                  <a:noFill/>
                </a:ln>
                <a:solidFill>
                  <a:srgbClr val="000000"/>
                </a:solidFill>
                <a:effectLst/>
                <a:uLnTx/>
                <a:uFillTx/>
                <a:latin typeface="Rockwell" panose="02060603020205020403" pitchFamily="18" charset="0"/>
                <a:ea typeface="+mn-ea"/>
                <a:cs typeface="+mn-cs"/>
              </a:rPr>
              <a:t>Note: while the convening authority and trial counsel should strongly consider the victim preference concerning whether to provide testimony, the victim’s to Article 39a, UCMJ, and any post-trial vacation hearing.  </a:t>
            </a:r>
            <a:r>
              <a:rPr kumimoji="0" lang="en-US" sz="1600" b="0" i="1" u="sng" strike="noStrike" kern="1200" cap="none" spc="0" normalizeH="0" baseline="0" noProof="0">
                <a:ln>
                  <a:noFill/>
                </a:ln>
                <a:solidFill>
                  <a:srgbClr val="000000"/>
                </a:solidFill>
                <a:effectLst/>
                <a:uLnTx/>
                <a:uFillTx/>
                <a:latin typeface="Rockwell" panose="02060603020205020403" pitchFamily="18" charset="0"/>
                <a:ea typeface="+mn-ea"/>
                <a:cs typeface="+mn-cs"/>
              </a:rPr>
              <a:t>Preference against testimony does not prevent the government using subpoena, or other appropriate legal process, to require victim testimony in the interest of justice.</a:t>
            </a:r>
            <a:br>
              <a:rPr kumimoji="0" lang="en-US" sz="1600" b="0" i="1" u="sng"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H.  Crime victims and their dependents who are eligible for legal assistance may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consult with a military legal assistance attorney in accordance with DoDI 1030.02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Paragraph 3.4 and Volume 5 of this manual. Additionally, victims may elect to seek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the advice of a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private attorney, at their own expense</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I.  Victims of an offense alleged under Articles 120, 120a, 120b, or 120c or forcible sodomy under the UCMJ or attempts to commit such offenses under Article 80, UCMJ, who are eligible for legal assistance per Military Department or National Guard Bureau policies or in accordance with Sections 1044 or 1044e of Title 10, U.S.C., may consult with a VLC in accordance with DoDI 1030.02 Paragraph 3.5 and Volume 4 of this Manual. Victims of these covered offenses will be informed by a sexual assault response coordinator (SARC), victim advocate, victim witness liaison, military criminal investigator, trial counsel, or other responsible official that they have the right to consult with a VLC as soon as they seek assistance in accordance with Section 1565b of Title 10, U.S.C., and as otherwise authorized by Military Department and National Guard Bureau policy.</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08293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4" y="1447800"/>
            <a:ext cx="8849367"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J.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Receive restitution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as provided in accordance with state and federal law.</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K.  Proceedings free from unreasonable delay.</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L.  Be treated with fairness and respect for his or her dignity and privacy.</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M.  Express his or her views to the commander or convening authority as to disposition of the case.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N.  Not be prevented from, or charged for, receiving a medical forensic examination.</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O.  Have a sexual assault evidence collection kit or its probative contents preserved, without charge.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P.  Be provided a copy of any reports arising from result of a sexual assault evidence collection kit, including a deoxyribonucleic acid (DNA) profile match, toxicology report, or other information collected as part of a medical forensic examination, unless doing so would impede or compromise an ongoing investigation.</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Q. Be informed in writing of policies governing the collection and preservation of a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sexual assault evidence collection kit.</a:t>
            </a: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
        <p:nvSpPr>
          <p:cNvPr id="3" name="Title 2"/>
          <p:cNvSpPr>
            <a:spLocks noGrp="1"/>
          </p:cNvSpPr>
          <p:nvPr>
            <p:ph type="ctrTitle"/>
          </p:nvPr>
        </p:nvSpPr>
        <p:spPr>
          <a:xfrm>
            <a:off x="49234" y="243296"/>
            <a:ext cx="9143999"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pic>
        <p:nvPicPr>
          <p:cNvPr id="5" name="Picture 4"/>
          <p:cNvPicPr>
            <a:picLocks noChangeAspect="1"/>
          </p:cNvPicPr>
          <p:nvPr/>
        </p:nvPicPr>
        <p:blipFill>
          <a:blip r:embed="rId3"/>
          <a:stretch>
            <a:fillRect/>
          </a:stretch>
        </p:blipFill>
        <p:spPr>
          <a:xfrm rot="2266746">
            <a:off x="8121425" y="3781937"/>
            <a:ext cx="1051438" cy="983456"/>
          </a:xfrm>
          <a:prstGeom prst="rect">
            <a:avLst/>
          </a:prstGeom>
        </p:spPr>
      </p:pic>
      <p:pic>
        <p:nvPicPr>
          <p:cNvPr id="6" name="Picture 5"/>
          <p:cNvPicPr>
            <a:picLocks noChangeAspect="1"/>
          </p:cNvPicPr>
          <p:nvPr/>
        </p:nvPicPr>
        <p:blipFill>
          <a:blip r:embed="rId4"/>
          <a:stretch>
            <a:fillRect/>
          </a:stretch>
        </p:blipFill>
        <p:spPr>
          <a:xfrm rot="1198843">
            <a:off x="8057306" y="5790115"/>
            <a:ext cx="668216" cy="860582"/>
          </a:xfrm>
          <a:prstGeom prst="rect">
            <a:avLst/>
          </a:prstGeom>
        </p:spPr>
      </p:pic>
      <p:sp>
        <p:nvSpPr>
          <p:cNvPr id="8" name="TextBox 7"/>
          <p:cNvSpPr txBox="1"/>
          <p:nvPr/>
        </p:nvSpPr>
        <p:spPr>
          <a:xfrm rot="20672312">
            <a:off x="6515449" y="1754609"/>
            <a:ext cx="2364398" cy="461665"/>
          </a:xfrm>
          <a:prstGeom prst="rect">
            <a:avLst/>
          </a:prstGeom>
          <a:solidFill>
            <a:srgbClr val="FFFF00"/>
          </a:solidFill>
          <a:ln w="3810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Plea Agreements, Personnel Claims Act or Article 139 Claims</a:t>
            </a:r>
          </a:p>
        </p:txBody>
      </p:sp>
    </p:spTree>
    <p:extLst>
      <p:ext uri="{BB962C8B-B14F-4D97-AF65-F5344CB8AC3E}">
        <p14:creationId xmlns:p14="http://schemas.microsoft.com/office/powerpoint/2010/main" val="2524862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 y="1441941"/>
            <a:ext cx="8930206"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R.  Upon written request, receive written notification from the appropriate official with custody not later than 60 days before the date of the intended destruction or disposal of a sexual assault evidence collection kit.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S.  Upon written request, be granted further preservation of the kit or its probative contents.</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T.  For victims of sex-related offenses committed in the United States, to be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provided an opportunity to express a preference regarding whether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offense should be prosecuted by </a:t>
            </a:r>
            <a:r>
              <a:rPr kumimoji="0" lang="en-US" sz="1600" b="0" i="0" u="sng" strike="noStrike" kern="1200" cap="none" spc="0" normalizeH="0" baseline="0" noProof="0">
                <a:ln>
                  <a:noFill/>
                </a:ln>
                <a:solidFill>
                  <a:srgbClr val="000000"/>
                </a:solidFill>
                <a:effectLst/>
                <a:uLnTx/>
                <a:uFillTx/>
                <a:latin typeface="Rockwell" panose="02060603020205020403" pitchFamily="18" charset="0"/>
                <a:ea typeface="+mn-ea"/>
                <a:cs typeface="+mn-cs"/>
              </a:rPr>
              <a:t>court-martial or in a civilian court </a:t>
            </a: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with </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jurisdiction over the offense.  Additional details concerning this notification</a:t>
            </a:r>
            <a:b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requirement are outlined in paragraph 040402 of this Volume.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U.  Where the accused was found guilty of an offense tried at a court-martial, the right to submit a written statement to the convening authority after the sentence is adjudged.</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srgbClr val="000000"/>
                </a:solidFill>
                <a:effectLst/>
                <a:uLnTx/>
                <a:uFillTx/>
                <a:latin typeface="Rockwell" panose="02060603020205020403" pitchFamily="18" charset="0"/>
                <a:ea typeface="+mn-ea"/>
                <a:cs typeface="+mn-cs"/>
              </a:rPr>
              <a:t>V.  The right to petition the Navy and Marine Corps Court of Criminal Appeals for a writ of mandamus contesting a ruling in an Article 32, UCMJ, preliminary hearing or court-martial if the victim believes the ruling violates the victim’s rights as enumerated in Article 6b, UCMJ, or afforded by Military Rule of Evidence (MRE) 412, MRE 513, MRE 514, or MRE 615 pursuant to Article 6b(e), UCMJ.</a:t>
            </a: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
        <p:nvSpPr>
          <p:cNvPr id="3" name="Title 2"/>
          <p:cNvSpPr>
            <a:spLocks noGrp="1"/>
          </p:cNvSpPr>
          <p:nvPr>
            <p:ph type="ctrTitle"/>
          </p:nvPr>
        </p:nvSpPr>
        <p:spPr>
          <a:xfrm>
            <a:off x="20877" y="304800"/>
            <a:ext cx="9143999"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pic>
        <p:nvPicPr>
          <p:cNvPr id="7" name="Picture 6"/>
          <p:cNvPicPr>
            <a:picLocks noChangeAspect="1"/>
          </p:cNvPicPr>
          <p:nvPr/>
        </p:nvPicPr>
        <p:blipFill>
          <a:blip r:embed="rId3"/>
          <a:stretch>
            <a:fillRect/>
          </a:stretch>
        </p:blipFill>
        <p:spPr>
          <a:xfrm>
            <a:off x="7266784" y="2971800"/>
            <a:ext cx="1768930" cy="990600"/>
          </a:xfrm>
          <a:prstGeom prst="rect">
            <a:avLst/>
          </a:prstGeom>
        </p:spPr>
      </p:pic>
      <p:sp>
        <p:nvSpPr>
          <p:cNvPr id="9" name="TextBox 8"/>
          <p:cNvSpPr txBox="1"/>
          <p:nvPr/>
        </p:nvSpPr>
        <p:spPr>
          <a:xfrm>
            <a:off x="2438400" y="6206873"/>
            <a:ext cx="5638800" cy="58477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Sexual behavior/Psychotherapist-patient privilege/Victim Advocate-victim privilege/excluding witnesses</a:t>
            </a:r>
          </a:p>
        </p:txBody>
      </p:sp>
    </p:spTree>
    <p:extLst>
      <p:ext uri="{BB962C8B-B14F-4D97-AF65-F5344CB8AC3E}">
        <p14:creationId xmlns:p14="http://schemas.microsoft.com/office/powerpoint/2010/main" val="246581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n-US" u="sng">
                <a:latin typeface="Rockwell" panose="02060603020205020403" pitchFamily="18" charset="0"/>
              </a:rPr>
              <a:t>SJA to CMC </a:t>
            </a:r>
            <a:endParaRPr lang="en-US" i="1" u="sng">
              <a:latin typeface="Rockwell" panose="02060603020205020403" pitchFamily="18" charset="0"/>
            </a:endParaRPr>
          </a:p>
        </p:txBody>
      </p:sp>
      <p:sp>
        <p:nvSpPr>
          <p:cNvPr id="23555" name="Rectangle 3"/>
          <p:cNvSpPr>
            <a:spLocks noGrp="1" noChangeArrowheads="1"/>
          </p:cNvSpPr>
          <p:nvPr>
            <p:ph idx="1"/>
          </p:nvPr>
        </p:nvSpPr>
        <p:spPr>
          <a:xfrm>
            <a:off x="3210628" y="1591913"/>
            <a:ext cx="5762183" cy="5075240"/>
          </a:xfrm>
          <a:prstGeom prst="rect">
            <a:avLst/>
          </a:prstGeom>
        </p:spPr>
        <p:txBody>
          <a:bodyPr vert="horz" lIns="91440" tIns="45720" rIns="91440" bIns="45720" rtlCol="0" anchor="t">
            <a:normAutofit/>
          </a:bodyPr>
          <a:lstStyle/>
          <a:p>
            <a:pPr eaLnBrk="1" hangingPunct="1"/>
            <a:r>
              <a:rPr lang="en-US" sz="3600">
                <a:latin typeface="Rockwell" panose="02060603020205020403" pitchFamily="18" charset="0"/>
              </a:rPr>
              <a:t>Coordinate, implement and manage the VWAP</a:t>
            </a:r>
          </a:p>
          <a:p>
            <a:pPr eaLnBrk="1" hangingPunct="1"/>
            <a:r>
              <a:rPr lang="en-US" sz="3600">
                <a:latin typeface="Rockwell" panose="02060603020205020403" pitchFamily="18" charset="0"/>
              </a:rPr>
              <a:t>Receive complete VWAP reports (2706) and forward to </a:t>
            </a:r>
            <a:r>
              <a:rPr lang="en-US" sz="3600" err="1">
                <a:latin typeface="Rockwell" panose="02060603020205020403" pitchFamily="18" charset="0"/>
              </a:rPr>
              <a:t>SecNav</a:t>
            </a:r>
            <a:endParaRPr lang="en-US" sz="3600">
              <a:latin typeface="Rockwell" panose="02060603020205020403" pitchFamily="18" charset="0"/>
            </a:endParaRPr>
          </a:p>
          <a:p>
            <a:r>
              <a:rPr lang="en-US" sz="3600">
                <a:latin typeface="Rockwell"/>
              </a:rPr>
              <a:t>Designate a Functional Area Manager for MCO 5800.16, Chapter 4</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6</a:t>
            </a:fld>
            <a:endParaRPr lang="en-US">
              <a:solidFill>
                <a:prstClr val="black"/>
              </a:solidFill>
            </a:endParaRPr>
          </a:p>
        </p:txBody>
      </p:sp>
      <p:sp>
        <p:nvSpPr>
          <p:cNvPr id="2" name="TextBox 1"/>
          <p:cNvSpPr txBox="1"/>
          <p:nvPr/>
        </p:nvSpPr>
        <p:spPr>
          <a:xfrm>
            <a:off x="5" y="5572780"/>
            <a:ext cx="3210623" cy="523220"/>
          </a:xfrm>
          <a:prstGeom prst="rect">
            <a:avLst/>
          </a:prstGeom>
          <a:noFill/>
        </p:spPr>
        <p:txBody>
          <a:bodyPr wrap="none" rtlCol="0">
            <a:spAutoFit/>
          </a:bodyPr>
          <a:lstStyle/>
          <a:p>
            <a:pPr algn="ctr"/>
            <a:r>
              <a:rPr lang="en-US" sz="1400"/>
              <a:t>Major General David J. Bligh</a:t>
            </a:r>
            <a:br>
              <a:rPr lang="en-US" sz="1400"/>
            </a:br>
            <a:r>
              <a:rPr lang="en-US" sz="1400"/>
              <a:t>Staff Judge Advocate to the Commandant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61" y="100361"/>
            <a:ext cx="1347439" cy="1347439"/>
          </a:xfrm>
          <a:prstGeom prst="rect">
            <a:avLst/>
          </a:prstGeom>
        </p:spPr>
      </p:pic>
      <p:pic>
        <p:nvPicPr>
          <p:cNvPr id="5" name="Picture 4"/>
          <p:cNvPicPr>
            <a:picLocks noChangeAspect="1"/>
          </p:cNvPicPr>
          <p:nvPr/>
        </p:nvPicPr>
        <p:blipFill>
          <a:blip r:embed="rId4"/>
          <a:stretch>
            <a:fillRect/>
          </a:stretch>
        </p:blipFill>
        <p:spPr>
          <a:xfrm>
            <a:off x="261066" y="1676399"/>
            <a:ext cx="2635993" cy="3946543"/>
          </a:xfrm>
          <a:prstGeom prst="rect">
            <a:avLst/>
          </a:prstGeom>
        </p:spPr>
      </p:pic>
    </p:spTree>
    <p:extLst>
      <p:ext uri="{BB962C8B-B14F-4D97-AF65-F5344CB8AC3E}">
        <p14:creationId xmlns:p14="http://schemas.microsoft.com/office/powerpoint/2010/main" val="2780625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96" y="1425000"/>
            <a:ext cx="9037103"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W.  In all cases arising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after 1 January 2019</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the victim has the following additional rights.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(1) The right to petition for an Article 30a, UCMJ, hearing before a military judge for matters arising under Article 6b(c) and (e), UCMJ.</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(2) The right to petition for an Article 30a, UCMJ, hearing before a military judge for relief or quashing of an investigative subpoena.</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(3) The right to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decline an interview with defense counsel</a:t>
            </a:r>
            <a:r>
              <a:rPr kumimoji="0" lang="en-US" sz="16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or</a:t>
            </a:r>
            <a:r>
              <a:rPr kumimoji="0" lang="en-US" sz="16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to condition such interview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in the presence of trial counsel, victim advocate, and/or victims legal counsel</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(4) If named in a specification being considered in an Article 32, UCMJ, preliminary hearing, the right to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submit supplemental materials </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for the preliminary hearing officer’s consideration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within 24 hours of the preliminary hearing officer’s closing the hearing.</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(5) The right, upon request,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to receive a redacted recording of all open sessions of the court-martial</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(6) The right, upon request,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to receive a redacted copy of the court-martial record of trial</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provided the victim was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named in a specification </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for which the accused was charged.</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(7) In any case in which the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victim testified, the right to receive a redacted copy of the court-martial record of trial, regardless of the findings</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(8) The right to receive a copy of any post-trial action taken by the convening authority, if applicable.</a:t>
            </a:r>
            <a:b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(9) </a:t>
            </a:r>
            <a:r>
              <a:rPr kumimoji="0" lang="en-US" sz="16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The right receive a copy of the Entry of Judgement.</a:t>
            </a:r>
          </a:p>
        </p:txBody>
      </p:sp>
      <p:sp>
        <p:nvSpPr>
          <p:cNvPr id="3" name="Title 2"/>
          <p:cNvSpPr>
            <a:spLocks noGrp="1"/>
          </p:cNvSpPr>
          <p:nvPr>
            <p:ph type="ctrTitle"/>
          </p:nvPr>
        </p:nvSpPr>
        <p:spPr>
          <a:xfrm>
            <a:off x="89152" y="381000"/>
            <a:ext cx="9143999"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spTree>
    <p:extLst>
      <p:ext uri="{BB962C8B-B14F-4D97-AF65-F5344CB8AC3E}">
        <p14:creationId xmlns:p14="http://schemas.microsoft.com/office/powerpoint/2010/main" val="4177260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 y="875117"/>
            <a:ext cx="9143999" cy="702469"/>
          </a:xfrm>
        </p:spPr>
        <p:txBody>
          <a:bodyPr>
            <a:normAutofit fontScale="90000"/>
          </a:bodyPr>
          <a:lstStyle/>
          <a:p>
            <a:r>
              <a:rPr lang="en-US" u="sng">
                <a:solidFill>
                  <a:schemeClr val="tx1"/>
                </a:solidFill>
                <a:latin typeface="Rockwell" panose="02060603020205020403" pitchFamily="18" charset="0"/>
                <a:cs typeface="Times New Roman" panose="02020603050405020304" pitchFamily="18" charset="0"/>
              </a:rPr>
              <a:t>VICTIMS’ RIGHTS Cont.</a:t>
            </a:r>
          </a:p>
        </p:txBody>
      </p:sp>
      <p:sp>
        <p:nvSpPr>
          <p:cNvPr id="2" name="Rectangle 1"/>
          <p:cNvSpPr/>
          <p:nvPr/>
        </p:nvSpPr>
        <p:spPr>
          <a:xfrm>
            <a:off x="105508" y="2055733"/>
            <a:ext cx="8930206" cy="2585323"/>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X.  For victims of sex-related offenses, a right to receive notifications in accordance with sections 0128(</a:t>
            </a:r>
            <a:r>
              <a:rPr kumimoji="0" lang="en-US" sz="1800" b="0" i="0" u="none" strike="noStrike" kern="1200" cap="none" spc="0" normalizeH="0" baseline="0" noProof="0" err="1">
                <a:ln>
                  <a:noFill/>
                </a:ln>
                <a:solidFill>
                  <a:prstClr val="black"/>
                </a:solidFill>
                <a:effectLst/>
                <a:uLnTx/>
                <a:uFillTx/>
                <a:latin typeface="Rockwell" panose="02060603020205020403" pitchFamily="18" charset="0"/>
                <a:ea typeface="+mn-ea"/>
                <a:cs typeface="+mn-cs"/>
              </a:rPr>
              <a:t>i</a:t>
            </a: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0142a, and 0142b of the JAGMAN.  Additional details concerning these notification requirements are outlined in paragraphs 040402 and 040403 of this Volume.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Y.  Notification of disposition of the case, to include the acceptance of a plea of “guilty.”  This also includes the right to be notified of </a:t>
            </a:r>
            <a:r>
              <a:rPr kumimoji="0" lang="en-US" sz="18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any decision to dispose </a:t>
            </a: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of an alleged offense </a:t>
            </a:r>
            <a:r>
              <a:rPr kumimoji="0" lang="en-US" sz="18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at NJP or ADSEP proceeding</a:t>
            </a: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and the r</a:t>
            </a:r>
            <a:r>
              <a:rPr kumimoji="0" lang="en-US" sz="18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ight to notification of the time, location, and outcome of the NJP or ADSEP proceeding.</a:t>
            </a:r>
          </a:p>
        </p:txBody>
      </p:sp>
      <p:pic>
        <p:nvPicPr>
          <p:cNvPr id="9" name="Picture 8"/>
          <p:cNvPicPr>
            <a:picLocks noChangeAspect="1"/>
          </p:cNvPicPr>
          <p:nvPr/>
        </p:nvPicPr>
        <p:blipFill>
          <a:blip r:embed="rId3"/>
          <a:stretch>
            <a:fillRect/>
          </a:stretch>
        </p:blipFill>
        <p:spPr>
          <a:xfrm>
            <a:off x="105508" y="4800600"/>
            <a:ext cx="2874891" cy="1913109"/>
          </a:xfrm>
          <a:prstGeom prst="rect">
            <a:avLst/>
          </a:prstGeom>
        </p:spPr>
      </p:pic>
      <p:pic>
        <p:nvPicPr>
          <p:cNvPr id="10" name="Picture 9"/>
          <p:cNvPicPr>
            <a:picLocks noChangeAspect="1"/>
          </p:cNvPicPr>
          <p:nvPr/>
        </p:nvPicPr>
        <p:blipFill>
          <a:blip r:embed="rId4"/>
          <a:stretch>
            <a:fillRect/>
          </a:stretch>
        </p:blipFill>
        <p:spPr>
          <a:xfrm>
            <a:off x="3180961" y="4800599"/>
            <a:ext cx="3416265" cy="1913109"/>
          </a:xfrm>
          <a:prstGeom prst="rect">
            <a:avLst/>
          </a:prstGeom>
        </p:spPr>
      </p:pic>
      <p:pic>
        <p:nvPicPr>
          <p:cNvPr id="11" name="Picture 10"/>
          <p:cNvPicPr>
            <a:picLocks noChangeAspect="1"/>
          </p:cNvPicPr>
          <p:nvPr/>
        </p:nvPicPr>
        <p:blipFill>
          <a:blip r:embed="rId5"/>
          <a:stretch>
            <a:fillRect/>
          </a:stretch>
        </p:blipFill>
        <p:spPr>
          <a:xfrm>
            <a:off x="6620608" y="4798778"/>
            <a:ext cx="2415106" cy="1916750"/>
          </a:xfrm>
          <a:prstGeom prst="rect">
            <a:avLst/>
          </a:prstGeom>
        </p:spPr>
      </p:pic>
    </p:spTree>
    <p:extLst>
      <p:ext uri="{BB962C8B-B14F-4D97-AF65-F5344CB8AC3E}">
        <p14:creationId xmlns:p14="http://schemas.microsoft.com/office/powerpoint/2010/main" val="422139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718" y="1594440"/>
            <a:ext cx="3040901" cy="1464137"/>
          </a:xfrm>
          <a:prstGeom prst="rect">
            <a:avLst/>
          </a:prstGeom>
        </p:spPr>
      </p:pic>
      <p:sp>
        <p:nvSpPr>
          <p:cNvPr id="3" name="Title 2"/>
          <p:cNvSpPr>
            <a:spLocks noGrp="1"/>
          </p:cNvSpPr>
          <p:nvPr>
            <p:ph type="ctrTitle"/>
          </p:nvPr>
        </p:nvSpPr>
        <p:spPr>
          <a:xfrm>
            <a:off x="0" y="355417"/>
            <a:ext cx="9144000" cy="730918"/>
          </a:xfrm>
        </p:spPr>
        <p:txBody>
          <a:bodyPr>
            <a:normAutofit/>
          </a:bodyPr>
          <a:lstStyle/>
          <a:p>
            <a:r>
              <a:rPr lang="en-US" sz="4050" u="sng" cap="all">
                <a:latin typeface="Rockwell" panose="02060603020205020403" pitchFamily="18" charset="0"/>
                <a:cs typeface="Times New Roman" panose="02020603050405020304" pitchFamily="18" charset="0"/>
              </a:rPr>
              <a:t>WHO IS A Witnesses?</a:t>
            </a:r>
          </a:p>
        </p:txBody>
      </p:sp>
      <p:sp>
        <p:nvSpPr>
          <p:cNvPr id="2" name="AutoShape 2" descr="Eyeballs GIFs | Tenor"/>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08284" y="1976187"/>
            <a:ext cx="8938041"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black"/>
                </a:solidFill>
                <a:effectLst/>
                <a:uLnTx/>
                <a:uFillTx/>
                <a:latin typeface="Rockwell" panose="02060603020205020403" pitchFamily="18" charset="0"/>
                <a:ea typeface="+mn-ea"/>
                <a:cs typeface="+mn-cs"/>
              </a:rPr>
              <a:t>Definition</a:t>
            </a:r>
            <a: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b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br>
            <a: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 person </a:t>
            </a:r>
            <a:r>
              <a:rPr kumimoji="0" lang="en-US" sz="2400" b="0" i="0" u="sng" strike="noStrike" kern="1200" cap="none" spc="0" normalizeH="0" baseline="0" noProof="0">
                <a:ln>
                  <a:noFill/>
                </a:ln>
                <a:solidFill>
                  <a:prstClr val="black"/>
                </a:solidFill>
                <a:effectLst/>
                <a:uLnTx/>
                <a:uFillTx/>
                <a:latin typeface="Rockwell" panose="02060603020205020403" pitchFamily="18" charset="0"/>
                <a:ea typeface="+mn-ea"/>
                <a:cs typeface="+mn-cs"/>
              </a:rPr>
              <a:t>possessing information or evidence about a crime </a:t>
            </a:r>
            <a: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within the </a:t>
            </a:r>
            <a:r>
              <a:rPr kumimoji="0" lang="en-US" sz="2400" b="1" i="0" u="sng" strike="noStrike" kern="1200" cap="none" spc="0" normalizeH="0" baseline="0" noProof="0">
                <a:ln>
                  <a:noFill/>
                </a:ln>
                <a:solidFill>
                  <a:prstClr val="black"/>
                </a:solidFill>
                <a:effectLst/>
                <a:uLnTx/>
                <a:uFillTx/>
                <a:latin typeface="Rockwell" panose="02060603020205020403" pitchFamily="18" charset="0"/>
                <a:ea typeface="+mn-ea"/>
                <a:cs typeface="+mn-cs"/>
              </a:rPr>
              <a:t>investigative jurisdiction </a:t>
            </a:r>
            <a:r>
              <a:rPr kumimoji="0" lang="en-US" sz="24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of the Marine Corps and who provides that knowledge to investigative and law enforcement personnel or to a Marine Corps representative. When the witness is a minor, the term "witness" includes an adult family member, legal guardian, or other person responsible for the minor witness. The term does not include a non-percipient character witness, expert witnesses, or any individual involved in the crime as a perpetrator or accomplice.”</a:t>
            </a:r>
          </a:p>
        </p:txBody>
      </p:sp>
    </p:spTree>
    <p:extLst>
      <p:ext uri="{BB962C8B-B14F-4D97-AF65-F5344CB8AC3E}">
        <p14:creationId xmlns:p14="http://schemas.microsoft.com/office/powerpoint/2010/main" val="1664909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697461">
            <a:off x="5126354" y="925308"/>
            <a:ext cx="2300915" cy="1198547"/>
          </a:xfrm>
          <a:prstGeom prst="rect">
            <a:avLst/>
          </a:prstGeom>
        </p:spPr>
      </p:pic>
      <p:sp>
        <p:nvSpPr>
          <p:cNvPr id="2" name="Rectangle 1"/>
          <p:cNvSpPr/>
          <p:nvPr/>
        </p:nvSpPr>
        <p:spPr>
          <a:xfrm>
            <a:off x="105508" y="1600200"/>
            <a:ext cx="89154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2C292F"/>
                </a:solidFill>
                <a:effectLst/>
                <a:uLnTx/>
                <a:uFillTx/>
                <a:latin typeface="Rockwell" panose="02060603020205020403" pitchFamily="18" charset="0"/>
                <a:ea typeface="+mn-ea"/>
                <a:cs typeface="+mn-cs"/>
              </a:rPr>
              <a:t>A witness has the right</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A.  To be treated with fairness and respect for the witness</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s dignity and privacy</a:t>
            </a:r>
            <a:r>
              <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Tx/>
              <a:buAutoNum type="alphaUcPeriod"/>
              <a:tabLst/>
              <a:defRPr/>
            </a:pPr>
            <a:endPar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B</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To be reasonably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protected from the accused</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C</a:t>
            </a:r>
            <a:r>
              <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To be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notified of any scheduling changes that will affect the witness </a:t>
            </a:r>
            <a:r>
              <a:rPr kumimoji="0" lang="en-US" sz="1600" b="1" i="0" u="sng" strike="noStrike" kern="1200" cap="none" spc="0" normalizeH="0" baseline="0" noProof="0">
                <a:ln>
                  <a:noFill/>
                </a:ln>
                <a:solidFill>
                  <a:srgbClr val="525254"/>
                </a:solidFill>
                <a:effectLst/>
                <a:uLnTx/>
                <a:uFillTx/>
                <a:latin typeface="Rockwell" panose="02060603020205020403" pitchFamily="18" charset="0"/>
                <a:ea typeface="+mn-ea"/>
                <a:cs typeface="+mn-cs"/>
              </a:rPr>
              <a:t>'</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s appearance at court</a:t>
            </a:r>
            <a:r>
              <a:rPr kumimoji="0" lang="en-US" sz="1600" b="1" i="0" u="sng" strike="noStrike" kern="1200" cap="none" spc="0" normalizeH="0" baseline="0" noProof="0">
                <a:ln>
                  <a:noFill/>
                </a:ln>
                <a:solidFill>
                  <a:srgbClr val="120F13"/>
                </a:solidFill>
                <a:effectLst/>
                <a:uLnTx/>
                <a:uFillTx/>
                <a:latin typeface="Rockwell" panose="02060603020205020403" pitchFamily="18" charset="0"/>
                <a:ea typeface="+mn-ea"/>
                <a:cs typeface="+mn-cs"/>
              </a:rPr>
              <a:t>-</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martial or ADSEP proceeding</a:t>
            </a:r>
            <a:r>
              <a:rPr kumimoji="0" lang="en-US" sz="1600" b="1" i="0" u="sng" strike="noStrike" kern="1200" cap="none" spc="0" normalizeH="0" baseline="0" noProof="0">
                <a:ln>
                  <a:noFill/>
                </a:ln>
                <a:solidFill>
                  <a:srgbClr val="525254"/>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D</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To be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notified of any decision to dispose of an alleged offense </a:t>
            </a:r>
            <a:b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b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at court</a:t>
            </a:r>
            <a:r>
              <a:rPr kumimoji="0" lang="en-US" sz="1600" b="1" i="0" u="sng" strike="noStrike" kern="1200" cap="none" spc="0" normalizeH="0" baseline="0" noProof="0">
                <a:ln>
                  <a:noFill/>
                </a:ln>
                <a:solidFill>
                  <a:srgbClr val="120F13"/>
                </a:solidFill>
                <a:effectLst/>
                <a:uLnTx/>
                <a:uFillTx/>
                <a:latin typeface="Rockwell" panose="02060603020205020403" pitchFamily="18" charset="0"/>
                <a:ea typeface="+mn-ea"/>
                <a:cs typeface="+mn-cs"/>
              </a:rPr>
              <a:t>-</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martial</a:t>
            </a:r>
            <a:r>
              <a:rPr kumimoji="0" lang="en-US" sz="1600" b="1" i="0" u="sng"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NJP</a:t>
            </a:r>
            <a:r>
              <a:rPr kumimoji="0" lang="en-US" sz="1600" b="1" i="0" u="sng" strike="noStrike" kern="1200" cap="none" spc="0" normalizeH="0" baseline="0" noProof="0">
                <a:ln>
                  <a:noFill/>
                </a:ln>
                <a:solidFill>
                  <a:srgbClr val="52525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or ADSEP proceedings</a:t>
            </a:r>
            <a:r>
              <a:rPr kumimoji="0" lang="en-US" sz="1600" b="1" i="0" u="none" strike="noStrike" kern="1200" cap="none" spc="0" normalizeH="0" baseline="0" noProof="0">
                <a:ln>
                  <a:noFill/>
                </a:ln>
                <a:solidFill>
                  <a:srgbClr val="525254"/>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E.  To be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provided information about the resolution of the case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to include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ADSEP decisions</a:t>
            </a:r>
            <a:r>
              <a:rPr kumimoji="0" lang="en-US" sz="1600" b="1" i="0" u="sng" strike="noStrike" kern="1200" cap="none" spc="0" normalizeH="0" baseline="0" noProof="0">
                <a:ln>
                  <a:noFill/>
                </a:ln>
                <a:solidFill>
                  <a:srgbClr val="737376"/>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any punishment awarded to the offender</a:t>
            </a:r>
            <a:r>
              <a:rPr kumimoji="0" lang="en-US" sz="1600" b="1" i="0" u="sng"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sentencing</a:t>
            </a:r>
            <a:r>
              <a:rPr kumimoji="0" lang="en-US" sz="1600" b="1" i="0" u="sng" strike="noStrike" kern="1200" cap="none" spc="0" normalizeH="0" baseline="0" noProof="0">
                <a:ln>
                  <a:noFill/>
                </a:ln>
                <a:solidFill>
                  <a:srgbClr val="737376"/>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imprisonment and release of the offender</a:t>
            </a:r>
            <a:r>
              <a:rPr kumimoji="0" lang="en-US" sz="1600" b="1" i="0" u="sng"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if confined</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F</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To be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notified</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of the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apprehension of an accused</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the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initial appearance of an accused before a military judge</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the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release</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of the accused pending court</a:t>
            </a:r>
            <a:r>
              <a:rPr kumimoji="0" lang="en-US" sz="1600" b="0" i="0" u="none" strike="noStrike" kern="1200" cap="none" spc="0" normalizeH="0" baseline="0" noProof="0">
                <a:ln>
                  <a:noFill/>
                </a:ln>
                <a:solidFill>
                  <a:srgbClr val="120F13"/>
                </a:solidFill>
                <a:effectLst/>
                <a:uLnTx/>
                <a:uFillTx/>
                <a:latin typeface="Rockwell" panose="02060603020205020403" pitchFamily="18" charset="0"/>
                <a:ea typeface="+mn-ea"/>
                <a:cs typeface="+mn-cs"/>
              </a:rPr>
              <a:t>-</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martial</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any escape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of the accused</a:t>
            </a:r>
            <a:r>
              <a:rPr kumimoji="0" lang="en-US" sz="1600" b="0" i="0" u="none"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and the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time and location of any trial</a:t>
            </a:r>
            <a:r>
              <a:rPr kumimoji="0" lang="en-US" sz="1600" b="1" i="0" u="sng" strike="noStrike" kern="1200" cap="none" spc="0" normalizeH="0" baseline="0" noProof="0">
                <a:ln>
                  <a:noFill/>
                </a:ln>
                <a:solidFill>
                  <a:srgbClr val="737376"/>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NJP</a:t>
            </a:r>
            <a:r>
              <a:rPr kumimoji="0" lang="en-US" sz="1600" b="1" i="0" u="sng" strike="noStrike" kern="1200" cap="none" spc="0" normalizeH="0" baseline="0" noProof="0">
                <a:ln>
                  <a:noFill/>
                </a:ln>
                <a:solidFill>
                  <a:srgbClr val="636264"/>
                </a:solidFill>
                <a:effectLst/>
                <a:uLnTx/>
                <a:uFillTx/>
                <a:latin typeface="Rockwell" panose="02060603020205020403" pitchFamily="18" charset="0"/>
                <a:ea typeface="+mn-ea"/>
                <a:cs typeface="+mn-cs"/>
              </a:rPr>
              <a:t>, </a:t>
            </a:r>
            <a:r>
              <a:rPr kumimoji="0" lang="en-US" sz="1600" b="1" i="0" u="sng" strike="noStrike" kern="1200" cap="none" spc="0" normalizeH="0" baseline="0" noProof="0">
                <a:ln>
                  <a:noFill/>
                </a:ln>
                <a:solidFill>
                  <a:srgbClr val="2C292F"/>
                </a:solidFill>
                <a:effectLst/>
                <a:uLnTx/>
                <a:uFillTx/>
                <a:latin typeface="Rockwell" panose="02060603020205020403" pitchFamily="18" charset="0"/>
                <a:ea typeface="+mn-ea"/>
                <a:cs typeface="+mn-cs"/>
              </a:rPr>
              <a:t>or ADSEP proceedings</a:t>
            </a:r>
            <a:r>
              <a:rPr kumimoji="0" lang="en-US" sz="1600" b="0" i="0" u="none" strike="noStrike" kern="1200" cap="none" spc="0" normalizeH="0" baseline="0" noProof="0">
                <a:ln>
                  <a:noFill/>
                </a:ln>
                <a:solidFill>
                  <a:srgbClr val="2C292F"/>
                </a:solidFill>
                <a:effectLst/>
                <a:uLnTx/>
                <a:uFillTx/>
                <a:latin typeface="Rockwell" panose="02060603020205020403" pitchFamily="18" charset="0"/>
                <a:ea typeface="+mn-ea"/>
                <a:cs typeface="+mn-cs"/>
              </a:rPr>
              <a:t> (including entry of guilty pleas and sentencing)</a:t>
            </a:r>
            <a:r>
              <a:rPr kumimoji="0" lang="en-US" sz="1600" b="0" i="0" u="none" strike="noStrike" kern="1200" cap="none" spc="0" normalizeH="0" baseline="0" noProof="0">
                <a:ln>
                  <a:noFill/>
                </a:ln>
                <a:solidFill>
                  <a:srgbClr val="525254"/>
                </a:solidFill>
                <a:effectLst/>
                <a:uLnTx/>
                <a:uFillTx/>
                <a:latin typeface="Rockwell" panose="02060603020205020403" pitchFamily="18" charset="0"/>
                <a:ea typeface="+mn-ea"/>
                <a:cs typeface="+mn-cs"/>
              </a:rPr>
              <a:t>. </a:t>
            </a:r>
            <a:endPar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
        <p:nvSpPr>
          <p:cNvPr id="3" name="Title 2"/>
          <p:cNvSpPr>
            <a:spLocks noGrp="1"/>
          </p:cNvSpPr>
          <p:nvPr>
            <p:ph type="ctrTitle"/>
          </p:nvPr>
        </p:nvSpPr>
        <p:spPr>
          <a:xfrm>
            <a:off x="105508" y="246302"/>
            <a:ext cx="9144000" cy="685800"/>
          </a:xfrm>
        </p:spPr>
        <p:txBody>
          <a:bodyPr>
            <a:normAutofit fontScale="90000"/>
          </a:bodyPr>
          <a:lstStyle/>
          <a:p>
            <a:r>
              <a:rPr lang="en-US" sz="4050" u="sng" cap="all">
                <a:uFill>
                  <a:solidFill>
                    <a:schemeClr val="tx1"/>
                  </a:solidFill>
                </a:uFill>
                <a:latin typeface="Rockwell" panose="02060603020205020403" pitchFamily="18" charset="0"/>
                <a:cs typeface="Times New Roman" panose="02020603050405020304" pitchFamily="18" charset="0"/>
              </a:rPr>
              <a:t>Witness’ Rights</a:t>
            </a:r>
          </a:p>
        </p:txBody>
      </p:sp>
      <p:sp>
        <p:nvSpPr>
          <p:cNvPr id="4" name="TextBox 3"/>
          <p:cNvSpPr txBox="1"/>
          <p:nvPr/>
        </p:nvSpPr>
        <p:spPr>
          <a:xfrm>
            <a:off x="5334000" y="2565134"/>
            <a:ext cx="2679806" cy="276999"/>
          </a:xfrm>
          <a:prstGeom prst="rect">
            <a:avLst/>
          </a:prstGeom>
          <a:solidFill>
            <a:srgbClr val="FFFF00"/>
          </a:solidFill>
          <a:ln w="3810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MPO or No Contact Orders</a:t>
            </a:r>
          </a:p>
        </p:txBody>
      </p:sp>
      <p:pic>
        <p:nvPicPr>
          <p:cNvPr id="7" name="Picture 6"/>
          <p:cNvPicPr>
            <a:picLocks noChangeAspect="1"/>
          </p:cNvPicPr>
          <p:nvPr/>
        </p:nvPicPr>
        <p:blipFill>
          <a:blip r:embed="rId4"/>
          <a:stretch>
            <a:fillRect/>
          </a:stretch>
        </p:blipFill>
        <p:spPr>
          <a:xfrm>
            <a:off x="6897056" y="3500674"/>
            <a:ext cx="2123852" cy="815513"/>
          </a:xfrm>
          <a:prstGeom prst="rect">
            <a:avLst/>
          </a:prstGeom>
        </p:spPr>
      </p:pic>
    </p:spTree>
    <p:extLst>
      <p:ext uri="{BB962C8B-B14F-4D97-AF65-F5344CB8AC3E}">
        <p14:creationId xmlns:p14="http://schemas.microsoft.com/office/powerpoint/2010/main" val="35586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u="sng">
                <a:latin typeface="Rockwell" panose="02060603020205020403" pitchFamily="18" charset="0"/>
              </a:rPr>
              <a:t>VWAP FORMS/LETTERS</a:t>
            </a:r>
          </a:p>
        </p:txBody>
      </p:sp>
      <p:sp>
        <p:nvSpPr>
          <p:cNvPr id="45059" name="Rectangle 3"/>
          <p:cNvSpPr>
            <a:spLocks noGrp="1" noChangeArrowheads="1"/>
          </p:cNvSpPr>
          <p:nvPr>
            <p:ph idx="1"/>
          </p:nvPr>
        </p:nvSpPr>
        <p:spPr>
          <a:xfrm>
            <a:off x="457200" y="1447801"/>
            <a:ext cx="8229600" cy="4525963"/>
          </a:xfrm>
          <a:prstGeom prst="rect">
            <a:avLst/>
          </a:prstGeom>
        </p:spPr>
        <p:txBody>
          <a:bodyPr/>
          <a:lstStyle/>
          <a:p>
            <a:pPr marL="0" indent="0" eaLnBrk="1" hangingPunct="1">
              <a:buNone/>
            </a:pPr>
            <a:endParaRPr lang="en-US" b="1" i="1"/>
          </a:p>
          <a:p>
            <a:pPr marL="0" indent="0" algn="ctr" eaLnBrk="1" hangingPunct="1">
              <a:buNone/>
            </a:pPr>
            <a:r>
              <a:rPr lang="en-US" sz="3200" b="1" i="1">
                <a:latin typeface="Perpetua" panose="02020502060401020303" pitchFamily="18" charset="0"/>
              </a:rPr>
              <a:t>DD Forms 2701-2706 do not replace genuine service and support.</a:t>
            </a:r>
          </a:p>
          <a:p>
            <a:pPr eaLnBrk="1" hangingPunct="1"/>
            <a:endParaRPr lang="en-US"/>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64</a:t>
            </a:fld>
            <a:endParaRPr lang="en-US">
              <a:solidFill>
                <a:prstClr val="black"/>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53" y="3810000"/>
            <a:ext cx="1258649"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616" y="3810000"/>
            <a:ext cx="1243984"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3381" y="3810000"/>
            <a:ext cx="1260025"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4980" y="3819525"/>
            <a:ext cx="216062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1654" y="3810000"/>
            <a:ext cx="2166146"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723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945" y="409026"/>
            <a:ext cx="9143999" cy="702469"/>
          </a:xfrm>
        </p:spPr>
        <p:txBody>
          <a:bodyPr>
            <a:normAutofit fontScale="90000"/>
          </a:bodyPr>
          <a:lstStyle/>
          <a:p>
            <a:r>
              <a:rPr lang="en-US">
                <a:latin typeface="Rockwell" panose="02060603020205020403" pitchFamily="18" charset="0"/>
              </a:rPr>
              <a:t>Initial Information and </a:t>
            </a:r>
            <a:br>
              <a:rPr lang="en-US">
                <a:latin typeface="Rockwell" panose="02060603020205020403" pitchFamily="18" charset="0"/>
              </a:rPr>
            </a:br>
            <a:r>
              <a:rPr lang="en-US">
                <a:latin typeface="Rockwell" panose="02060603020205020403" pitchFamily="18" charset="0"/>
              </a:rPr>
              <a:t>Service Letter (IISL)</a:t>
            </a:r>
            <a:endParaRPr lang="en-US" u="sng" cap="all">
              <a:latin typeface="Rockwell" panose="02060603020205020403" pitchFamily="18" charset="0"/>
              <a:cs typeface="Times New Roman" panose="02020603050405020304" pitchFamily="18" charset="0"/>
            </a:endParaRPr>
          </a:p>
        </p:txBody>
      </p:sp>
      <p:sp>
        <p:nvSpPr>
          <p:cNvPr id="2" name="Rectangle 1"/>
          <p:cNvSpPr/>
          <p:nvPr/>
        </p:nvSpPr>
        <p:spPr>
          <a:xfrm>
            <a:off x="48127" y="1600200"/>
            <a:ext cx="8853854" cy="4478149"/>
          </a:xfrm>
          <a:prstGeom prst="rect">
            <a:avLst/>
          </a:prstGeom>
        </p:spPr>
        <p:txBody>
          <a:bodyPr wrap="square">
            <a:spAutoFit/>
          </a:bodyPr>
          <a:lstStyle/>
          <a:p>
            <a:r>
              <a:rPr lang="en-US" sz="1500">
                <a:solidFill>
                  <a:srgbClr val="2C2930"/>
                </a:solidFill>
                <a:latin typeface="Rockwell" panose="02060603020205020403" pitchFamily="18" charset="0"/>
              </a:rPr>
              <a:t>040502</a:t>
            </a:r>
            <a:r>
              <a:rPr lang="en-US" sz="1500">
                <a:solidFill>
                  <a:srgbClr val="666667"/>
                </a:solidFill>
                <a:latin typeface="Rockwell" panose="02060603020205020403" pitchFamily="18" charset="0"/>
              </a:rPr>
              <a:t>. </a:t>
            </a:r>
            <a:r>
              <a:rPr lang="en-US" sz="1500" u="sng">
                <a:solidFill>
                  <a:srgbClr val="2C2930"/>
                </a:solidFill>
                <a:latin typeface="Rockwell" panose="02060603020205020403" pitchFamily="18" charset="0"/>
              </a:rPr>
              <a:t>Initial Information and Services</a:t>
            </a:r>
          </a:p>
          <a:p>
            <a:endParaRPr lang="en-US" sz="1500" u="sng">
              <a:solidFill>
                <a:srgbClr val="2C2930"/>
              </a:solidFill>
              <a:latin typeface="Rockwell" panose="02060603020205020403" pitchFamily="18" charset="0"/>
            </a:endParaRPr>
          </a:p>
          <a:p>
            <a:r>
              <a:rPr lang="en-US" sz="1500">
                <a:solidFill>
                  <a:srgbClr val="2C2930"/>
                </a:solidFill>
                <a:latin typeface="Rockwell" panose="02060603020205020403" pitchFamily="18" charset="0"/>
              </a:rPr>
              <a:t>A.  </a:t>
            </a:r>
            <a:r>
              <a:rPr lang="en-US" sz="1500" b="1" u="sng">
                <a:solidFill>
                  <a:srgbClr val="2C2930"/>
                </a:solidFill>
                <a:latin typeface="Rockwell" panose="02060603020205020403" pitchFamily="18" charset="0"/>
              </a:rPr>
              <a:t>Immediately after identifying a crime victim or witness </a:t>
            </a:r>
            <a:r>
              <a:rPr lang="en-US" sz="1500">
                <a:solidFill>
                  <a:srgbClr val="2C2930"/>
                </a:solidFill>
                <a:latin typeface="Rockwell" panose="02060603020205020403" pitchFamily="18" charset="0"/>
              </a:rPr>
              <a:t>the unit Victim Witness Assistance Coordinator (VWAC)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the LSST VW AC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or trial counsel will explain and provide a copy of DD Form 2701 </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"Initial Information for Victims and Witness of Crime" and provide the below information.</a:t>
            </a:r>
          </a:p>
          <a:p>
            <a:r>
              <a:rPr lang="en-US" sz="1500">
                <a:solidFill>
                  <a:srgbClr val="2C2930"/>
                </a:solidFill>
                <a:latin typeface="Rockwell" panose="02060603020205020403" pitchFamily="18" charset="0"/>
              </a:rPr>
              <a:t>     (1) Contact information for the appropriate victim and witness services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including NCIS</a:t>
            </a:r>
            <a:r>
              <a:rPr lang="en-US" sz="1500">
                <a:solidFill>
                  <a:srgbClr val="545253"/>
                </a:solidFill>
                <a:latin typeface="Rockwell" panose="02060603020205020403" pitchFamily="18" charset="0"/>
              </a:rPr>
              <a:t>/</a:t>
            </a:r>
            <a:r>
              <a:rPr lang="en-US" sz="1500">
                <a:solidFill>
                  <a:srgbClr val="2C2930"/>
                </a:solidFill>
                <a:latin typeface="Rockwell" panose="02060603020205020403" pitchFamily="18" charset="0"/>
              </a:rPr>
              <a:t>CID</a:t>
            </a:r>
            <a:r>
              <a:rPr lang="en-US" sz="1500">
                <a:solidFill>
                  <a:srgbClr val="545253"/>
                </a:solidFill>
                <a:latin typeface="Rockwell" panose="02060603020205020403" pitchFamily="18" charset="0"/>
              </a:rPr>
              <a:t>, </a:t>
            </a:r>
            <a:r>
              <a:rPr lang="en-US" sz="1500">
                <a:solidFill>
                  <a:srgbClr val="2C2930"/>
                </a:solidFill>
                <a:latin typeface="Rockwell" panose="02060603020205020403" pitchFamily="18" charset="0"/>
              </a:rPr>
              <a:t>the command Victim and Witness Liaison</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the trial counsel office</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victim compensation personnel</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legal assistance</a:t>
            </a:r>
            <a:r>
              <a:rPr lang="en-US" sz="1500">
                <a:solidFill>
                  <a:srgbClr val="545253"/>
                </a:solidFill>
                <a:latin typeface="Rockwell" panose="02060603020205020403" pitchFamily="18" charset="0"/>
              </a:rPr>
              <a:t>, </a:t>
            </a:r>
            <a:r>
              <a:rPr lang="en-US" sz="1500">
                <a:solidFill>
                  <a:srgbClr val="2C2930"/>
                </a:solidFill>
                <a:latin typeface="Rockwell" panose="02060603020205020403" pitchFamily="18" charset="0"/>
              </a:rPr>
              <a:t>VLC, and the Inspector General's office.</a:t>
            </a:r>
          </a:p>
          <a:p>
            <a:r>
              <a:rPr lang="en-US" sz="1500">
                <a:solidFill>
                  <a:srgbClr val="2C2930"/>
                </a:solidFill>
                <a:latin typeface="Rockwell" panose="02060603020205020403" pitchFamily="18" charset="0"/>
              </a:rPr>
              <a:t>     (2) </a:t>
            </a:r>
            <a:r>
              <a:rPr lang="en-US" sz="1500" b="1" u="sng">
                <a:solidFill>
                  <a:srgbClr val="2C2930"/>
                </a:solidFill>
                <a:latin typeface="Rockwell" panose="02060603020205020403" pitchFamily="18" charset="0"/>
              </a:rPr>
              <a:t>Record the date on which the DD Form 2701 was provided to the victim or witness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Proper completion and recording of this completion </a:t>
            </a:r>
            <a:r>
              <a:rPr lang="en-US" sz="1500" b="1" u="sng">
                <a:solidFill>
                  <a:srgbClr val="2C2930"/>
                </a:solidFill>
                <a:latin typeface="Rockwell" panose="02060603020205020403" pitchFamily="18" charset="0"/>
              </a:rPr>
              <a:t>serves as evidence </a:t>
            </a:r>
            <a:r>
              <a:rPr lang="en-US" sz="1500">
                <a:solidFill>
                  <a:srgbClr val="2C2930"/>
                </a:solidFill>
                <a:latin typeface="Rockwell" panose="02060603020205020403" pitchFamily="18" charset="0"/>
              </a:rPr>
              <a:t>the victim or witness was timely notified of his or her rights</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(3) Information about available military and civilian emergency medical and social services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victim advocacy services for victims of domestic violence or sexual assault. When necessary</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party administering DD Form 2701 will provide assistance in seeming such services</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(4) Information about restitution or other relief a victim may be entitled to</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and the manner in which such relief may be obtained</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(5) To victims of intra</a:t>
            </a:r>
            <a:r>
              <a:rPr lang="en-US" sz="1500">
                <a:solidFill>
                  <a:srgbClr val="030306"/>
                </a:solidFill>
                <a:latin typeface="Rockwell" panose="02060603020205020403" pitchFamily="18" charset="0"/>
              </a:rPr>
              <a:t>-</a:t>
            </a:r>
            <a:r>
              <a:rPr lang="en-US" sz="1500">
                <a:solidFill>
                  <a:srgbClr val="2C2930"/>
                </a:solidFill>
                <a:latin typeface="Rockwell" panose="02060603020205020403" pitchFamily="18" charset="0"/>
              </a:rPr>
              <a:t>familial abuse</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information on the availability of limited transitional compensation benefits and possible entitlement a portion of the active duty Service member</a:t>
            </a:r>
            <a:r>
              <a:rPr lang="en-US" sz="1500">
                <a:solidFill>
                  <a:srgbClr val="545253"/>
                </a:solidFill>
                <a:latin typeface="Rockwell" panose="02060603020205020403" pitchFamily="18" charset="0"/>
              </a:rPr>
              <a:t>'</a:t>
            </a:r>
            <a:r>
              <a:rPr lang="en-US" sz="1500">
                <a:solidFill>
                  <a:srgbClr val="2C2930"/>
                </a:solidFill>
                <a:latin typeface="Rockwell" panose="02060603020205020403" pitchFamily="18" charset="0"/>
              </a:rPr>
              <a:t>s retirement benefits pursuant to Sections 1059 and 1408 of Title 10</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U.S</a:t>
            </a:r>
            <a:r>
              <a:rPr lang="en-US" sz="1500">
                <a:solidFill>
                  <a:srgbClr val="666667"/>
                </a:solidFill>
                <a:latin typeface="Rockwell" panose="02060603020205020403" pitchFamily="18" charset="0"/>
              </a:rPr>
              <a:t>.</a:t>
            </a:r>
            <a:r>
              <a:rPr lang="en-US" sz="1500">
                <a:solidFill>
                  <a:srgbClr val="2C2930"/>
                </a:solidFill>
                <a:latin typeface="Rockwell" panose="02060603020205020403" pitchFamily="18" charset="0"/>
              </a:rPr>
              <a:t>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and DoDI 1342</a:t>
            </a:r>
            <a:r>
              <a:rPr lang="en-US" sz="1500">
                <a:solidFill>
                  <a:srgbClr val="666667"/>
                </a:solidFill>
                <a:latin typeface="Rockwell" panose="02060603020205020403" pitchFamily="18" charset="0"/>
              </a:rPr>
              <a:t>.</a:t>
            </a:r>
            <a:r>
              <a:rPr lang="en-US" sz="1500">
                <a:solidFill>
                  <a:srgbClr val="2C2930"/>
                </a:solidFill>
                <a:latin typeface="Rockwell" panose="02060603020205020403" pitchFamily="18" charset="0"/>
              </a:rPr>
              <a:t>24</a:t>
            </a:r>
            <a:r>
              <a:rPr lang="en-US" sz="1500">
                <a:solidFill>
                  <a:srgbClr val="545253"/>
                </a:solidFill>
                <a:latin typeface="Rockwell" panose="02060603020205020403" pitchFamily="18" charset="0"/>
              </a:rPr>
              <a:t>.</a:t>
            </a:r>
            <a:endParaRPr lang="en-US" sz="1500">
              <a:latin typeface="Rockwell" panose="02060603020205020403" pitchFamily="18" charset="0"/>
            </a:endParaRPr>
          </a:p>
        </p:txBody>
      </p:sp>
    </p:spTree>
    <p:extLst>
      <p:ext uri="{BB962C8B-B14F-4D97-AF65-F5344CB8AC3E}">
        <p14:creationId xmlns:p14="http://schemas.microsoft.com/office/powerpoint/2010/main" val="2747807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24837"/>
            <a:ext cx="8976946" cy="4939814"/>
          </a:xfrm>
          <a:prstGeom prst="rect">
            <a:avLst/>
          </a:prstGeom>
        </p:spPr>
        <p:txBody>
          <a:bodyPr wrap="square">
            <a:spAutoFit/>
          </a:bodyPr>
          <a:lstStyle/>
          <a:p>
            <a:r>
              <a:rPr lang="en-US" sz="1450">
                <a:latin typeface="Rockwell" panose="02060603020205020403" pitchFamily="18" charset="0"/>
              </a:rPr>
              <a:t>(6) Information about public and private programs available to provide counseling, treatment, and other support, including available compensation through federal, state, and local agencies.</a:t>
            </a:r>
          </a:p>
          <a:p>
            <a:endParaRPr lang="en-US" sz="1450">
              <a:latin typeface="Rockwell" panose="02060603020205020403" pitchFamily="18" charset="0"/>
            </a:endParaRPr>
          </a:p>
          <a:p>
            <a:r>
              <a:rPr lang="en-US" sz="1450">
                <a:latin typeface="Rockwell" panose="02060603020205020403" pitchFamily="18" charset="0"/>
              </a:rPr>
              <a:t>(7) Information about the prohibition against intimidation and harassment of victims and witnesses, and an arrangements for the victim or witness to receive reasonable protection from threat, harm, or intimidation from an accused offender and from people acting in conceit with or under the control of the accused offender.</a:t>
            </a:r>
          </a:p>
          <a:p>
            <a:endParaRPr lang="en-US" sz="1450">
              <a:latin typeface="Rockwell" panose="02060603020205020403" pitchFamily="18" charset="0"/>
            </a:endParaRPr>
          </a:p>
          <a:p>
            <a:r>
              <a:rPr lang="en-US" sz="1450">
                <a:latin typeface="Rockwell" panose="02060603020205020403" pitchFamily="18" charset="0"/>
              </a:rPr>
              <a:t>(8) Information concerning military and civilian protective orders, as appropriate.</a:t>
            </a:r>
          </a:p>
          <a:p>
            <a:endParaRPr lang="en-US" sz="1450">
              <a:latin typeface="Rockwell" panose="02060603020205020403" pitchFamily="18" charset="0"/>
            </a:endParaRPr>
          </a:p>
          <a:p>
            <a:r>
              <a:rPr lang="en-US" sz="1450">
                <a:latin typeface="Rockwell" panose="02060603020205020403" pitchFamily="18" charset="0"/>
              </a:rPr>
              <a:t>(9) If necessary, provide assistance in contacting the people responsible for </a:t>
            </a:r>
            <a:br>
              <a:rPr lang="en-US" sz="1450">
                <a:latin typeface="Rockwell" panose="02060603020205020403" pitchFamily="18" charset="0"/>
              </a:rPr>
            </a:br>
            <a:r>
              <a:rPr lang="en-US" sz="1450">
                <a:latin typeface="Rockwell" panose="02060603020205020403" pitchFamily="18" charset="0"/>
              </a:rPr>
              <a:t>administering victim and witness se1vices and relief.</a:t>
            </a:r>
          </a:p>
          <a:p>
            <a:endParaRPr lang="en-US" sz="1450">
              <a:latin typeface="Rockwell" panose="02060603020205020403" pitchFamily="18" charset="0"/>
            </a:endParaRPr>
          </a:p>
          <a:p>
            <a:r>
              <a:rPr lang="en-US" sz="1450">
                <a:latin typeface="Rockwell" panose="02060603020205020403" pitchFamily="18" charset="0"/>
              </a:rPr>
              <a:t>(10) If appropriate,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endParaRPr lang="en-US" sz="1450">
              <a:latin typeface="Rockwell" panose="02060603020205020403" pitchFamily="18" charset="0"/>
            </a:endParaRPr>
          </a:p>
          <a:p>
            <a:r>
              <a:rPr lang="en-US" sz="1450">
                <a:latin typeface="Rockwell" panose="02060603020205020403" pitchFamily="18" charset="0"/>
              </a:rPr>
              <a:t>(11) Information about the victim's right to seek the advice of an attorney with respect to his or her rights as a crime victim pursuant to federal law and DoD policy. This includes the 1ight of Service members and their dependents to consult a military legal assistance attorney or a VLC.</a:t>
            </a:r>
          </a:p>
        </p:txBody>
      </p:sp>
      <p:sp>
        <p:nvSpPr>
          <p:cNvPr id="3" name="Title 2"/>
          <p:cNvSpPr>
            <a:spLocks noGrp="1"/>
          </p:cNvSpPr>
          <p:nvPr>
            <p:ph type="ctrTitle"/>
          </p:nvPr>
        </p:nvSpPr>
        <p:spPr>
          <a:xfrm>
            <a:off x="-26096" y="294903"/>
            <a:ext cx="9143999" cy="702469"/>
          </a:xfrm>
        </p:spPr>
        <p:txBody>
          <a:bodyPr>
            <a:normAutofit fontScale="90000"/>
          </a:bodyPr>
          <a:lstStyle/>
          <a:p>
            <a:r>
              <a:rPr lang="en-US">
                <a:latin typeface="Rockwell" panose="02060603020205020403" pitchFamily="18" charset="0"/>
              </a:rPr>
              <a:t>Initial Information and </a:t>
            </a:r>
            <a:br>
              <a:rPr lang="en-US">
                <a:latin typeface="Rockwell" panose="02060603020205020403" pitchFamily="18" charset="0"/>
              </a:rPr>
            </a:br>
            <a:r>
              <a:rPr lang="en-US">
                <a:latin typeface="Rockwell" panose="02060603020205020403" pitchFamily="18" charset="0"/>
              </a:rPr>
              <a:t>Service Letter (IISL) cont.</a:t>
            </a:r>
            <a:endParaRPr lang="en-US" u="sng" cap="all">
              <a:latin typeface="Rockwell" panose="02060603020205020403"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040816" y="3657600"/>
            <a:ext cx="1558412" cy="1037051"/>
          </a:xfrm>
          <a:prstGeom prst="rect">
            <a:avLst/>
          </a:prstGeom>
        </p:spPr>
      </p:pic>
    </p:spTree>
    <p:extLst>
      <p:ext uri="{BB962C8B-B14F-4D97-AF65-F5344CB8AC3E}">
        <p14:creationId xmlns:p14="http://schemas.microsoft.com/office/powerpoint/2010/main" val="3864635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u="sng">
                <a:latin typeface="Rockwell" panose="02060603020205020403" pitchFamily="18" charset="0"/>
              </a:rPr>
              <a:t>VWAP FORMS/LETTERS</a:t>
            </a:r>
          </a:p>
        </p:txBody>
      </p:sp>
      <p:sp>
        <p:nvSpPr>
          <p:cNvPr id="45059" name="Rectangle 3"/>
          <p:cNvSpPr>
            <a:spLocks noGrp="1" noChangeArrowheads="1"/>
          </p:cNvSpPr>
          <p:nvPr>
            <p:ph idx="1"/>
          </p:nvPr>
        </p:nvSpPr>
        <p:spPr>
          <a:xfrm>
            <a:off x="457200" y="1447801"/>
            <a:ext cx="8229600" cy="4525963"/>
          </a:xfrm>
          <a:prstGeom prst="rect">
            <a:avLst/>
          </a:prstGeom>
        </p:spPr>
        <p:txBody>
          <a:bodyPr/>
          <a:lstStyle/>
          <a:p>
            <a:pPr marL="0" indent="0" eaLnBrk="1" hangingPunct="1">
              <a:buNone/>
            </a:pPr>
            <a:endParaRPr lang="en-US" b="1" i="1"/>
          </a:p>
          <a:p>
            <a:pPr marL="0" indent="0" algn="ctr" eaLnBrk="1" hangingPunct="1">
              <a:buNone/>
            </a:pPr>
            <a:r>
              <a:rPr lang="en-US" sz="3200" b="1" i="1">
                <a:latin typeface="Perpetua" panose="02020502060401020303" pitchFamily="18" charset="0"/>
              </a:rPr>
              <a:t>DD Forms 2701-2706 do not replace genuine service and support.</a:t>
            </a:r>
          </a:p>
          <a:p>
            <a:pPr eaLnBrk="1" hangingPunct="1"/>
            <a:endParaRPr lang="en-US"/>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67</a:t>
            </a:fld>
            <a:endParaRPr lang="en-US">
              <a:solidFill>
                <a:prstClr val="black"/>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53" y="3810000"/>
            <a:ext cx="1258649"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616" y="3810000"/>
            <a:ext cx="1243984"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3381" y="3810000"/>
            <a:ext cx="1260025"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4980" y="3819525"/>
            <a:ext cx="216062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1654" y="3810000"/>
            <a:ext cx="2166146"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7004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04548" y="5870362"/>
            <a:ext cx="1042506" cy="987638"/>
          </a:xfrm>
          <a:prstGeom prst="rect">
            <a:avLst/>
          </a:prstGeom>
        </p:spPr>
      </p:pic>
      <p:sp>
        <p:nvSpPr>
          <p:cNvPr id="3" name="Title 2"/>
          <p:cNvSpPr>
            <a:spLocks noGrp="1"/>
          </p:cNvSpPr>
          <p:nvPr>
            <p:ph type="ctrTitle"/>
          </p:nvPr>
        </p:nvSpPr>
        <p:spPr>
          <a:xfrm>
            <a:off x="-96945" y="409026"/>
            <a:ext cx="9143999" cy="702469"/>
          </a:xfrm>
        </p:spPr>
        <p:txBody>
          <a:bodyPr>
            <a:normAutofit fontScale="90000"/>
          </a:bodyPr>
          <a:lstStyle/>
          <a:p>
            <a:r>
              <a:rPr lang="en-US">
                <a:latin typeface="Rockwell" panose="02060603020205020403" pitchFamily="18" charset="0"/>
              </a:rPr>
              <a:t>Initial Information and </a:t>
            </a:r>
            <a:br>
              <a:rPr lang="en-US">
                <a:latin typeface="Rockwell" panose="02060603020205020403" pitchFamily="18" charset="0"/>
              </a:rPr>
            </a:br>
            <a:r>
              <a:rPr lang="en-US">
                <a:latin typeface="Rockwell" panose="02060603020205020403" pitchFamily="18" charset="0"/>
              </a:rPr>
              <a:t>Service Letter (IISL)</a:t>
            </a:r>
            <a:endParaRPr lang="en-US" u="sng" cap="all">
              <a:latin typeface="Rockwell" panose="02060603020205020403" pitchFamily="18" charset="0"/>
              <a:cs typeface="Times New Roman" panose="02020603050405020304" pitchFamily="18" charset="0"/>
            </a:endParaRPr>
          </a:p>
        </p:txBody>
      </p:sp>
      <p:sp>
        <p:nvSpPr>
          <p:cNvPr id="2" name="Rectangle 1"/>
          <p:cNvSpPr/>
          <p:nvPr/>
        </p:nvSpPr>
        <p:spPr>
          <a:xfrm>
            <a:off x="48127" y="1600200"/>
            <a:ext cx="8853854" cy="4478149"/>
          </a:xfrm>
          <a:prstGeom prst="rect">
            <a:avLst/>
          </a:prstGeom>
        </p:spPr>
        <p:txBody>
          <a:bodyPr wrap="square">
            <a:spAutoFit/>
          </a:bodyPr>
          <a:lstStyle/>
          <a:p>
            <a:r>
              <a:rPr lang="en-US" sz="1500">
                <a:solidFill>
                  <a:srgbClr val="2C2930"/>
                </a:solidFill>
                <a:latin typeface="Rockwell" panose="02060603020205020403" pitchFamily="18" charset="0"/>
              </a:rPr>
              <a:t>040502</a:t>
            </a:r>
            <a:r>
              <a:rPr lang="en-US" sz="1500">
                <a:solidFill>
                  <a:srgbClr val="666667"/>
                </a:solidFill>
                <a:latin typeface="Rockwell" panose="02060603020205020403" pitchFamily="18" charset="0"/>
              </a:rPr>
              <a:t>. </a:t>
            </a:r>
            <a:r>
              <a:rPr lang="en-US" sz="1500" u="sng">
                <a:solidFill>
                  <a:srgbClr val="2C2930"/>
                </a:solidFill>
                <a:latin typeface="Rockwell" panose="02060603020205020403" pitchFamily="18" charset="0"/>
              </a:rPr>
              <a:t>Initial Information and Services</a:t>
            </a:r>
          </a:p>
          <a:p>
            <a:endParaRPr lang="en-US" sz="1500" u="sng">
              <a:solidFill>
                <a:srgbClr val="2C2930"/>
              </a:solidFill>
              <a:latin typeface="Rockwell" panose="02060603020205020403" pitchFamily="18" charset="0"/>
            </a:endParaRPr>
          </a:p>
          <a:p>
            <a:r>
              <a:rPr lang="en-US" sz="1500">
                <a:solidFill>
                  <a:srgbClr val="2C2930"/>
                </a:solidFill>
                <a:latin typeface="Rockwell" panose="02060603020205020403" pitchFamily="18" charset="0"/>
              </a:rPr>
              <a:t>A.  </a:t>
            </a:r>
            <a:r>
              <a:rPr lang="en-US" sz="1500" b="1" u="sng">
                <a:solidFill>
                  <a:srgbClr val="2C2930"/>
                </a:solidFill>
                <a:latin typeface="Rockwell" panose="02060603020205020403" pitchFamily="18" charset="0"/>
              </a:rPr>
              <a:t>Immediately after identifying a crime victim or witness </a:t>
            </a:r>
            <a:r>
              <a:rPr lang="en-US" sz="1500">
                <a:solidFill>
                  <a:srgbClr val="2C2930"/>
                </a:solidFill>
                <a:latin typeface="Rockwell" panose="02060603020205020403" pitchFamily="18" charset="0"/>
              </a:rPr>
              <a:t>the unit Victim Witness Assistance Coordinator (VWAC)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the LSST VW AC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or trial counsel will explain and provide a copy of DD Form 2701 </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"Initial Information for Victims and Witness of Crime" and provide the below information.</a:t>
            </a:r>
          </a:p>
          <a:p>
            <a:r>
              <a:rPr lang="en-US" sz="1500">
                <a:solidFill>
                  <a:srgbClr val="2C2930"/>
                </a:solidFill>
                <a:latin typeface="Rockwell" panose="02060603020205020403" pitchFamily="18" charset="0"/>
              </a:rPr>
              <a:t>     (1) Contact information for the appropriate victim and witness services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including NCIS</a:t>
            </a:r>
            <a:r>
              <a:rPr lang="en-US" sz="1500">
                <a:solidFill>
                  <a:srgbClr val="545253"/>
                </a:solidFill>
                <a:latin typeface="Rockwell" panose="02060603020205020403" pitchFamily="18" charset="0"/>
              </a:rPr>
              <a:t>/</a:t>
            </a:r>
            <a:r>
              <a:rPr lang="en-US" sz="1500">
                <a:solidFill>
                  <a:srgbClr val="2C2930"/>
                </a:solidFill>
                <a:latin typeface="Rockwell" panose="02060603020205020403" pitchFamily="18" charset="0"/>
              </a:rPr>
              <a:t>CID</a:t>
            </a:r>
            <a:r>
              <a:rPr lang="en-US" sz="1500">
                <a:solidFill>
                  <a:srgbClr val="545253"/>
                </a:solidFill>
                <a:latin typeface="Rockwell" panose="02060603020205020403" pitchFamily="18" charset="0"/>
              </a:rPr>
              <a:t>, </a:t>
            </a:r>
            <a:r>
              <a:rPr lang="en-US" sz="1500">
                <a:solidFill>
                  <a:srgbClr val="2C2930"/>
                </a:solidFill>
                <a:latin typeface="Rockwell" panose="02060603020205020403" pitchFamily="18" charset="0"/>
              </a:rPr>
              <a:t>the command Victim and Witness Liaison</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the trial counsel office</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victim compensation personnel</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legal assistance</a:t>
            </a:r>
            <a:r>
              <a:rPr lang="en-US" sz="1500">
                <a:solidFill>
                  <a:srgbClr val="545253"/>
                </a:solidFill>
                <a:latin typeface="Rockwell" panose="02060603020205020403" pitchFamily="18" charset="0"/>
              </a:rPr>
              <a:t>, </a:t>
            </a:r>
            <a:r>
              <a:rPr lang="en-US" sz="1500">
                <a:solidFill>
                  <a:srgbClr val="2C2930"/>
                </a:solidFill>
                <a:latin typeface="Rockwell" panose="02060603020205020403" pitchFamily="18" charset="0"/>
              </a:rPr>
              <a:t>VLC, and the Inspector General's office.</a:t>
            </a:r>
          </a:p>
          <a:p>
            <a:r>
              <a:rPr lang="en-US" sz="1500">
                <a:solidFill>
                  <a:srgbClr val="2C2930"/>
                </a:solidFill>
                <a:latin typeface="Rockwell" panose="02060603020205020403" pitchFamily="18" charset="0"/>
              </a:rPr>
              <a:t>     (2) </a:t>
            </a:r>
            <a:r>
              <a:rPr lang="en-US" sz="1500" b="1" u="sng">
                <a:solidFill>
                  <a:srgbClr val="2C2930"/>
                </a:solidFill>
                <a:latin typeface="Rockwell" panose="02060603020205020403" pitchFamily="18" charset="0"/>
              </a:rPr>
              <a:t>Record the date on which the DD Form 2701 was provided to the victim or witness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Proper completion and recording of this completion </a:t>
            </a:r>
            <a:r>
              <a:rPr lang="en-US" sz="1500" b="1" u="sng">
                <a:solidFill>
                  <a:srgbClr val="2C2930"/>
                </a:solidFill>
                <a:latin typeface="Rockwell" panose="02060603020205020403" pitchFamily="18" charset="0"/>
              </a:rPr>
              <a:t>serves as evidence </a:t>
            </a:r>
            <a:r>
              <a:rPr lang="en-US" sz="1500">
                <a:solidFill>
                  <a:srgbClr val="2C2930"/>
                </a:solidFill>
                <a:latin typeface="Rockwell" panose="02060603020205020403" pitchFamily="18" charset="0"/>
              </a:rPr>
              <a:t>the victim or witness was timely notified of his or her rights</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(3) Information about available military and civilian emergency medical and social services</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victim advocacy services for victims of domestic violence or sexual assault. When necessary</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party administering DD Form 2701 will provide assistance in seeming such services</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(4) Information about restitution or other relief a victim may be entitled to</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and the manner in which such relief may be obtained</a:t>
            </a:r>
            <a:r>
              <a:rPr lang="en-US" sz="1500">
                <a:solidFill>
                  <a:srgbClr val="666667"/>
                </a:solidFill>
                <a:latin typeface="Rockwell" panose="02060603020205020403" pitchFamily="18" charset="0"/>
              </a:rPr>
              <a:t>.</a:t>
            </a:r>
          </a:p>
          <a:p>
            <a:r>
              <a:rPr lang="en-US" sz="1500">
                <a:solidFill>
                  <a:srgbClr val="2C2930"/>
                </a:solidFill>
                <a:latin typeface="Rockwell" panose="02060603020205020403" pitchFamily="18" charset="0"/>
              </a:rPr>
              <a:t>     (5) To victims of intra</a:t>
            </a:r>
            <a:r>
              <a:rPr lang="en-US" sz="1500">
                <a:solidFill>
                  <a:srgbClr val="030306"/>
                </a:solidFill>
                <a:latin typeface="Rockwell" panose="02060603020205020403" pitchFamily="18" charset="0"/>
              </a:rPr>
              <a:t>-</a:t>
            </a:r>
            <a:r>
              <a:rPr lang="en-US" sz="1500">
                <a:solidFill>
                  <a:srgbClr val="2C2930"/>
                </a:solidFill>
                <a:latin typeface="Rockwell" panose="02060603020205020403" pitchFamily="18" charset="0"/>
              </a:rPr>
              <a:t>familial abuse</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information on the availability of limited transitional compensation benefits and possible entitlement a portion of the active duty Service member</a:t>
            </a:r>
            <a:r>
              <a:rPr lang="en-US" sz="1500">
                <a:solidFill>
                  <a:srgbClr val="545253"/>
                </a:solidFill>
                <a:latin typeface="Rockwell" panose="02060603020205020403" pitchFamily="18" charset="0"/>
              </a:rPr>
              <a:t>'</a:t>
            </a:r>
            <a:r>
              <a:rPr lang="en-US" sz="1500">
                <a:solidFill>
                  <a:srgbClr val="2C2930"/>
                </a:solidFill>
                <a:latin typeface="Rockwell" panose="02060603020205020403" pitchFamily="18" charset="0"/>
              </a:rPr>
              <a:t>s retirement benefits pursuant to Sections 1059 and 1408 of Title 10</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U.S</a:t>
            </a:r>
            <a:r>
              <a:rPr lang="en-US" sz="1500">
                <a:solidFill>
                  <a:srgbClr val="666667"/>
                </a:solidFill>
                <a:latin typeface="Rockwell" panose="02060603020205020403" pitchFamily="18" charset="0"/>
              </a:rPr>
              <a:t>.</a:t>
            </a:r>
            <a:r>
              <a:rPr lang="en-US" sz="1500">
                <a:solidFill>
                  <a:srgbClr val="2C2930"/>
                </a:solidFill>
                <a:latin typeface="Rockwell" panose="02060603020205020403" pitchFamily="18" charset="0"/>
              </a:rPr>
              <a:t>C</a:t>
            </a:r>
            <a:r>
              <a:rPr lang="en-US" sz="1500">
                <a:solidFill>
                  <a:srgbClr val="666667"/>
                </a:solidFill>
                <a:latin typeface="Rockwell" panose="02060603020205020403" pitchFamily="18" charset="0"/>
              </a:rPr>
              <a:t>., </a:t>
            </a:r>
            <a:r>
              <a:rPr lang="en-US" sz="1500">
                <a:solidFill>
                  <a:srgbClr val="2C2930"/>
                </a:solidFill>
                <a:latin typeface="Rockwell" panose="02060603020205020403" pitchFamily="18" charset="0"/>
              </a:rPr>
              <a:t>and DoDI 1342</a:t>
            </a:r>
            <a:r>
              <a:rPr lang="en-US" sz="1500">
                <a:solidFill>
                  <a:srgbClr val="666667"/>
                </a:solidFill>
                <a:latin typeface="Rockwell" panose="02060603020205020403" pitchFamily="18" charset="0"/>
              </a:rPr>
              <a:t>.</a:t>
            </a:r>
            <a:r>
              <a:rPr lang="en-US" sz="1500">
                <a:solidFill>
                  <a:srgbClr val="2C2930"/>
                </a:solidFill>
                <a:latin typeface="Rockwell" panose="02060603020205020403" pitchFamily="18" charset="0"/>
              </a:rPr>
              <a:t>24</a:t>
            </a:r>
            <a:r>
              <a:rPr lang="en-US" sz="1500">
                <a:solidFill>
                  <a:srgbClr val="545253"/>
                </a:solidFill>
                <a:latin typeface="Rockwell" panose="02060603020205020403" pitchFamily="18" charset="0"/>
              </a:rPr>
              <a:t>.</a:t>
            </a:r>
            <a:endParaRPr lang="en-US" sz="1500">
              <a:latin typeface="Rockwell" panose="02060603020205020403" pitchFamily="18" charset="0"/>
            </a:endParaRPr>
          </a:p>
        </p:txBody>
      </p:sp>
    </p:spTree>
    <p:extLst>
      <p:ext uri="{BB962C8B-B14F-4D97-AF65-F5344CB8AC3E}">
        <p14:creationId xmlns:p14="http://schemas.microsoft.com/office/powerpoint/2010/main" val="1552122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24837"/>
            <a:ext cx="8976946" cy="4939814"/>
          </a:xfrm>
          <a:prstGeom prst="rect">
            <a:avLst/>
          </a:prstGeom>
        </p:spPr>
        <p:txBody>
          <a:bodyPr wrap="square">
            <a:spAutoFit/>
          </a:bodyPr>
          <a:lstStyle/>
          <a:p>
            <a:r>
              <a:rPr lang="en-US" sz="1450">
                <a:latin typeface="Rockwell" panose="02060603020205020403" pitchFamily="18" charset="0"/>
              </a:rPr>
              <a:t>(6) Information about public and private programs available to provide counseling, treatment, and other support, including available compensation through federal, state, and local agencies.</a:t>
            </a:r>
          </a:p>
          <a:p>
            <a:endParaRPr lang="en-US" sz="1450">
              <a:latin typeface="Rockwell" panose="02060603020205020403" pitchFamily="18" charset="0"/>
            </a:endParaRPr>
          </a:p>
          <a:p>
            <a:r>
              <a:rPr lang="en-US" sz="1450">
                <a:latin typeface="Rockwell" panose="02060603020205020403" pitchFamily="18" charset="0"/>
              </a:rPr>
              <a:t>(7) Information about the prohibition against intimidation and harassment of victims and witnesses, and an arrangements for the victim or witness to receive reasonable protection from threat, harm, or intimidation from an accused offender and from people acting in conceit with or under the control of the accused offender.</a:t>
            </a:r>
          </a:p>
          <a:p>
            <a:endParaRPr lang="en-US" sz="1450">
              <a:latin typeface="Rockwell" panose="02060603020205020403" pitchFamily="18" charset="0"/>
            </a:endParaRPr>
          </a:p>
          <a:p>
            <a:r>
              <a:rPr lang="en-US" sz="1450">
                <a:latin typeface="Rockwell" panose="02060603020205020403" pitchFamily="18" charset="0"/>
              </a:rPr>
              <a:t>(8) Information concerning military and civilian protective orders, as appropriate.</a:t>
            </a:r>
          </a:p>
          <a:p>
            <a:endParaRPr lang="en-US" sz="1450">
              <a:latin typeface="Rockwell" panose="02060603020205020403" pitchFamily="18" charset="0"/>
            </a:endParaRPr>
          </a:p>
          <a:p>
            <a:r>
              <a:rPr lang="en-US" sz="1450">
                <a:latin typeface="Rockwell" panose="02060603020205020403" pitchFamily="18" charset="0"/>
              </a:rPr>
              <a:t>(9) If necessary, provide assistance in contacting the people responsible for </a:t>
            </a:r>
            <a:br>
              <a:rPr lang="en-US" sz="1450">
                <a:latin typeface="Rockwell" panose="02060603020205020403" pitchFamily="18" charset="0"/>
              </a:rPr>
            </a:br>
            <a:r>
              <a:rPr lang="en-US" sz="1450">
                <a:latin typeface="Rockwell" panose="02060603020205020403" pitchFamily="18" charset="0"/>
              </a:rPr>
              <a:t>administering victim and witness se1vices and relief.</a:t>
            </a:r>
          </a:p>
          <a:p>
            <a:endParaRPr lang="en-US" sz="1450">
              <a:latin typeface="Rockwell" panose="02060603020205020403" pitchFamily="18" charset="0"/>
            </a:endParaRPr>
          </a:p>
          <a:p>
            <a:r>
              <a:rPr lang="en-US" sz="1450">
                <a:latin typeface="Rockwell" panose="02060603020205020403" pitchFamily="18" charset="0"/>
              </a:rPr>
              <a:t>(10) If appropriate, explain how victim or witness experiencing reprisal as a result of their making, prepa1ing to make, or being perceived as making or being prepared to make a protected communication in accordance with Section 1034 of Title 10, U.S.C. and DoD 7050.06 may file a military whistleblower complaiI1t with the Inspector General's Office.</a:t>
            </a:r>
          </a:p>
          <a:p>
            <a:endParaRPr lang="en-US" sz="1450">
              <a:latin typeface="Rockwell" panose="02060603020205020403" pitchFamily="18" charset="0"/>
            </a:endParaRPr>
          </a:p>
          <a:p>
            <a:r>
              <a:rPr lang="en-US" sz="1450">
                <a:latin typeface="Rockwell" panose="02060603020205020403" pitchFamily="18" charset="0"/>
              </a:rPr>
              <a:t>(11) Information about the victim's right to seek the advice of an attorney with respect to his or her rights as a crime victim pursuant to federal law and DoD policy. This includes the 1ight of Service members and their dependents to consult a military legal assistance attorney or a VLC.</a:t>
            </a:r>
          </a:p>
        </p:txBody>
      </p:sp>
      <p:sp>
        <p:nvSpPr>
          <p:cNvPr id="3" name="Title 2"/>
          <p:cNvSpPr>
            <a:spLocks noGrp="1"/>
          </p:cNvSpPr>
          <p:nvPr>
            <p:ph type="ctrTitle"/>
          </p:nvPr>
        </p:nvSpPr>
        <p:spPr>
          <a:xfrm>
            <a:off x="-26096" y="294903"/>
            <a:ext cx="9143999" cy="702469"/>
          </a:xfrm>
        </p:spPr>
        <p:txBody>
          <a:bodyPr>
            <a:normAutofit fontScale="90000"/>
          </a:bodyPr>
          <a:lstStyle/>
          <a:p>
            <a:r>
              <a:rPr lang="en-US">
                <a:latin typeface="Rockwell" panose="02060603020205020403" pitchFamily="18" charset="0"/>
              </a:rPr>
              <a:t>Initial Information and </a:t>
            </a:r>
            <a:br>
              <a:rPr lang="en-US">
                <a:latin typeface="Rockwell" panose="02060603020205020403" pitchFamily="18" charset="0"/>
              </a:rPr>
            </a:br>
            <a:r>
              <a:rPr lang="en-US">
                <a:latin typeface="Rockwell" panose="02060603020205020403" pitchFamily="18" charset="0"/>
              </a:rPr>
              <a:t>Service Letter (IISL) cont.</a:t>
            </a:r>
            <a:endParaRPr lang="en-US" u="sng" cap="all">
              <a:latin typeface="Rockwell" panose="02060603020205020403"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040816" y="3657600"/>
            <a:ext cx="1558412" cy="1037051"/>
          </a:xfrm>
          <a:prstGeom prst="rect">
            <a:avLst/>
          </a:prstGeom>
        </p:spPr>
      </p:pic>
      <p:pic>
        <p:nvPicPr>
          <p:cNvPr id="2" name="Picture 1"/>
          <p:cNvPicPr>
            <a:picLocks noChangeAspect="1"/>
          </p:cNvPicPr>
          <p:nvPr/>
        </p:nvPicPr>
        <p:blipFill>
          <a:blip r:embed="rId4"/>
          <a:stretch>
            <a:fillRect/>
          </a:stretch>
        </p:blipFill>
        <p:spPr>
          <a:xfrm>
            <a:off x="8017967" y="5869318"/>
            <a:ext cx="1042506" cy="987638"/>
          </a:xfrm>
          <a:prstGeom prst="rect">
            <a:avLst/>
          </a:prstGeom>
        </p:spPr>
      </p:pic>
    </p:spTree>
    <p:extLst>
      <p:ext uri="{BB962C8B-B14F-4D97-AF65-F5344CB8AC3E}">
        <p14:creationId xmlns:p14="http://schemas.microsoft.com/office/powerpoint/2010/main" val="338870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0434"/>
          </a:xfrm>
        </p:spPr>
        <p:txBody>
          <a:bodyPr/>
          <a:lstStyle/>
          <a:p>
            <a:r>
              <a:rPr lang="en-US" u="sng"/>
              <a:t>VWAP Director</a:t>
            </a:r>
          </a:p>
        </p:txBody>
      </p:sp>
      <p:sp>
        <p:nvSpPr>
          <p:cNvPr id="4" name="Content Placeholder 3"/>
          <p:cNvSpPr>
            <a:spLocks noGrp="1"/>
          </p:cNvSpPr>
          <p:nvPr>
            <p:ph sz="half" idx="1"/>
          </p:nvPr>
        </p:nvSpPr>
        <p:spPr>
          <a:xfrm>
            <a:off x="457200" y="4949555"/>
            <a:ext cx="4038600" cy="1443209"/>
          </a:xfrm>
        </p:spPr>
        <p:txBody>
          <a:bodyPr/>
          <a:lstStyle/>
          <a:p>
            <a:pPr marL="0" indent="0">
              <a:buNone/>
            </a:pPr>
            <a:r>
              <a:rPr lang="en-US"/>
              <a:t> </a:t>
            </a:r>
          </a:p>
          <a:p>
            <a:pPr marL="0" indent="0">
              <a:buNone/>
            </a:pPr>
            <a:r>
              <a:rPr lang="en-US"/>
              <a:t>julie.lindahl@usmc.mil</a:t>
            </a:r>
          </a:p>
          <a:p>
            <a:endParaRPr lang="en-US"/>
          </a:p>
        </p:txBody>
      </p:sp>
      <p:sp>
        <p:nvSpPr>
          <p:cNvPr id="5" name="Content Placeholder 4"/>
          <p:cNvSpPr>
            <a:spLocks noGrp="1"/>
          </p:cNvSpPr>
          <p:nvPr>
            <p:ph sz="half" idx="2"/>
          </p:nvPr>
        </p:nvSpPr>
        <p:spPr>
          <a:xfrm>
            <a:off x="4308241" y="2073815"/>
            <a:ext cx="4688732" cy="3477637"/>
          </a:xfrm>
        </p:spPr>
        <p:txBody>
          <a:bodyPr/>
          <a:lstStyle/>
          <a:p>
            <a:r>
              <a:rPr lang="en-US">
                <a:latin typeface="Rockwell" panose="02060603020205020403" pitchFamily="18" charset="0"/>
              </a:rPr>
              <a:t>Hosts annual VWAP training.</a:t>
            </a:r>
          </a:p>
          <a:p>
            <a:r>
              <a:rPr lang="en-US">
                <a:latin typeface="Rockwell" panose="02060603020205020403" pitchFamily="18" charset="0"/>
              </a:rPr>
              <a:t>Conduct program policy development.</a:t>
            </a:r>
          </a:p>
          <a:p>
            <a:r>
              <a:rPr lang="en-US">
                <a:latin typeface="Rockwell" panose="02060603020205020403" pitchFamily="18" charset="0"/>
              </a:rPr>
              <a:t>Receive complete VWAP reports (2706) and forward to </a:t>
            </a:r>
            <a:r>
              <a:rPr lang="en-US" err="1">
                <a:latin typeface="Rockwell" panose="02060603020205020403" pitchFamily="18" charset="0"/>
              </a:rPr>
              <a:t>SecNav</a:t>
            </a:r>
            <a:r>
              <a:rPr lang="en-US">
                <a:latin typeface="Rockwell" panose="02060603020205020403" pitchFamily="18" charset="0"/>
              </a:rPr>
              <a:t>.</a:t>
            </a:r>
          </a:p>
          <a:p>
            <a:endParaRPr lang="en-US">
              <a:latin typeface="Rockwell" panose="02060603020205020403" pitchFamily="18" charset="0"/>
            </a:endParaRPr>
          </a:p>
          <a:p>
            <a:endParaRPr lang="en-US"/>
          </a:p>
        </p:txBody>
      </p:sp>
      <p:sp>
        <p:nvSpPr>
          <p:cNvPr id="7" name="Date Placeholder 6"/>
          <p:cNvSpPr>
            <a:spLocks noGrp="1"/>
          </p:cNvSpPr>
          <p:nvPr>
            <p:ph type="dt" sz="half" idx="10"/>
          </p:nvPr>
        </p:nvSpPr>
        <p:spPr/>
        <p:txBody>
          <a:bodyPr/>
          <a:lstStyle/>
          <a:p>
            <a:pPr>
              <a:defRPr/>
            </a:pPr>
            <a:fld id="{357ED960-7D72-47F3-A90D-41B5BC038AB7}" type="datetime1">
              <a:rPr lang="en-US" smtClean="0">
                <a:solidFill>
                  <a:prstClr val="black">
                    <a:tint val="75000"/>
                  </a:prstClr>
                </a:solidFill>
              </a:rPr>
              <a:t>9/7/2023</a:t>
            </a:fld>
            <a:endParaRPr lang="en-US">
              <a:solidFill>
                <a:prstClr val="black">
                  <a:tint val="75000"/>
                </a:prstClr>
              </a:solidFill>
            </a:endParaRPr>
          </a:p>
        </p:txBody>
      </p:sp>
      <p:pic>
        <p:nvPicPr>
          <p:cNvPr id="12" name="Picture 11">
            <a:extLst>
              <a:ext uri="{FF2B5EF4-FFF2-40B4-BE49-F238E27FC236}">
                <a16:creationId xmlns:a16="http://schemas.microsoft.com/office/drawing/2014/main" id="{79AC7D61-0A22-1DDE-BF71-E94ED034024A}"/>
              </a:ext>
            </a:extLst>
          </p:cNvPr>
          <p:cNvPicPr>
            <a:picLocks noChangeAspect="1"/>
          </p:cNvPicPr>
          <p:nvPr/>
        </p:nvPicPr>
        <p:blipFill>
          <a:blip r:embed="rId2"/>
          <a:stretch>
            <a:fillRect/>
          </a:stretch>
        </p:blipFill>
        <p:spPr>
          <a:xfrm>
            <a:off x="457200" y="2073815"/>
            <a:ext cx="2990850" cy="3371850"/>
          </a:xfrm>
          <a:prstGeom prst="rect">
            <a:avLst/>
          </a:prstGeom>
        </p:spPr>
      </p:pic>
    </p:spTree>
    <p:extLst>
      <p:ext uri="{BB962C8B-B14F-4D97-AF65-F5344CB8AC3E}">
        <p14:creationId xmlns:p14="http://schemas.microsoft.com/office/powerpoint/2010/main" val="1043114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a:latin typeface="Rockwell" panose="02060603020205020403" pitchFamily="18" charset="0"/>
              </a:rPr>
              <a:t>Victim Witness Program</a:t>
            </a:r>
            <a:br>
              <a:rPr lang="en-US">
                <a:latin typeface="Rockwell" panose="02060603020205020403" pitchFamily="18" charset="0"/>
              </a:rPr>
            </a:br>
            <a:r>
              <a:rPr lang="en-US" sz="4000" u="sng">
                <a:latin typeface="Rockwell" panose="02060603020205020403" pitchFamily="18" charset="0"/>
              </a:rPr>
              <a:t>Four Phases of Assistance</a:t>
            </a:r>
            <a:endParaRPr lang="en-US" u="sng">
              <a:latin typeface="Rockwell" panose="02060603020205020403" pitchFamily="18" charset="0"/>
            </a:endParaRPr>
          </a:p>
        </p:txBody>
      </p:sp>
      <p:graphicFrame>
        <p:nvGraphicFramePr>
          <p:cNvPr id="4" name="Content Placeholder 3"/>
          <p:cNvGraphicFramePr>
            <a:graphicFrameLocks noGrp="1"/>
          </p:cNvGraphicFramePr>
          <p:nvPr>
            <p:ph idx="1"/>
          </p:nvPr>
        </p:nvGraphicFramePr>
        <p:xfrm>
          <a:off x="457200" y="1703389"/>
          <a:ext cx="8229600" cy="4319587"/>
        </p:xfrm>
        <a:graphic>
          <a:graphicData uri="http://schemas.openxmlformats.org/presentationml/2006/ole">
            <mc:AlternateContent xmlns:mc="http://schemas.openxmlformats.org/markup-compatibility/2006">
              <mc:Choice xmlns:v="urn:schemas-microsoft-com:vml" Requires="v">
                <p:oleObj name="Document" r:id="rId3" imgW="8855158" imgH="4647529" progId="Word.Document.8">
                  <p:embed/>
                </p:oleObj>
              </mc:Choice>
              <mc:Fallback>
                <p:oleObj name="Document" r:id="rId3" imgW="8855158" imgH="4647529" progId="Word.Document.8">
                  <p:embed/>
                  <p:pic>
                    <p:nvPicPr>
                      <p:cNvPr id="4" name="Content Placeholder 3"/>
                      <p:cNvPicPr>
                        <a:picLocks noChangeArrowheads="1"/>
                      </p:cNvPicPr>
                      <p:nvPr/>
                    </p:nvPicPr>
                    <p:blipFill>
                      <a:blip r:embed="rId4"/>
                      <a:srcRect/>
                      <a:stretch>
                        <a:fillRect/>
                      </a:stretch>
                    </p:blipFill>
                    <p:spPr bwMode="auto">
                      <a:xfrm>
                        <a:off x="457200" y="1703389"/>
                        <a:ext cx="82296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p:nvPr/>
        </p:nvSpPr>
        <p:spPr bwMode="auto">
          <a:xfrm>
            <a:off x="152400" y="5029200"/>
            <a:ext cx="1752600" cy="838200"/>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6" name="TextBox 5"/>
          <p:cNvSpPr txBox="1"/>
          <p:nvPr/>
        </p:nvSpPr>
        <p:spPr>
          <a:xfrm>
            <a:off x="533400" y="6096005"/>
            <a:ext cx="2933700" cy="646331"/>
          </a:xfrm>
          <a:prstGeom prst="rect">
            <a:avLst/>
          </a:prstGeom>
          <a:solidFill>
            <a:srgbClr val="FFFF00"/>
          </a:solidFill>
          <a:ln>
            <a:solidFill>
              <a:schemeClr val="tx1"/>
            </a:solidFill>
          </a:ln>
        </p:spPr>
        <p:txBody>
          <a:bodyPr wrap="square" rtlCol="0">
            <a:spAutoFit/>
          </a:bodyPr>
          <a:lstStyle/>
          <a:p>
            <a:pPr algn="ctr"/>
            <a:r>
              <a:rPr lang="en-US" b="1">
                <a:solidFill>
                  <a:srgbClr val="C00000"/>
                </a:solidFill>
              </a:rPr>
              <a:t>Ensure that V/W have received and if not issue  it!</a:t>
            </a:r>
          </a:p>
        </p:txBody>
      </p:sp>
      <p:cxnSp>
        <p:nvCxnSpPr>
          <p:cNvPr id="7" name="Straight Arrow Connector 6"/>
          <p:cNvCxnSpPr>
            <a:stCxn id="6" idx="0"/>
            <a:endCxn id="5" idx="5"/>
          </p:cNvCxnSpPr>
          <p:nvPr/>
        </p:nvCxnSpPr>
        <p:spPr bwMode="auto">
          <a:xfrm flipH="1" flipV="1">
            <a:off x="1648338" y="5744648"/>
            <a:ext cx="351912" cy="35135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Oval 7"/>
          <p:cNvSpPr/>
          <p:nvPr/>
        </p:nvSpPr>
        <p:spPr bwMode="auto">
          <a:xfrm>
            <a:off x="4114800" y="4800600"/>
            <a:ext cx="1676400" cy="1219200"/>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9" name="Oval 8"/>
          <p:cNvSpPr/>
          <p:nvPr/>
        </p:nvSpPr>
        <p:spPr bwMode="auto">
          <a:xfrm>
            <a:off x="6248400" y="4800600"/>
            <a:ext cx="1600200" cy="1219200"/>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10" name="TextBox 9"/>
          <p:cNvSpPr txBox="1"/>
          <p:nvPr/>
        </p:nvSpPr>
        <p:spPr>
          <a:xfrm>
            <a:off x="3962400" y="6324600"/>
            <a:ext cx="2476500" cy="369332"/>
          </a:xfrm>
          <a:prstGeom prst="rect">
            <a:avLst/>
          </a:prstGeom>
          <a:solidFill>
            <a:srgbClr val="FFFF00"/>
          </a:solidFill>
          <a:ln>
            <a:solidFill>
              <a:schemeClr val="tx1"/>
            </a:solidFill>
          </a:ln>
        </p:spPr>
        <p:txBody>
          <a:bodyPr wrap="square" rtlCol="0">
            <a:spAutoFit/>
          </a:bodyPr>
          <a:lstStyle/>
          <a:p>
            <a:pPr algn="ctr"/>
            <a:r>
              <a:rPr lang="en-US" b="1">
                <a:solidFill>
                  <a:srgbClr val="C00000"/>
                </a:solidFill>
              </a:rPr>
              <a:t>TC will pass out 2702-4</a:t>
            </a:r>
          </a:p>
        </p:txBody>
      </p:sp>
      <p:cxnSp>
        <p:nvCxnSpPr>
          <p:cNvPr id="11" name="Straight Arrow Connector 10"/>
          <p:cNvCxnSpPr>
            <a:stCxn id="10" idx="0"/>
            <a:endCxn id="9" idx="3"/>
          </p:cNvCxnSpPr>
          <p:nvPr/>
        </p:nvCxnSpPr>
        <p:spPr bwMode="auto">
          <a:xfrm flipV="1">
            <a:off x="5200650" y="5841252"/>
            <a:ext cx="1282094" cy="4833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10" idx="0"/>
            <a:endCxn id="8" idx="4"/>
          </p:cNvCxnSpPr>
          <p:nvPr/>
        </p:nvCxnSpPr>
        <p:spPr bwMode="auto">
          <a:xfrm flipH="1" flipV="1">
            <a:off x="4953000" y="6019800"/>
            <a:ext cx="24765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6934200" y="6324600"/>
            <a:ext cx="2076450" cy="369332"/>
          </a:xfrm>
          <a:prstGeom prst="rect">
            <a:avLst/>
          </a:prstGeom>
          <a:solidFill>
            <a:srgbClr val="FFFF00"/>
          </a:solidFill>
          <a:ln>
            <a:solidFill>
              <a:schemeClr val="tx1"/>
            </a:solidFill>
          </a:ln>
        </p:spPr>
        <p:txBody>
          <a:bodyPr wrap="square" rtlCol="0">
            <a:spAutoFit/>
          </a:bodyPr>
          <a:lstStyle/>
          <a:p>
            <a:pPr algn="ctr"/>
            <a:r>
              <a:rPr lang="en-US" b="1">
                <a:solidFill>
                  <a:srgbClr val="C00000"/>
                </a:solidFill>
              </a:rPr>
              <a:t>Brig does the 2705</a:t>
            </a:r>
          </a:p>
        </p:txBody>
      </p:sp>
      <p:cxnSp>
        <p:nvCxnSpPr>
          <p:cNvPr id="27" name="Straight Arrow Connector 26"/>
          <p:cNvCxnSpPr>
            <a:stCxn id="24" idx="0"/>
            <a:endCxn id="9" idx="5"/>
          </p:cNvCxnSpPr>
          <p:nvPr/>
        </p:nvCxnSpPr>
        <p:spPr bwMode="auto">
          <a:xfrm flipH="1" flipV="1">
            <a:off x="7614256" y="5841252"/>
            <a:ext cx="358169" cy="4833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013622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Rockwell" panose="02060603020205020403" pitchFamily="18" charset="0"/>
              </a:rPr>
              <a:t>Pretrial / </a:t>
            </a:r>
            <a:br>
              <a:rPr lang="en-US">
                <a:latin typeface="Rockwell" panose="02060603020205020403" pitchFamily="18" charset="0"/>
              </a:rPr>
            </a:br>
            <a:r>
              <a:rPr lang="en-US" u="sng">
                <a:latin typeface="Rockwell" panose="02060603020205020403" pitchFamily="18" charset="0"/>
              </a:rPr>
              <a:t>DD Form 2701</a:t>
            </a:r>
          </a:p>
        </p:txBody>
      </p:sp>
      <p:sp>
        <p:nvSpPr>
          <p:cNvPr id="4" name="Content Placeholder 3"/>
          <p:cNvSpPr>
            <a:spLocks noGrp="1" noChangeArrowheads="1"/>
          </p:cNvSpPr>
          <p:nvPr>
            <p:ph idx="1"/>
          </p:nvPr>
        </p:nvSpPr>
        <p:spPr>
          <a:xfrm>
            <a:off x="457200" y="1600200"/>
            <a:ext cx="8229600" cy="5105400"/>
          </a:xfrm>
          <a:prstGeom prst="rect">
            <a:avLst/>
          </a:prstGeom>
        </p:spPr>
        <p:txBody>
          <a:bodyPr>
            <a:normAutofit fontScale="92500" lnSpcReduction="10000"/>
          </a:bodyPr>
          <a:lstStyle/>
          <a:p>
            <a:r>
              <a:rPr lang="en-US">
                <a:latin typeface="Perpetua" panose="02020502060401020303" pitchFamily="18" charset="0"/>
              </a:rPr>
              <a:t>DD Form 2701 provides initial rights advisement, discusses impact of various crimes, explains basic services and notifies V/W where to get further assistance.</a:t>
            </a:r>
          </a:p>
          <a:p>
            <a:pPr eaLnBrk="1" hangingPunct="1"/>
            <a:r>
              <a:rPr lang="en-US">
                <a:latin typeface="Perpetua" panose="02020502060401020303" pitchFamily="18" charset="0"/>
              </a:rPr>
              <a:t>PMO, CID, or NCIS normally provide V/</a:t>
            </a:r>
            <a:r>
              <a:rPr lang="en-US" err="1">
                <a:latin typeface="Perpetua" panose="02020502060401020303" pitchFamily="18" charset="0"/>
              </a:rPr>
              <a:t>Ws</a:t>
            </a:r>
            <a:r>
              <a:rPr lang="en-US">
                <a:latin typeface="Perpetua" panose="02020502060401020303" pitchFamily="18" charset="0"/>
              </a:rPr>
              <a:t> </a:t>
            </a:r>
            <a:br>
              <a:rPr lang="en-US">
                <a:latin typeface="Perpetua" panose="02020502060401020303" pitchFamily="18" charset="0"/>
              </a:rPr>
            </a:br>
            <a:r>
              <a:rPr lang="en-US">
                <a:latin typeface="Perpetua" panose="02020502060401020303" pitchFamily="18" charset="0"/>
              </a:rPr>
              <a:t>with DD Form 2701.</a:t>
            </a:r>
          </a:p>
          <a:p>
            <a:pPr lvl="1"/>
            <a:r>
              <a:rPr lang="en-US">
                <a:latin typeface="Perpetua" panose="02020502060401020303" pitchFamily="18" charset="0"/>
              </a:rPr>
              <a:t>Always double check and ensure they received it!</a:t>
            </a:r>
          </a:p>
          <a:p>
            <a:pPr lvl="1"/>
            <a:r>
              <a:rPr lang="en-US">
                <a:latin typeface="Perpetua" panose="02020502060401020303" pitchFamily="18" charset="0"/>
              </a:rPr>
              <a:t>Trial Counsel, Victim Advocates, UVAs, VLC, Medical, Chaplain, VWACs and VWLO also issue 2701’s.</a:t>
            </a:r>
          </a:p>
          <a:p>
            <a:pPr lvl="1">
              <a:spcBef>
                <a:spcPct val="0"/>
              </a:spcBef>
              <a:spcAft>
                <a:spcPct val="0"/>
              </a:spcAft>
            </a:pPr>
            <a:r>
              <a:rPr lang="en-US">
                <a:latin typeface="Perpetua" panose="02020502060401020303" pitchFamily="18" charset="0"/>
              </a:rPr>
              <a:t>Have to ask who gave it to them and when (VWAP Intake Form and for LSSS’s Case Management System)</a:t>
            </a:r>
          </a:p>
          <a:p>
            <a:pPr>
              <a:spcBef>
                <a:spcPct val="0"/>
              </a:spcBef>
              <a:spcAft>
                <a:spcPct val="0"/>
              </a:spcAft>
            </a:pPr>
            <a:r>
              <a:rPr lang="en-US" sz="3600">
                <a:latin typeface="Perpetua" panose="02020502060401020303" pitchFamily="18" charset="0"/>
              </a:rPr>
              <a:t>Add to VWAP tracker if necessary.</a:t>
            </a:r>
          </a:p>
          <a:p>
            <a:pPr lvl="1">
              <a:spcBef>
                <a:spcPct val="0"/>
              </a:spcBef>
              <a:spcAft>
                <a:spcPct val="0"/>
              </a:spcAft>
            </a:pPr>
            <a:endParaRPr lang="en-US"/>
          </a:p>
          <a:p>
            <a:pPr eaLnBrk="1" hangingPunct="1">
              <a:spcBef>
                <a:spcPct val="0"/>
              </a:spcBef>
              <a:spcAft>
                <a:spcPct val="0"/>
              </a:spcAft>
              <a:buClrTx/>
            </a:pPr>
            <a:endParaRPr lang="en-US"/>
          </a:p>
          <a:p>
            <a:pPr eaLnBrk="1" hangingPunct="1"/>
            <a:endParaRPr lang="en-US"/>
          </a:p>
        </p:txBody>
      </p:sp>
      <p:pic>
        <p:nvPicPr>
          <p:cNvPr id="5" name="Picture 3" descr="badge20"/>
          <p:cNvPicPr>
            <a:picLocks noChangeAspect="1" noChangeArrowheads="1"/>
          </p:cNvPicPr>
          <p:nvPr/>
        </p:nvPicPr>
        <p:blipFill>
          <a:blip r:embed="rId3" cstate="print"/>
          <a:srcRect/>
          <a:stretch>
            <a:fillRect/>
          </a:stretch>
        </p:blipFill>
        <p:spPr bwMode="auto">
          <a:xfrm>
            <a:off x="7323185" y="2697268"/>
            <a:ext cx="1363615" cy="2017607"/>
          </a:xfrm>
          <a:prstGeom prst="rect">
            <a:avLst/>
          </a:prstGeom>
          <a:noFill/>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267200"/>
            <a:ext cx="59190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914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72</a:t>
            </a:fld>
            <a:endParaRPr lang="en-US">
              <a:solidFill>
                <a:prstClr val="black"/>
              </a:solidFill>
            </a:endParaRPr>
          </a:p>
        </p:txBody>
      </p:sp>
      <p:sp>
        <p:nvSpPr>
          <p:cNvPr id="8" name="Rectangle 2"/>
          <p:cNvSpPr>
            <a:spLocks noGrp="1" noChangeArrowheads="1"/>
          </p:cNvSpPr>
          <p:nvPr>
            <p:ph type="title"/>
          </p:nvPr>
        </p:nvSpPr>
        <p:spPr>
          <a:xfrm>
            <a:off x="457200" y="274637"/>
            <a:ext cx="8229600" cy="1143000"/>
          </a:xfrm>
        </p:spPr>
        <p:txBody>
          <a:bodyPr>
            <a:normAutofit fontScale="90000"/>
          </a:bodyPr>
          <a:lstStyle/>
          <a:p>
            <a:pPr eaLnBrk="1" hangingPunct="1"/>
            <a:r>
              <a:rPr lang="en-US">
                <a:latin typeface="Rockwell" panose="02060603020205020403" pitchFamily="18" charset="0"/>
              </a:rPr>
              <a:t>Military Trial Process / </a:t>
            </a:r>
            <a:br>
              <a:rPr lang="en-US">
                <a:latin typeface="Rockwell" panose="02060603020205020403" pitchFamily="18" charset="0"/>
              </a:rPr>
            </a:br>
            <a:r>
              <a:rPr lang="en-US" u="sng">
                <a:latin typeface="Rockwell" panose="02060603020205020403" pitchFamily="18" charset="0"/>
              </a:rPr>
              <a:t>DD Form 2702</a:t>
            </a:r>
          </a:p>
        </p:txBody>
      </p:sp>
      <p:pic>
        <p:nvPicPr>
          <p:cNvPr id="10" name="Picture 9"/>
          <p:cNvPicPr>
            <a:picLocks noChangeAspect="1"/>
          </p:cNvPicPr>
          <p:nvPr/>
        </p:nvPicPr>
        <p:blipFill>
          <a:blip r:embed="rId3"/>
          <a:stretch>
            <a:fillRect/>
          </a:stretch>
        </p:blipFill>
        <p:spPr>
          <a:xfrm rot="21158846">
            <a:off x="5879566" y="2183959"/>
            <a:ext cx="3409657" cy="2553951"/>
          </a:xfrm>
          <a:prstGeom prst="rect">
            <a:avLst/>
          </a:prstGeom>
        </p:spPr>
      </p:pic>
      <p:sp>
        <p:nvSpPr>
          <p:cNvPr id="9" name="Rectangle 3"/>
          <p:cNvSpPr>
            <a:spLocks noGrp="1" noChangeArrowheads="1"/>
          </p:cNvSpPr>
          <p:nvPr>
            <p:ph idx="1"/>
          </p:nvPr>
        </p:nvSpPr>
        <p:spPr>
          <a:xfrm>
            <a:off x="228600" y="1600201"/>
            <a:ext cx="8458200" cy="5121276"/>
          </a:xfrm>
          <a:prstGeom prst="rect">
            <a:avLst/>
          </a:prstGeom>
        </p:spPr>
        <p:txBody>
          <a:bodyPr>
            <a:normAutofit/>
          </a:bodyPr>
          <a:lstStyle/>
          <a:p>
            <a:pPr eaLnBrk="1" hangingPunct="1"/>
            <a:r>
              <a:rPr lang="en-US">
                <a:latin typeface="Perpetua" panose="02020502060401020303" pitchFamily="18" charset="0"/>
              </a:rPr>
              <a:t>Upon first contact with victim or witness, the Prosecution (TC) will provide DD Form 2702.</a:t>
            </a:r>
            <a:br>
              <a:rPr lang="en-US">
                <a:latin typeface="Perpetua" panose="02020502060401020303" pitchFamily="18" charset="0"/>
              </a:rPr>
            </a:br>
            <a:br>
              <a:rPr lang="en-US">
                <a:latin typeface="Perpetua" panose="02020502060401020303" pitchFamily="18" charset="0"/>
              </a:rPr>
            </a:br>
            <a:endParaRPr lang="en-US">
              <a:latin typeface="Perpetua" panose="02020502060401020303" pitchFamily="18" charset="0"/>
            </a:endParaRPr>
          </a:p>
          <a:p>
            <a:pPr eaLnBrk="1" hangingPunct="1"/>
            <a:r>
              <a:rPr lang="en-US">
                <a:latin typeface="Perpetua" panose="02020502060401020303" pitchFamily="18" charset="0"/>
              </a:rPr>
              <a:t>DD Form 2702 explains military trial </a:t>
            </a:r>
            <a:br>
              <a:rPr lang="en-US">
                <a:latin typeface="Perpetua" panose="02020502060401020303" pitchFamily="18" charset="0"/>
              </a:rPr>
            </a:br>
            <a:r>
              <a:rPr lang="en-US">
                <a:latin typeface="Perpetua" panose="02020502060401020303" pitchFamily="18" charset="0"/>
              </a:rPr>
              <a:t>process, gives tips and restates rights.</a:t>
            </a:r>
            <a:br>
              <a:rPr lang="en-US">
                <a:latin typeface="Perpetua" panose="02020502060401020303" pitchFamily="18" charset="0"/>
              </a:rPr>
            </a:br>
            <a:endParaRPr lang="en-US">
              <a:latin typeface="Perpetua" panose="02020502060401020303" pitchFamily="18" charset="0"/>
            </a:endParaRPr>
          </a:p>
          <a:p>
            <a:pPr lvl="1"/>
            <a:r>
              <a:rPr lang="en-US">
                <a:latin typeface="Perpetua" panose="02020502060401020303" pitchFamily="18" charset="0"/>
              </a:rPr>
              <a:t>Includes rights regarding participating in trial process.</a:t>
            </a:r>
          </a:p>
          <a:p>
            <a:pPr lvl="1"/>
            <a:r>
              <a:rPr lang="en-US">
                <a:latin typeface="Perpetua" panose="02020502060401020303" pitchFamily="18" charset="0"/>
              </a:rPr>
              <a:t>Also provides VWAP responsible official contact information and prosecutor contact information</a:t>
            </a:r>
          </a:p>
        </p:txBody>
      </p:sp>
    </p:spTree>
    <p:extLst>
      <p:ext uri="{BB962C8B-B14F-4D97-AF65-F5344CB8AC3E}">
        <p14:creationId xmlns:p14="http://schemas.microsoft.com/office/powerpoint/2010/main" val="3795386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84282"/>
            <a:ext cx="9144000" cy="685800"/>
          </a:xfrm>
        </p:spPr>
        <p:txBody>
          <a:bodyPr>
            <a:normAutofit fontScale="90000"/>
          </a:bodyPr>
          <a:lstStyle/>
          <a:p>
            <a:r>
              <a:rPr lang="nn-NO" cap="all">
                <a:latin typeface="Rockwell" panose="02060603020205020403" pitchFamily="18" charset="0"/>
                <a:cs typeface="Times New Roman" panose="02020603050405020304" pitchFamily="18" charset="0"/>
              </a:rPr>
              <a:t>Post </a:t>
            </a:r>
            <a:r>
              <a:rPr lang="nn-NO" cap="all" err="1">
                <a:latin typeface="Rockwell" panose="02060603020205020403" pitchFamily="18" charset="0"/>
                <a:cs typeface="Times New Roman" panose="02020603050405020304" pitchFamily="18" charset="0"/>
              </a:rPr>
              <a:t>Trial</a:t>
            </a:r>
            <a:r>
              <a:rPr lang="nn-NO" cap="all">
                <a:latin typeface="Rockwell" panose="02060603020205020403" pitchFamily="18" charset="0"/>
                <a:cs typeface="Times New Roman" panose="02020603050405020304" pitchFamily="18" charset="0"/>
              </a:rPr>
              <a:t> /</a:t>
            </a:r>
            <a:br>
              <a:rPr lang="nn-NO" cap="all">
                <a:latin typeface="Rockwell" panose="02060603020205020403" pitchFamily="18" charset="0"/>
                <a:cs typeface="Times New Roman" panose="02020603050405020304" pitchFamily="18" charset="0"/>
              </a:rPr>
            </a:br>
            <a:r>
              <a:rPr lang="nn-NO" u="sng" cap="all">
                <a:latin typeface="Rockwell" panose="02060603020205020403" pitchFamily="18" charset="0"/>
                <a:cs typeface="Times New Roman" panose="02020603050405020304" pitchFamily="18" charset="0"/>
              </a:rPr>
              <a:t>DD Form 2703</a:t>
            </a:r>
            <a:endParaRPr lang="en-US" u="sng" cap="all">
              <a:latin typeface="Rockwell" panose="02060603020205020403"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63313" y="1905000"/>
            <a:ext cx="3201834" cy="1799024"/>
          </a:xfrm>
          <a:prstGeom prst="rect">
            <a:avLst/>
          </a:prstGeom>
        </p:spPr>
      </p:pic>
      <p:sp>
        <p:nvSpPr>
          <p:cNvPr id="2" name="Subtitle 1"/>
          <p:cNvSpPr>
            <a:spLocks noGrp="1"/>
          </p:cNvSpPr>
          <p:nvPr>
            <p:ph type="subTitle" idx="1"/>
          </p:nvPr>
        </p:nvSpPr>
        <p:spPr>
          <a:xfrm>
            <a:off x="131884" y="2054786"/>
            <a:ext cx="8897816" cy="4647852"/>
          </a:xfrm>
        </p:spPr>
        <p:txBody>
          <a:bodyPr>
            <a:normAutofit fontScale="92500" lnSpcReduction="20000"/>
          </a:bodyPr>
          <a:lstStyle/>
          <a:p>
            <a:pPr marL="432054" indent="-342900" algn="l">
              <a:spcBef>
                <a:spcPts val="0"/>
              </a:spcBef>
              <a:buFont typeface="Arial" panose="020B0604020202020204" pitchFamily="34" charset="0"/>
              <a:buChar char="•"/>
              <a:defRPr/>
            </a:pPr>
            <a:r>
              <a:rPr lang="en-US" sz="2400" u="sng">
                <a:solidFill>
                  <a:schemeClr val="tx1"/>
                </a:solidFill>
                <a:latin typeface="Rockwell" panose="02060603020205020403" pitchFamily="18" charset="0"/>
                <a:cs typeface="Times New Roman" panose="02020603050405020304" pitchFamily="18" charset="0"/>
              </a:rPr>
              <a:t>Prosecution provides</a:t>
            </a:r>
            <a:r>
              <a:rPr lang="en-US" sz="2400">
                <a:solidFill>
                  <a:schemeClr val="tx1"/>
                </a:solidFill>
                <a:latin typeface="Rockwell" panose="02060603020205020403" pitchFamily="18" charset="0"/>
                <a:cs typeface="Times New Roman" panose="02020603050405020304" pitchFamily="18" charset="0"/>
              </a:rPr>
              <a:t> at the conclusion of a court-martial resulting in a conviction, trial counsel shall inform </a:t>
            </a:r>
            <a:br>
              <a:rPr lang="en-US" sz="2400">
                <a:solidFill>
                  <a:schemeClr val="tx1"/>
                </a:solidFill>
                <a:latin typeface="Rockwell" panose="02060603020205020403" pitchFamily="18" charset="0"/>
                <a:cs typeface="Times New Roman" panose="02020603050405020304" pitchFamily="18" charset="0"/>
              </a:rPr>
            </a:br>
            <a:r>
              <a:rPr lang="en-US" sz="2400">
                <a:solidFill>
                  <a:schemeClr val="tx1"/>
                </a:solidFill>
                <a:latin typeface="Rockwell" panose="02060603020205020403" pitchFamily="18" charset="0"/>
                <a:cs typeface="Times New Roman" panose="02020603050405020304" pitchFamily="18" charset="0"/>
              </a:rPr>
              <a:t>victims and witnesses of basic information about </a:t>
            </a:r>
            <a:br>
              <a:rPr lang="en-US" sz="2400">
                <a:solidFill>
                  <a:schemeClr val="tx1"/>
                </a:solidFill>
                <a:latin typeface="Rockwell" panose="02060603020205020403" pitchFamily="18" charset="0"/>
                <a:cs typeface="Times New Roman" panose="02020603050405020304" pitchFamily="18" charset="0"/>
              </a:rPr>
            </a:br>
            <a:r>
              <a:rPr lang="en-US" sz="2400">
                <a:solidFill>
                  <a:schemeClr val="tx1"/>
                </a:solidFill>
                <a:latin typeface="Rockwell" panose="02060603020205020403" pitchFamily="18" charset="0"/>
                <a:cs typeface="Times New Roman" panose="02020603050405020304" pitchFamily="18" charset="0"/>
              </a:rPr>
              <a:t>the post-trial process and provide each with a </a:t>
            </a:r>
            <a:br>
              <a:rPr lang="en-US" sz="2400">
                <a:solidFill>
                  <a:schemeClr val="tx1"/>
                </a:solidFill>
                <a:latin typeface="Rockwell" panose="02060603020205020403" pitchFamily="18" charset="0"/>
                <a:cs typeface="Times New Roman" panose="02020603050405020304" pitchFamily="18" charset="0"/>
              </a:rPr>
            </a:br>
            <a:r>
              <a:rPr lang="en-US" sz="2400">
                <a:solidFill>
                  <a:schemeClr val="tx1"/>
                </a:solidFill>
                <a:latin typeface="Rockwell" panose="02060603020205020403" pitchFamily="18" charset="0"/>
                <a:cs typeface="Times New Roman" panose="02020603050405020304" pitchFamily="18" charset="0"/>
              </a:rPr>
              <a:t>completed DD Form 2703 (Post-Trial Information </a:t>
            </a:r>
            <a:br>
              <a:rPr lang="en-US" sz="2400">
                <a:solidFill>
                  <a:schemeClr val="tx1"/>
                </a:solidFill>
                <a:latin typeface="Rockwell" panose="02060603020205020403" pitchFamily="18" charset="0"/>
                <a:cs typeface="Times New Roman" panose="02020603050405020304" pitchFamily="18" charset="0"/>
              </a:rPr>
            </a:br>
            <a:r>
              <a:rPr lang="en-US" sz="2400">
                <a:solidFill>
                  <a:schemeClr val="tx1"/>
                </a:solidFill>
                <a:latin typeface="Rockwell" panose="02060603020205020403" pitchFamily="18" charset="0"/>
                <a:cs typeface="Times New Roman" panose="02020603050405020304" pitchFamily="18" charset="0"/>
              </a:rPr>
              <a:t>for Victims and Witnesses). </a:t>
            </a:r>
            <a:br>
              <a:rPr lang="en-US" sz="2400">
                <a:solidFill>
                  <a:schemeClr val="tx1"/>
                </a:solidFill>
                <a:latin typeface="Rockwell" panose="02060603020205020403" pitchFamily="18" charset="0"/>
                <a:cs typeface="Times New Roman" panose="02020603050405020304" pitchFamily="18" charset="0"/>
              </a:rPr>
            </a:br>
            <a:endParaRPr lang="en-US" sz="2400">
              <a:solidFill>
                <a:schemeClr val="tx1"/>
              </a:solidFill>
              <a:latin typeface="Rockwell" panose="02060603020205020403" pitchFamily="18" charset="0"/>
              <a:cs typeface="Times New Roman" panose="02020603050405020304" pitchFamily="18" charset="0"/>
            </a:endParaRPr>
          </a:p>
          <a:p>
            <a:pPr marL="432054" indent="-342900" algn="l">
              <a:spcBef>
                <a:spcPts val="0"/>
              </a:spcBef>
              <a:buFont typeface="Arial" panose="020B0604020202020204" pitchFamily="34" charset="0"/>
              <a:buChar char="•"/>
              <a:defRPr/>
            </a:pPr>
            <a:r>
              <a:rPr lang="en-US" sz="2400">
                <a:solidFill>
                  <a:schemeClr val="tx1"/>
                </a:solidFill>
                <a:latin typeface="Rockwell" panose="02060603020205020403" pitchFamily="18" charset="0"/>
                <a:cs typeface="Times New Roman" panose="02020603050405020304" pitchFamily="18" charset="0"/>
              </a:rPr>
              <a:t>Includes the right to receive information about the conviction, sentencing, imprisonment, parole eligibility and release of the accused.</a:t>
            </a:r>
            <a:br>
              <a:rPr lang="en-US" sz="2400">
                <a:solidFill>
                  <a:schemeClr val="tx1"/>
                </a:solidFill>
                <a:latin typeface="Rockwell" panose="02060603020205020403" pitchFamily="18" charset="0"/>
                <a:cs typeface="Times New Roman" panose="02020603050405020304" pitchFamily="18" charset="0"/>
              </a:rPr>
            </a:br>
            <a:endParaRPr lang="en-US" sz="2400">
              <a:solidFill>
                <a:schemeClr val="tx1"/>
              </a:solidFill>
              <a:latin typeface="Rockwell" panose="02060603020205020403" pitchFamily="18" charset="0"/>
              <a:cs typeface="Times New Roman" panose="02020603050405020304" pitchFamily="18" charset="0"/>
            </a:endParaRPr>
          </a:p>
          <a:p>
            <a:pPr marL="432054" indent="-342900" algn="l">
              <a:spcBef>
                <a:spcPts val="0"/>
              </a:spcBef>
              <a:buFont typeface="Arial" panose="020B0604020202020204" pitchFamily="34" charset="0"/>
              <a:buChar char="•"/>
              <a:defRPr/>
            </a:pPr>
            <a:r>
              <a:rPr lang="en-US" sz="2400" u="sng">
                <a:solidFill>
                  <a:schemeClr val="tx1"/>
                </a:solidFill>
                <a:latin typeface="Rockwell" panose="02060603020205020403" pitchFamily="18" charset="0"/>
                <a:cs typeface="Times New Roman" panose="02020603050405020304" pitchFamily="18" charset="0"/>
              </a:rPr>
              <a:t>Provides primary Contact info </a:t>
            </a:r>
            <a:r>
              <a:rPr lang="en-US" sz="2400">
                <a:solidFill>
                  <a:schemeClr val="tx1"/>
                </a:solidFill>
                <a:latin typeface="Rockwell" panose="02060603020205020403" pitchFamily="18" charset="0"/>
                <a:cs typeface="Times New Roman" panose="02020603050405020304" pitchFamily="18" charset="0"/>
              </a:rPr>
              <a:t>for Service Central Repository </a:t>
            </a:r>
            <a:r>
              <a:rPr lang="en-US" sz="2400" i="1">
                <a:solidFill>
                  <a:schemeClr val="tx1"/>
                </a:solidFill>
                <a:latin typeface="Rockwell" panose="02060603020205020403" pitchFamily="18" charset="0"/>
                <a:cs typeface="Times New Roman" panose="02020603050405020304" pitchFamily="18" charset="0"/>
              </a:rPr>
              <a:t>(CMC PSL (Corrections)),</a:t>
            </a:r>
            <a:r>
              <a:rPr lang="en-US" sz="2400">
                <a:solidFill>
                  <a:schemeClr val="tx1"/>
                </a:solidFill>
                <a:latin typeface="Rockwell" panose="02060603020205020403" pitchFamily="18" charset="0"/>
                <a:cs typeface="Times New Roman" panose="02020603050405020304" pitchFamily="18" charset="0"/>
              </a:rPr>
              <a:t> Confinement Facility, Service Clemency and Parole Board and any other necessary agency/office</a:t>
            </a:r>
            <a:r>
              <a:rPr lang="en-US">
                <a:solidFill>
                  <a:schemeClr val="tx1"/>
                </a:solidFill>
                <a:latin typeface="Rockwell" panose="02060603020205020403" pitchFamily="18" charset="0"/>
                <a:cs typeface="Times New Roman" panose="02020603050405020304" pitchFamily="18" charset="0"/>
              </a:rPr>
              <a:t>.</a:t>
            </a:r>
            <a:endParaRPr lang="en-US" sz="2400">
              <a:solidFill>
                <a:schemeClr val="tx1"/>
              </a:solidFill>
              <a:latin typeface="Rockwell" panose="02060603020205020403" pitchFamily="18" charset="0"/>
              <a:cs typeface="Times New Roman" panose="02020603050405020304" pitchFamily="18" charset="0"/>
            </a:endParaRPr>
          </a:p>
        </p:txBody>
      </p:sp>
    </p:spTree>
    <p:extLst>
      <p:ext uri="{BB962C8B-B14F-4D97-AF65-F5344CB8AC3E}">
        <p14:creationId xmlns:p14="http://schemas.microsoft.com/office/powerpoint/2010/main" val="1393351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a:latin typeface="Rockwell" panose="02060603020205020403" pitchFamily="18" charset="0"/>
              </a:rPr>
              <a:t>Post Trial / </a:t>
            </a:r>
            <a:br>
              <a:rPr lang="en-US">
                <a:latin typeface="Rockwell" panose="02060603020205020403" pitchFamily="18" charset="0"/>
              </a:rPr>
            </a:br>
            <a:r>
              <a:rPr lang="en-US" u="sng">
                <a:latin typeface="Rockwell" panose="02060603020205020403" pitchFamily="18" charset="0"/>
              </a:rPr>
              <a:t>DD Form 2703</a:t>
            </a:r>
          </a:p>
        </p:txBody>
      </p:sp>
      <p:sp>
        <p:nvSpPr>
          <p:cNvPr id="34819" name="Rectangle 3"/>
          <p:cNvSpPr>
            <a:spLocks noGrp="1" noChangeArrowheads="1"/>
          </p:cNvSpPr>
          <p:nvPr>
            <p:ph idx="1"/>
          </p:nvPr>
        </p:nvSpPr>
        <p:spPr>
          <a:xfrm>
            <a:off x="152400" y="1600200"/>
            <a:ext cx="8839200" cy="4724400"/>
          </a:xfrm>
          <a:prstGeom prst="rect">
            <a:avLst/>
          </a:prstGeom>
        </p:spPr>
        <p:txBody>
          <a:bodyPr>
            <a:normAutofit fontScale="92500" lnSpcReduction="10000"/>
          </a:bodyPr>
          <a:lstStyle/>
          <a:p>
            <a:pPr eaLnBrk="1" hangingPunct="1">
              <a:lnSpc>
                <a:spcPct val="90000"/>
              </a:lnSpc>
            </a:pPr>
            <a:r>
              <a:rPr lang="en-US">
                <a:latin typeface="Perpetua" panose="02020502060401020303" pitchFamily="18" charset="0"/>
              </a:rPr>
              <a:t>Prosecution provides victim or witness with DD Form 2703 upon the finding of guilty at a Special or General court-martial trial or VWAC/Summary court-martial officer for Summary court-martials.</a:t>
            </a:r>
          </a:p>
          <a:p>
            <a:pPr lvl="1">
              <a:lnSpc>
                <a:spcPct val="90000"/>
              </a:lnSpc>
            </a:pPr>
            <a:r>
              <a:rPr lang="en-US">
                <a:latin typeface="Perpetua" panose="02020502060401020303" pitchFamily="18" charset="0"/>
              </a:rPr>
              <a:t>Includes “Right to receive information about the conviction, sentencing, imprisonment, parole eligibility and release of the accused”</a:t>
            </a:r>
          </a:p>
          <a:p>
            <a:pPr lvl="1">
              <a:lnSpc>
                <a:spcPct val="90000"/>
              </a:lnSpc>
            </a:pPr>
            <a:r>
              <a:rPr lang="en-US">
                <a:latin typeface="Perpetua" panose="02020502060401020303" pitchFamily="18" charset="0"/>
              </a:rPr>
              <a:t>Provides Contact info for Service Central Repository </a:t>
            </a:r>
            <a:r>
              <a:rPr lang="en-US" i="1">
                <a:latin typeface="Perpetua" panose="02020502060401020303" pitchFamily="18" charset="0"/>
              </a:rPr>
              <a:t>(CMC PSL (Corrections)),</a:t>
            </a:r>
            <a:r>
              <a:rPr lang="en-US">
                <a:latin typeface="Perpetua" panose="02020502060401020303" pitchFamily="18" charset="0"/>
              </a:rPr>
              <a:t> Confinement Facility, Service Clemency and Parole Board and any other necessary agency/office</a:t>
            </a:r>
          </a:p>
          <a:p>
            <a:pPr lvl="1">
              <a:lnSpc>
                <a:spcPct val="90000"/>
              </a:lnSpc>
            </a:pPr>
            <a:r>
              <a:rPr lang="en-US" i="1">
                <a:latin typeface="Perpetua" panose="02020502060401020303" pitchFamily="18" charset="0"/>
              </a:rPr>
              <a:t>From this point on the V/</a:t>
            </a:r>
            <a:r>
              <a:rPr lang="en-US" i="1" err="1">
                <a:latin typeface="Perpetua" panose="02020502060401020303" pitchFamily="18" charset="0"/>
              </a:rPr>
              <a:t>Ws</a:t>
            </a:r>
            <a:r>
              <a:rPr lang="en-US" i="1">
                <a:latin typeface="Perpetua" panose="02020502060401020303" pitchFamily="18" charset="0"/>
              </a:rPr>
              <a:t> POC will be the confinement facility or the Service Central Repository listed on the back of this page.</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066491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882" y="2209800"/>
            <a:ext cx="7288518" cy="4648200"/>
          </a:xfrm>
        </p:spPr>
        <p:txBody>
          <a:bodyPr>
            <a:normAutofit fontScale="92500" lnSpcReduction="20000"/>
          </a:bodyPr>
          <a:lstStyle/>
          <a:p>
            <a:pPr marL="342900" indent="-342900" algn="l">
              <a:buFont typeface="Arial" panose="020B0604020202020204" pitchFamily="34" charset="0"/>
              <a:buChar char="•"/>
            </a:pPr>
            <a:r>
              <a:rPr lang="en-US" sz="2400" u="sng">
                <a:solidFill>
                  <a:schemeClr val="tx1"/>
                </a:solidFill>
                <a:latin typeface="Rockwell" panose="02060603020205020403" pitchFamily="18" charset="0"/>
                <a:cs typeface="Times New Roman" panose="02020603050405020304" pitchFamily="18" charset="0"/>
              </a:rPr>
              <a:t>Trial Counsel </a:t>
            </a:r>
            <a:r>
              <a:rPr lang="en-US" sz="2400">
                <a:solidFill>
                  <a:schemeClr val="tx1"/>
                </a:solidFill>
                <a:latin typeface="Rockwell" panose="02060603020205020403" pitchFamily="18" charset="0"/>
                <a:cs typeface="Times New Roman" panose="02020603050405020304" pitchFamily="18" charset="0"/>
              </a:rPr>
              <a:t>provides brig with DD Form 2704 at finish of trial for Special and General Courts-martial.</a:t>
            </a:r>
          </a:p>
          <a:p>
            <a:pPr marL="342900" indent="-342900" algn="l">
              <a:buFont typeface="Arial" panose="020B0604020202020204" pitchFamily="34" charset="0"/>
              <a:buChar char="•"/>
            </a:pPr>
            <a:r>
              <a:rPr lang="en-US" sz="2400">
                <a:solidFill>
                  <a:schemeClr val="tx1"/>
                </a:solidFill>
                <a:latin typeface="Rockwell" panose="02060603020205020403" pitchFamily="18" charset="0"/>
                <a:cs typeface="Times New Roman" panose="02020603050405020304" pitchFamily="18" charset="0"/>
              </a:rPr>
              <a:t>Command VWAC provides brig with DD Form 2704 at finish of trial for Summary Courts-martial.</a:t>
            </a:r>
            <a:br>
              <a:rPr lang="en-US" sz="2400">
                <a:solidFill>
                  <a:schemeClr val="tx1"/>
                </a:solidFill>
                <a:latin typeface="Rockwell" panose="02060603020205020403" pitchFamily="18" charset="0"/>
                <a:cs typeface="Times New Roman" panose="02020603050405020304" pitchFamily="18" charset="0"/>
              </a:rPr>
            </a:br>
            <a:endParaRPr lang="en-US" sz="2400">
              <a:solidFill>
                <a:schemeClr val="tx1"/>
              </a:solidFill>
              <a:latin typeface="Rockwell" panose="02060603020205020403" pitchFamily="18" charset="0"/>
              <a:cs typeface="Times New Roman" panose="02020603050405020304" pitchFamily="18" charset="0"/>
            </a:endParaRPr>
          </a:p>
          <a:p>
            <a:pPr marL="342900" indent="-342900" algn="l">
              <a:buFont typeface="Arial" panose="020B0604020202020204" pitchFamily="34" charset="0"/>
              <a:buChar char="•"/>
            </a:pPr>
            <a:r>
              <a:rPr lang="en-US" sz="2400">
                <a:solidFill>
                  <a:schemeClr val="tx1"/>
                </a:solidFill>
                <a:latin typeface="Rockwell" panose="02060603020205020403" pitchFamily="18" charset="0"/>
                <a:cs typeface="Times New Roman" panose="02020603050405020304" pitchFamily="18" charset="0"/>
              </a:rPr>
              <a:t>Requires election by each V/W whether to receive information on confinement status.</a:t>
            </a:r>
            <a:br>
              <a:rPr lang="en-US" sz="2400">
                <a:solidFill>
                  <a:schemeClr val="tx1"/>
                </a:solidFill>
                <a:latin typeface="Rockwell" panose="02060603020205020403" pitchFamily="18" charset="0"/>
                <a:cs typeface="Times New Roman" panose="02020603050405020304" pitchFamily="18" charset="0"/>
              </a:rPr>
            </a:br>
            <a:endParaRPr lang="en-US" sz="2400">
              <a:solidFill>
                <a:schemeClr val="tx1"/>
              </a:solidFill>
              <a:latin typeface="Rockwell" panose="02060603020205020403" pitchFamily="18" charset="0"/>
              <a:cs typeface="Times New Roman" panose="02020603050405020304" pitchFamily="18" charset="0"/>
            </a:endParaRPr>
          </a:p>
          <a:p>
            <a:pPr marL="342900" indent="-342900" algn="l">
              <a:buFont typeface="Arial" panose="020B0604020202020204" pitchFamily="34" charset="0"/>
              <a:buChar char="•"/>
            </a:pPr>
            <a:r>
              <a:rPr lang="en-US" sz="2400">
                <a:solidFill>
                  <a:schemeClr val="tx1"/>
                </a:solidFill>
                <a:latin typeface="Rockwell" panose="02060603020205020403" pitchFamily="18" charset="0"/>
                <a:cs typeface="Times New Roman" panose="02020603050405020304" pitchFamily="18" charset="0"/>
              </a:rPr>
              <a:t>Provided to victims and witnesses upon request (redacted).</a:t>
            </a:r>
          </a:p>
          <a:p>
            <a:pPr marL="342900" indent="-342900" algn="l">
              <a:buFont typeface="Arial" panose="020B0604020202020204" pitchFamily="34" charset="0"/>
              <a:buChar char="•"/>
            </a:pPr>
            <a:endParaRPr lang="en-US" sz="2400">
              <a:solidFill>
                <a:schemeClr val="tx1"/>
              </a:solidFill>
              <a:latin typeface="Rockwell" panose="02060603020205020403" pitchFamily="18" charset="0"/>
              <a:cs typeface="Times New Roman" panose="02020603050405020304" pitchFamily="18" charset="0"/>
            </a:endParaRPr>
          </a:p>
          <a:p>
            <a:pPr marL="342900" indent="-342900" algn="l">
              <a:buFont typeface="Arial" panose="020B0604020202020204" pitchFamily="34" charset="0"/>
              <a:buChar char="•"/>
            </a:pPr>
            <a:r>
              <a:rPr lang="en-US" sz="2400">
                <a:solidFill>
                  <a:schemeClr val="tx1"/>
                </a:solidFill>
                <a:latin typeface="Rockwell" panose="02060603020205020403" pitchFamily="18" charset="0"/>
                <a:cs typeface="Times New Roman" panose="02020603050405020304" pitchFamily="18" charset="0"/>
              </a:rPr>
              <a:t>The 2700s </a:t>
            </a:r>
            <a:r>
              <a:rPr lang="en-US" sz="2400" u="sng">
                <a:solidFill>
                  <a:schemeClr val="tx1"/>
                </a:solidFill>
                <a:latin typeface="Rockwell" panose="02060603020205020403" pitchFamily="18" charset="0"/>
                <a:cs typeface="Times New Roman" panose="02020603050405020304" pitchFamily="18" charset="0"/>
              </a:rPr>
              <a:t>are never included </a:t>
            </a:r>
            <a:r>
              <a:rPr lang="en-US" sz="2400">
                <a:solidFill>
                  <a:schemeClr val="tx1"/>
                </a:solidFill>
                <a:latin typeface="Rockwell" panose="02060603020205020403" pitchFamily="18" charset="0"/>
                <a:cs typeface="Times New Roman" panose="02020603050405020304" pitchFamily="18" charset="0"/>
              </a:rPr>
              <a:t>in the Record of Trial (ROT) – these have personal info of victims and witnesses and should not be shared.</a:t>
            </a:r>
          </a:p>
          <a:p>
            <a:endParaRPr lang="en-US">
              <a:latin typeface="Rockwell" panose="02060603020205020403" pitchFamily="18" charset="0"/>
            </a:endParaRPr>
          </a:p>
        </p:txBody>
      </p:sp>
      <p:sp>
        <p:nvSpPr>
          <p:cNvPr id="3" name="Title 2"/>
          <p:cNvSpPr>
            <a:spLocks noGrp="1"/>
          </p:cNvSpPr>
          <p:nvPr>
            <p:ph type="ctrTitle"/>
          </p:nvPr>
        </p:nvSpPr>
        <p:spPr>
          <a:xfrm>
            <a:off x="0" y="287165"/>
            <a:ext cx="9144000" cy="779635"/>
          </a:xfrm>
        </p:spPr>
        <p:txBody>
          <a:bodyPr>
            <a:normAutofit fontScale="90000"/>
          </a:bodyPr>
          <a:lstStyle/>
          <a:p>
            <a:r>
              <a:rPr lang="en-US" cap="all">
                <a:latin typeface="Rockwell" panose="02060603020205020403" pitchFamily="18" charset="0"/>
                <a:cs typeface="Times New Roman" panose="02020603050405020304" pitchFamily="18" charset="0"/>
              </a:rPr>
              <a:t>Post Trial / </a:t>
            </a:r>
            <a:br>
              <a:rPr lang="en-US" cap="all">
                <a:latin typeface="Rockwell" panose="02060603020205020403" pitchFamily="18" charset="0"/>
                <a:cs typeface="Times New Roman" panose="02020603050405020304" pitchFamily="18" charset="0"/>
              </a:rPr>
            </a:br>
            <a:r>
              <a:rPr lang="en-US" u="sng" cap="all">
                <a:latin typeface="Rockwell" panose="02060603020205020403" pitchFamily="18" charset="0"/>
                <a:cs typeface="Times New Roman" panose="02020603050405020304" pitchFamily="18" charset="0"/>
              </a:rPr>
              <a:t>DD Form 2704</a:t>
            </a:r>
          </a:p>
        </p:txBody>
      </p:sp>
      <p:pic>
        <p:nvPicPr>
          <p:cNvPr id="4" name="Picture 3"/>
          <p:cNvPicPr>
            <a:picLocks noChangeAspect="1"/>
          </p:cNvPicPr>
          <p:nvPr/>
        </p:nvPicPr>
        <p:blipFill>
          <a:blip r:embed="rId3"/>
          <a:stretch>
            <a:fillRect/>
          </a:stretch>
        </p:blipFill>
        <p:spPr>
          <a:xfrm>
            <a:off x="7345978" y="2209800"/>
            <a:ext cx="1660712" cy="2971800"/>
          </a:xfrm>
          <a:prstGeom prst="rect">
            <a:avLst/>
          </a:prstGeom>
        </p:spPr>
      </p:pic>
    </p:spTree>
    <p:extLst>
      <p:ext uri="{BB962C8B-B14F-4D97-AF65-F5344CB8AC3E}">
        <p14:creationId xmlns:p14="http://schemas.microsoft.com/office/powerpoint/2010/main" val="3951255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290B3-8668-4D89-83ED-1C9A65F7079F}"/>
              </a:ext>
            </a:extLst>
          </p:cNvPr>
          <p:cNvSpPr>
            <a:spLocks noGrp="1"/>
          </p:cNvSpPr>
          <p:nvPr>
            <p:ph idx="1"/>
          </p:nvPr>
        </p:nvSpPr>
        <p:spPr>
          <a:xfrm>
            <a:off x="334108" y="1688124"/>
            <a:ext cx="8229600" cy="4525963"/>
          </a:xfrm>
        </p:spPr>
        <p:txBody>
          <a:bodyPr vert="horz" lIns="91440" tIns="45720" rIns="91440" bIns="45720" rtlCol="0" anchor="t">
            <a:noAutofit/>
          </a:bodyPr>
          <a:lstStyle/>
          <a:p>
            <a:pPr marL="0" indent="0">
              <a:buNone/>
            </a:pPr>
            <a:r>
              <a:rPr lang="en-US" sz="2400">
                <a:latin typeface="Rockwell"/>
                <a:cs typeface="Calibri"/>
              </a:rPr>
              <a:t>-A DD Form 2704 must accompany a prisoner if a sentence to confinement is adjudged, regardless if there are no victims and witnesses.</a:t>
            </a:r>
          </a:p>
          <a:p>
            <a:pPr marL="0" indent="0">
              <a:buNone/>
            </a:pPr>
            <a:endParaRPr lang="en-US" sz="2400">
              <a:latin typeface="Rockwell"/>
              <a:cs typeface="Calibri"/>
            </a:endParaRPr>
          </a:p>
          <a:p>
            <a:pPr marL="0" indent="0">
              <a:buNone/>
            </a:pPr>
            <a:r>
              <a:rPr lang="en-US" sz="2400">
                <a:latin typeface="Rockwell"/>
                <a:cs typeface="Calibri"/>
              </a:rPr>
              <a:t>-If there is a minor, a parent or guardian must be listed. The age of the minor must be provided.</a:t>
            </a:r>
          </a:p>
          <a:p>
            <a:pPr marL="0" indent="0">
              <a:buNone/>
            </a:pPr>
            <a:endParaRPr lang="en-US" sz="2400">
              <a:latin typeface="Rockwell"/>
              <a:cs typeface="Calibri"/>
            </a:endParaRPr>
          </a:p>
          <a:p>
            <a:pPr marL="0" indent="0">
              <a:buNone/>
            </a:pPr>
            <a:r>
              <a:rPr lang="en-US" sz="2400">
                <a:latin typeface="Rockwell"/>
                <a:cs typeface="Calibri"/>
              </a:rPr>
              <a:t>-Notifications to victims and witnesses are made via certified mail.  A complete mailing address should be provided.  (Not a barracks address)</a:t>
            </a:r>
          </a:p>
        </p:txBody>
      </p:sp>
      <p:sp>
        <p:nvSpPr>
          <p:cNvPr id="6" name="Title 2"/>
          <p:cNvSpPr txBox="1">
            <a:spLocks/>
          </p:cNvSpPr>
          <p:nvPr/>
        </p:nvSpPr>
        <p:spPr>
          <a:xfrm>
            <a:off x="0" y="287165"/>
            <a:ext cx="9144000" cy="7796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a:latin typeface="Rockwell" panose="02060603020205020403" pitchFamily="18" charset="0"/>
                <a:cs typeface="Times New Roman" panose="02020603050405020304" pitchFamily="18" charset="0"/>
              </a:rPr>
              <a:t>Post Trial / </a:t>
            </a:r>
            <a:br>
              <a:rPr lang="en-US" sz="4000" cap="all">
                <a:latin typeface="Rockwell" panose="02060603020205020403" pitchFamily="18" charset="0"/>
                <a:cs typeface="Times New Roman" panose="02020603050405020304" pitchFamily="18" charset="0"/>
              </a:rPr>
            </a:br>
            <a:r>
              <a:rPr lang="en-US" sz="4000" u="sng" cap="all">
                <a:latin typeface="Rockwell" panose="02060603020205020403" pitchFamily="18" charset="0"/>
                <a:cs typeface="Times New Roman" panose="02020603050405020304" pitchFamily="18" charset="0"/>
              </a:rPr>
              <a:t>DD Form 2704</a:t>
            </a:r>
          </a:p>
        </p:txBody>
      </p:sp>
    </p:spTree>
    <p:extLst>
      <p:ext uri="{BB962C8B-B14F-4D97-AF65-F5344CB8AC3E}">
        <p14:creationId xmlns:p14="http://schemas.microsoft.com/office/powerpoint/2010/main" val="102265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18" y="304800"/>
            <a:ext cx="9144000" cy="1200329"/>
          </a:xfrm>
          <a:prstGeom prst="rect">
            <a:avLst/>
          </a:prstGeom>
          <a:noFill/>
        </p:spPr>
        <p:txBody>
          <a:bodyPr wrap="square" rtlCol="0">
            <a:spAutoFit/>
          </a:bodyPr>
          <a:lstStyle/>
          <a:p>
            <a:pPr algn="ctr"/>
            <a:r>
              <a:rPr lang="en-U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Questions</a:t>
            </a:r>
          </a:p>
        </p:txBody>
      </p:sp>
      <p:cxnSp>
        <p:nvCxnSpPr>
          <p:cNvPr id="9" name="Straight Connector 8"/>
          <p:cNvCxnSpPr/>
          <p:nvPr/>
        </p:nvCxnSpPr>
        <p:spPr>
          <a:xfrm>
            <a:off x="457200" y="1828800"/>
            <a:ext cx="76962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41B88587-FFD9-45A7-91EB-B8D7E29E0468}" type="slidenum">
              <a:rPr lang="en-US" smtClean="0">
                <a:solidFill>
                  <a:prstClr val="black">
                    <a:tint val="75000"/>
                  </a:prstClr>
                </a:solidFill>
              </a:rPr>
              <a:pPr/>
              <a:t>77</a:t>
            </a:fld>
            <a:endParaRPr lang="en-US">
              <a:solidFill>
                <a:prstClr val="black">
                  <a:tint val="7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244" y="2057400"/>
            <a:ext cx="6238875" cy="478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95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n-US" u="sng">
                <a:latin typeface="Rockwell" panose="02060603020205020403" pitchFamily="18" charset="0"/>
              </a:rPr>
              <a:t>MCI-EAST Commander </a:t>
            </a:r>
            <a:endParaRPr lang="en-US" i="1" u="sng">
              <a:latin typeface="Rockwell" panose="02060603020205020403" pitchFamily="18" charset="0"/>
            </a:endParaRPr>
          </a:p>
        </p:txBody>
      </p:sp>
      <p:sp>
        <p:nvSpPr>
          <p:cNvPr id="23555" name="Rectangle 3"/>
          <p:cNvSpPr>
            <a:spLocks noGrp="1" noChangeArrowheads="1"/>
          </p:cNvSpPr>
          <p:nvPr>
            <p:ph idx="1"/>
          </p:nvPr>
        </p:nvSpPr>
        <p:spPr>
          <a:xfrm>
            <a:off x="3200400" y="1676400"/>
            <a:ext cx="5791200" cy="4953000"/>
          </a:xfrm>
          <a:prstGeom prst="rect">
            <a:avLst/>
          </a:prstGeom>
        </p:spPr>
        <p:txBody>
          <a:bodyPr>
            <a:noAutofit/>
          </a:bodyPr>
          <a:lstStyle/>
          <a:p>
            <a:pPr eaLnBrk="1" hangingPunct="1"/>
            <a:r>
              <a:rPr lang="en-US">
                <a:latin typeface="Rockwell" panose="02060603020205020403" pitchFamily="18" charset="0"/>
              </a:rPr>
              <a:t>Ensure that the VWAP is properly implemented by </a:t>
            </a:r>
            <a:br>
              <a:rPr lang="en-US">
                <a:latin typeface="Rockwell" panose="02060603020205020403" pitchFamily="18" charset="0"/>
              </a:rPr>
            </a:br>
            <a:r>
              <a:rPr lang="en-US">
                <a:latin typeface="Rockwell" panose="02060603020205020403" pitchFamily="18" charset="0"/>
              </a:rPr>
              <a:t>installation Commanders</a:t>
            </a:r>
          </a:p>
          <a:p>
            <a:pPr eaLnBrk="1" hangingPunct="1"/>
            <a:r>
              <a:rPr lang="en-US">
                <a:latin typeface="Rockwell" panose="02060603020205020403" pitchFamily="18" charset="0"/>
              </a:rPr>
              <a:t>Appoint a Regional VWLO to ensure compliance with VWAP</a:t>
            </a:r>
          </a:p>
          <a:p>
            <a:pPr eaLnBrk="1" hangingPunct="1"/>
            <a:r>
              <a:rPr lang="en-US">
                <a:latin typeface="Rockwell" panose="02060603020205020403" pitchFamily="18" charset="0"/>
              </a:rPr>
              <a:t>Report data to HQMC on how many DD form 27XX were issued</a:t>
            </a:r>
          </a:p>
        </p:txBody>
      </p:sp>
      <p:sp>
        <p:nvSpPr>
          <p:cNvPr id="3" name="Slide Number Placeholder 2"/>
          <p:cNvSpPr>
            <a:spLocks noGrp="1"/>
          </p:cNvSpPr>
          <p:nvPr>
            <p:ph type="sldNum" sz="quarter" idx="12"/>
          </p:nvPr>
        </p:nvSpPr>
        <p:spPr/>
        <p:txBody>
          <a:bodyPr/>
          <a:lstStyle/>
          <a:p>
            <a:fld id="{41B88587-FFD9-45A7-91EB-B8D7E29E0468}" type="slidenum">
              <a:rPr lang="en-US" smtClean="0">
                <a:solidFill>
                  <a:prstClr val="black"/>
                </a:solidFill>
              </a:rPr>
              <a:pPr/>
              <a:t>8</a:t>
            </a:fld>
            <a:endParaRPr lang="en-US">
              <a:solidFill>
                <a:prstClr val="black"/>
              </a:solidFill>
            </a:endParaRPr>
          </a:p>
        </p:txBody>
      </p:sp>
      <p:sp>
        <p:nvSpPr>
          <p:cNvPr id="2" name="TextBox 1"/>
          <p:cNvSpPr txBox="1"/>
          <p:nvPr/>
        </p:nvSpPr>
        <p:spPr>
          <a:xfrm>
            <a:off x="0" y="5475981"/>
            <a:ext cx="3200400" cy="1077218"/>
          </a:xfrm>
          <a:prstGeom prst="rect">
            <a:avLst/>
          </a:prstGeom>
          <a:noFill/>
        </p:spPr>
        <p:txBody>
          <a:bodyPr wrap="square" rtlCol="0">
            <a:spAutoFit/>
          </a:bodyPr>
          <a:lstStyle/>
          <a:p>
            <a:pPr algn="ctr"/>
            <a:r>
              <a:rPr lang="en-US" altLang="en-US" sz="1600" dirty="0">
                <a:solidFill>
                  <a:srgbClr val="000000"/>
                </a:solidFill>
              </a:rPr>
              <a:t>Adolfo Garcia Jr.</a:t>
            </a:r>
          </a:p>
          <a:p>
            <a:pPr algn="ctr"/>
            <a:r>
              <a:rPr lang="en-US" sz="1600" dirty="0"/>
              <a:t>Colonel </a:t>
            </a:r>
          </a:p>
          <a:p>
            <a:pPr algn="ctr"/>
            <a:r>
              <a:rPr lang="en-US" sz="1600" dirty="0"/>
              <a:t>Commanding General </a:t>
            </a:r>
            <a:br>
              <a:rPr lang="en-US" sz="1600" dirty="0"/>
            </a:br>
            <a:r>
              <a:rPr lang="en-US" sz="1600" dirty="0"/>
              <a:t>Marine Corps Installations East</a:t>
            </a:r>
          </a:p>
        </p:txBody>
      </p:sp>
      <p:sp>
        <p:nvSpPr>
          <p:cNvPr id="6" name="Rectangle 2">
            <a:extLst>
              <a:ext uri="{FF2B5EF4-FFF2-40B4-BE49-F238E27FC236}">
                <a16:creationId xmlns:a16="http://schemas.microsoft.com/office/drawing/2014/main" id="{096D81E6-FD25-0276-339C-A3AF8E1C6632}"/>
              </a:ext>
            </a:extLst>
          </p:cNvPr>
          <p:cNvSpPr txBox="1">
            <a:spLocks noChangeArrowheads="1"/>
          </p:cNvSpPr>
          <p:nvPr/>
        </p:nvSpPr>
        <p:spPr>
          <a:xfrm>
            <a:off x="0" y="-13376"/>
            <a:ext cx="9144000" cy="1517515"/>
          </a:xfrm>
          <a:prstGeom prst="rect">
            <a:avLst/>
          </a:prstGeom>
          <a:gradFill>
            <a:gsLst>
              <a:gs pos="0">
                <a:schemeClr val="accent1">
                  <a:lumMod val="5000"/>
                  <a:lumOff val="95000"/>
                </a:schemeClr>
              </a:gs>
              <a:gs pos="100000">
                <a:schemeClr val="accent1">
                  <a:lumMod val="45000"/>
                  <a:lumOff val="55000"/>
                </a:schemeClr>
              </a:gs>
              <a:gs pos="0">
                <a:schemeClr val="accent1">
                  <a:lumMod val="75000"/>
                </a:schemeClr>
              </a:gs>
              <a:gs pos="100000">
                <a:schemeClr val="accent1">
                  <a:lumMod val="30000"/>
                  <a:lumOff val="70000"/>
                </a:schemeClr>
              </a:gs>
            </a:gsLst>
            <a:lin ang="5400000" scaled="1"/>
          </a:gra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2100">
                <a:solidFill>
                  <a:schemeClr val="bg1"/>
                </a:solidFill>
                <a:latin typeface="Rockwell" panose="02060603020205020403" pitchFamily="18" charset="0"/>
              </a:rPr>
            </a:br>
            <a:r>
              <a:rPr lang="en-US" u="sng">
                <a:solidFill>
                  <a:schemeClr val="bg1"/>
                </a:solidFill>
                <a:latin typeface="Rockwell" panose="02060603020205020403" pitchFamily="18" charset="0"/>
              </a:rPr>
              <a:t>MCI-EAST Commander</a:t>
            </a:r>
          </a:p>
          <a:p>
            <a:r>
              <a:rPr lang="en-US" sz="2200" u="sng">
                <a:solidFill>
                  <a:schemeClr val="bg1"/>
                </a:solidFill>
                <a:latin typeface="Rockwell" panose="02060603020205020403" pitchFamily="18" charset="0"/>
              </a:rPr>
              <a:t> </a:t>
            </a:r>
          </a:p>
        </p:txBody>
      </p:sp>
      <p:pic>
        <p:nvPicPr>
          <p:cNvPr id="7" name="Picture 6">
            <a:extLst>
              <a:ext uri="{FF2B5EF4-FFF2-40B4-BE49-F238E27FC236}">
                <a16:creationId xmlns:a16="http://schemas.microsoft.com/office/drawing/2014/main" id="{05DF3A3A-7D32-EEF3-7F7A-E5CEAA583123}"/>
              </a:ext>
            </a:extLst>
          </p:cNvPr>
          <p:cNvPicPr>
            <a:picLocks noChangeAspect="1"/>
          </p:cNvPicPr>
          <p:nvPr/>
        </p:nvPicPr>
        <p:blipFill>
          <a:blip r:embed="rId3"/>
          <a:stretch>
            <a:fillRect/>
          </a:stretch>
        </p:blipFill>
        <p:spPr>
          <a:xfrm>
            <a:off x="7966952" y="-13376"/>
            <a:ext cx="1177047" cy="1540862"/>
          </a:xfrm>
          <a:prstGeom prst="rect">
            <a:avLst/>
          </a:prstGeom>
        </p:spPr>
      </p:pic>
      <p:pic>
        <p:nvPicPr>
          <p:cNvPr id="8" name="Picture 7">
            <a:extLst>
              <a:ext uri="{FF2B5EF4-FFF2-40B4-BE49-F238E27FC236}">
                <a16:creationId xmlns:a16="http://schemas.microsoft.com/office/drawing/2014/main" id="{F829648E-E02E-35BD-4835-60FAEE711472}"/>
              </a:ext>
            </a:extLst>
          </p:cNvPr>
          <p:cNvPicPr>
            <a:picLocks noChangeAspect="1"/>
          </p:cNvPicPr>
          <p:nvPr/>
        </p:nvPicPr>
        <p:blipFill>
          <a:blip r:embed="rId4"/>
          <a:stretch>
            <a:fillRect/>
          </a:stretch>
        </p:blipFill>
        <p:spPr>
          <a:xfrm>
            <a:off x="152400" y="1792151"/>
            <a:ext cx="3047053" cy="3683829"/>
          </a:xfrm>
          <a:prstGeom prst="rect">
            <a:avLst/>
          </a:prstGeom>
        </p:spPr>
      </p:pic>
    </p:spTree>
    <p:extLst>
      <p:ext uri="{BB962C8B-B14F-4D97-AF65-F5344CB8AC3E}">
        <p14:creationId xmlns:p14="http://schemas.microsoft.com/office/powerpoint/2010/main" val="116145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517515"/>
          </a:xfrm>
          <a:gradFill>
            <a:gsLst>
              <a:gs pos="0">
                <a:schemeClr val="accent1">
                  <a:lumMod val="5000"/>
                  <a:lumOff val="95000"/>
                </a:schemeClr>
              </a:gs>
              <a:gs pos="100000">
                <a:schemeClr val="accent1">
                  <a:lumMod val="45000"/>
                  <a:lumOff val="55000"/>
                </a:schemeClr>
              </a:gs>
              <a:gs pos="0">
                <a:schemeClr val="accent1">
                  <a:lumMod val="75000"/>
                </a:schemeClr>
              </a:gs>
              <a:gs pos="100000">
                <a:schemeClr val="accent1">
                  <a:lumMod val="30000"/>
                  <a:lumOff val="70000"/>
                </a:schemeClr>
              </a:gs>
            </a:gsLst>
            <a:lin ang="5400000" scaled="1"/>
          </a:gradFill>
        </p:spPr>
        <p:txBody>
          <a:bodyPr>
            <a:normAutofit fontScale="90000"/>
          </a:bodyPr>
          <a:lstStyle/>
          <a:p>
            <a:br>
              <a:rPr lang="en-US" sz="2200">
                <a:solidFill>
                  <a:schemeClr val="bg1"/>
                </a:solidFill>
                <a:latin typeface="Rockwell" panose="02060603020205020403" pitchFamily="18" charset="0"/>
              </a:rPr>
            </a:br>
            <a:r>
              <a:rPr lang="en-US">
                <a:solidFill>
                  <a:schemeClr val="bg1"/>
                </a:solidFill>
                <a:latin typeface="Rockwell" panose="02060603020205020403" pitchFamily="18" charset="0"/>
              </a:rPr>
              <a:t>MCAS New River </a:t>
            </a:r>
            <a:br>
              <a:rPr lang="en-US" u="sng">
                <a:solidFill>
                  <a:schemeClr val="bg1"/>
                </a:solidFill>
                <a:latin typeface="Rockwell" panose="02060603020205020403" pitchFamily="18" charset="0"/>
              </a:rPr>
            </a:br>
            <a:r>
              <a:rPr lang="en-US" u="sng">
                <a:solidFill>
                  <a:schemeClr val="bg1"/>
                </a:solidFill>
                <a:latin typeface="Rockwell" panose="02060603020205020403" pitchFamily="18" charset="0"/>
              </a:rPr>
              <a:t>Commander</a:t>
            </a:r>
            <a:br>
              <a:rPr lang="en-US" u="sng">
                <a:solidFill>
                  <a:schemeClr val="bg1"/>
                </a:solidFill>
                <a:latin typeface="Rockwell" panose="02060603020205020403" pitchFamily="18" charset="0"/>
              </a:rPr>
            </a:br>
            <a:endParaRPr lang="en-US" sz="2200" u="sng">
              <a:solidFill>
                <a:schemeClr val="bg1"/>
              </a:solidFill>
              <a:latin typeface="Rockwell" panose="02060603020205020403" pitchFamily="18" charset="0"/>
            </a:endParaRPr>
          </a:p>
        </p:txBody>
      </p:sp>
      <p:sp>
        <p:nvSpPr>
          <p:cNvPr id="17411" name="Rectangle 3"/>
          <p:cNvSpPr>
            <a:spLocks noGrp="1" noChangeArrowheads="1"/>
          </p:cNvSpPr>
          <p:nvPr>
            <p:ph idx="1"/>
          </p:nvPr>
        </p:nvSpPr>
        <p:spPr>
          <a:xfrm>
            <a:off x="3124200" y="1600201"/>
            <a:ext cx="5638800" cy="4525963"/>
          </a:xfrm>
          <a:prstGeom prst="rect">
            <a:avLst/>
          </a:prstGeom>
        </p:spPr>
        <p:txBody>
          <a:bodyPr>
            <a:normAutofit fontScale="85000" lnSpcReduction="20000"/>
          </a:bodyPr>
          <a:lstStyle/>
          <a:p>
            <a:pPr eaLnBrk="1" hangingPunct="1"/>
            <a:r>
              <a:rPr lang="en-US"/>
              <a:t>Installation commanders are</a:t>
            </a:r>
            <a:br>
              <a:rPr lang="en-US"/>
            </a:br>
            <a:r>
              <a:rPr lang="en-US"/>
              <a:t>responsible for implementing VWAP </a:t>
            </a:r>
            <a:br>
              <a:rPr lang="en-US"/>
            </a:br>
            <a:r>
              <a:rPr lang="en-US"/>
              <a:t>and shall be the central points of </a:t>
            </a:r>
            <a:br>
              <a:rPr lang="en-US"/>
            </a:br>
            <a:r>
              <a:rPr lang="en-US"/>
              <a:t>contact for VWAP issues aboard the </a:t>
            </a:r>
            <a:br>
              <a:rPr lang="en-US"/>
            </a:br>
            <a:r>
              <a:rPr lang="en-US"/>
              <a:t>installation. </a:t>
            </a:r>
          </a:p>
          <a:p>
            <a:pPr eaLnBrk="1" hangingPunct="1"/>
            <a:endParaRPr lang="en-US"/>
          </a:p>
          <a:p>
            <a:pPr eaLnBrk="1" hangingPunct="1"/>
            <a:r>
              <a:rPr lang="en-US"/>
              <a:t>Installation Commander manages through Installation Victim Witness Liaison Officer (VWLO), VWAP Council and Victim Witness Assistance  Coordinators for commands.</a:t>
            </a:r>
          </a:p>
        </p:txBody>
      </p:sp>
      <p:sp>
        <p:nvSpPr>
          <p:cNvPr id="7" name="TextBox 6"/>
          <p:cNvSpPr txBox="1"/>
          <p:nvPr/>
        </p:nvSpPr>
        <p:spPr>
          <a:xfrm>
            <a:off x="41653" y="5572783"/>
            <a:ext cx="3127331" cy="830997"/>
          </a:xfrm>
          <a:prstGeom prst="rect">
            <a:avLst/>
          </a:prstGeom>
          <a:noFill/>
        </p:spPr>
        <p:txBody>
          <a:bodyPr wrap="none" rtlCol="0">
            <a:spAutoFit/>
          </a:bodyPr>
          <a:lstStyle/>
          <a:p>
            <a:pPr algn="ctr"/>
            <a:r>
              <a:rPr lang="en-US" sz="1600"/>
              <a:t>Colonel Garth W. Burnett</a:t>
            </a:r>
            <a:br>
              <a:rPr lang="en-US" sz="1600"/>
            </a:br>
            <a:r>
              <a:rPr lang="en-US" sz="1600"/>
              <a:t>Commanding Officer </a:t>
            </a:r>
          </a:p>
          <a:p>
            <a:pPr algn="ctr"/>
            <a:r>
              <a:rPr lang="en-US" sz="1600"/>
              <a:t>Marine Corps Air Station New River</a:t>
            </a:r>
          </a:p>
        </p:txBody>
      </p:sp>
      <p:pic>
        <p:nvPicPr>
          <p:cNvPr id="2" name="Picture 1"/>
          <p:cNvPicPr>
            <a:picLocks noChangeAspect="1"/>
          </p:cNvPicPr>
          <p:nvPr/>
        </p:nvPicPr>
        <p:blipFill>
          <a:blip r:embed="rId3"/>
          <a:stretch>
            <a:fillRect/>
          </a:stretch>
        </p:blipFill>
        <p:spPr>
          <a:xfrm>
            <a:off x="120984" y="1762783"/>
            <a:ext cx="3048000" cy="3810000"/>
          </a:xfrm>
          <a:prstGeom prst="rect">
            <a:avLst/>
          </a:prstGeom>
        </p:spPr>
      </p:pic>
      <p:sp>
        <p:nvSpPr>
          <p:cNvPr id="4" name="Date Placeholder 3"/>
          <p:cNvSpPr>
            <a:spLocks noGrp="1"/>
          </p:cNvSpPr>
          <p:nvPr>
            <p:ph type="dt" sz="half" idx="10"/>
          </p:nvPr>
        </p:nvSpPr>
        <p:spPr/>
        <p:txBody>
          <a:bodyPr/>
          <a:lstStyle/>
          <a:p>
            <a:pPr>
              <a:defRPr/>
            </a:pPr>
            <a:fld id="{B4FC3715-435F-4B3C-A308-A812A4D74506}" type="datetime1">
              <a:rPr lang="en-US" smtClean="0">
                <a:solidFill>
                  <a:prstClr val="black">
                    <a:tint val="75000"/>
                  </a:prstClr>
                </a:solidFill>
              </a:rPr>
              <a:t>9/7/2023</a:t>
            </a:fld>
            <a:endParaRPr lang="en-US">
              <a:solidFill>
                <a:prstClr val="black">
                  <a:tint val="75000"/>
                </a:prstClr>
              </a:solidFill>
            </a:endParaRPr>
          </a:p>
        </p:txBody>
      </p:sp>
      <p:pic>
        <p:nvPicPr>
          <p:cNvPr id="3" name="Picture 2">
            <a:extLst>
              <a:ext uri="{FF2B5EF4-FFF2-40B4-BE49-F238E27FC236}">
                <a16:creationId xmlns:a16="http://schemas.microsoft.com/office/drawing/2014/main" id="{6816BFF4-2033-5396-836B-174EACEEC081}"/>
              </a:ext>
            </a:extLst>
          </p:cNvPr>
          <p:cNvPicPr>
            <a:picLocks noChangeAspect="1"/>
          </p:cNvPicPr>
          <p:nvPr/>
        </p:nvPicPr>
        <p:blipFill>
          <a:blip r:embed="rId4"/>
          <a:stretch>
            <a:fillRect/>
          </a:stretch>
        </p:blipFill>
        <p:spPr>
          <a:xfrm>
            <a:off x="7675122" y="0"/>
            <a:ext cx="1468877" cy="1836097"/>
          </a:xfrm>
          <a:prstGeom prst="rect">
            <a:avLst/>
          </a:prstGeom>
        </p:spPr>
      </p:pic>
    </p:spTree>
    <p:extLst>
      <p:ext uri="{BB962C8B-B14F-4D97-AF65-F5344CB8AC3E}">
        <p14:creationId xmlns:p14="http://schemas.microsoft.com/office/powerpoint/2010/main" val="12802432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4265</TotalTime>
  <Words>24423</Words>
  <Application>Microsoft Office PowerPoint</Application>
  <PresentationFormat>On-screen Show (4:3)</PresentationFormat>
  <Paragraphs>1357</Paragraphs>
  <Slides>77</Slides>
  <Notes>52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8" baseType="lpstr">
      <vt:lpstr>Arial</vt:lpstr>
      <vt:lpstr>Baskerville Old Face</vt:lpstr>
      <vt:lpstr>Calibri</vt:lpstr>
      <vt:lpstr>Courier New</vt:lpstr>
      <vt:lpstr>Perpetua</vt:lpstr>
      <vt:lpstr>Rockwell</vt:lpstr>
      <vt:lpstr>Times New Roman</vt:lpstr>
      <vt:lpstr>Wingdings</vt:lpstr>
      <vt:lpstr>1_Office Theme</vt:lpstr>
      <vt:lpstr>2_Office Theme</vt:lpstr>
      <vt:lpstr>Document</vt:lpstr>
      <vt:lpstr>  Annual VWAC Training</vt:lpstr>
      <vt:lpstr>HOW IT WORKS</vt:lpstr>
      <vt:lpstr>INSTALLATION LEVEL:  WHO DOES WHAT</vt:lpstr>
      <vt:lpstr>INSTALLATION LEVEL:  WHO DOES WHAT</vt:lpstr>
      <vt:lpstr>VWAP OFFICIALS</vt:lpstr>
      <vt:lpstr>SJA to CMC </vt:lpstr>
      <vt:lpstr>VWAP Director</vt:lpstr>
      <vt:lpstr>MCI-EAST Commander </vt:lpstr>
      <vt:lpstr> MCAS New River  Commander </vt:lpstr>
      <vt:lpstr>Staff Judge Advocate</vt:lpstr>
      <vt:lpstr>RVWLO  REQUIREMENTS</vt:lpstr>
      <vt:lpstr>Installation Victim  Witness Liaison Officer </vt:lpstr>
      <vt:lpstr>VWLO  REQUIREMENTS</vt:lpstr>
      <vt:lpstr>VWLO  REQUIREMENTS</vt:lpstr>
      <vt:lpstr>Unit Commanders Requirements</vt:lpstr>
      <vt:lpstr>Unit Commanders Requirements</vt:lpstr>
      <vt:lpstr>VWAC  Requirements</vt:lpstr>
      <vt:lpstr>VWAC  Requirements</vt:lpstr>
      <vt:lpstr>Service Providers</vt:lpstr>
      <vt:lpstr>Contact Information</vt:lpstr>
      <vt:lpstr>Sexual Assault  Prevention &amp; Response</vt:lpstr>
      <vt:lpstr>Sexual Assault  Response Coordinator </vt:lpstr>
      <vt:lpstr>PowerPoint Presentation</vt:lpstr>
      <vt:lpstr>Religious Ministry Team</vt:lpstr>
      <vt:lpstr>Medical</vt:lpstr>
      <vt:lpstr>Provost Marshal Office &amp; Criminal Investigation Division</vt:lpstr>
      <vt:lpstr>Law Enforcement</vt:lpstr>
      <vt:lpstr>Crime Trends</vt:lpstr>
      <vt:lpstr>Naval Criminal  Investigative Service</vt:lpstr>
      <vt:lpstr>LSST OIC</vt:lpstr>
      <vt:lpstr>Legal</vt:lpstr>
      <vt:lpstr>What or how you  support VWAP</vt:lpstr>
      <vt:lpstr>Trial Counsel</vt:lpstr>
      <vt:lpstr>TC - Notification Requirements</vt:lpstr>
      <vt:lpstr>TC - Consultation Requirement</vt:lpstr>
      <vt:lpstr>TC - Other Assistance</vt:lpstr>
      <vt:lpstr>TC - Sentencing</vt:lpstr>
      <vt:lpstr>PowerPoint Presentation</vt:lpstr>
      <vt:lpstr>Victim’s Legal  Counsel Organization</vt:lpstr>
      <vt:lpstr>Location</vt:lpstr>
      <vt:lpstr>Contact Information</vt:lpstr>
      <vt:lpstr>Contact Information</vt:lpstr>
      <vt:lpstr>PowerPoint Presentation</vt:lpstr>
      <vt:lpstr>COORDINATION IS KEY</vt:lpstr>
      <vt:lpstr>PURPOSE &amp; GOALS</vt:lpstr>
      <vt:lpstr>REFERENCES</vt:lpstr>
      <vt:lpstr>VWAP vs SAPR</vt:lpstr>
      <vt:lpstr>VWAP vs SAPR Purpose</vt:lpstr>
      <vt:lpstr>VWAP vs SAPR Applicability</vt:lpstr>
      <vt:lpstr>VWAP vs SAPR Personnel Involved</vt:lpstr>
      <vt:lpstr>DOD POLICY</vt:lpstr>
      <vt:lpstr>Who is a victim?</vt:lpstr>
      <vt:lpstr>Who is a victim cont.</vt:lpstr>
      <vt:lpstr>VICTIMS’ RIGHTS</vt:lpstr>
      <vt:lpstr>VICTIMS’ RIGHTS Cont.</vt:lpstr>
      <vt:lpstr>VICTIMS’ RIGHTS Cont.</vt:lpstr>
      <vt:lpstr>VICTIMS’ RIGHTS Cont.</vt:lpstr>
      <vt:lpstr>VICTIMS’ RIGHTS Cont.</vt:lpstr>
      <vt:lpstr>VICTIMS’ RIGHTS Cont.</vt:lpstr>
      <vt:lpstr>VICTIMS’ RIGHTS Cont.</vt:lpstr>
      <vt:lpstr>VICTIMS’ RIGHTS Cont.</vt:lpstr>
      <vt:lpstr>WHO IS A Witnesses?</vt:lpstr>
      <vt:lpstr>Witness’ Rights</vt:lpstr>
      <vt:lpstr>VWAP FORMS/LETTERS</vt:lpstr>
      <vt:lpstr>Initial Information and  Service Letter (IISL)</vt:lpstr>
      <vt:lpstr>Initial Information and  Service Letter (IISL) cont.</vt:lpstr>
      <vt:lpstr>VWAP FORMS/LETTERS</vt:lpstr>
      <vt:lpstr>Initial Information and  Service Letter (IISL)</vt:lpstr>
      <vt:lpstr>Initial Information and  Service Letter (IISL) cont.</vt:lpstr>
      <vt:lpstr>Victim Witness Program Four Phases of Assistance</vt:lpstr>
      <vt:lpstr>Pretrial /  DD Form 2701</vt:lpstr>
      <vt:lpstr>Military Trial Process /  DD Form 2702</vt:lpstr>
      <vt:lpstr>Post Trial / DD Form 2703</vt:lpstr>
      <vt:lpstr>Post Trial /  DD Form 2703</vt:lpstr>
      <vt:lpstr>Post Trial /  DD Form 2704</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VWAC Annual Training</dc:title>
  <dc:subject>VWAP</dc:subject>
  <dc:creator>Yables CIV William</dc:creator>
  <dc:description>William Yables Jr. _x000d_
Installation Victim Witness Liaison Officer _x000d_
Marine Corps Air Station New River PSC Box 21002 Jacksonville, NC 28545-1002_x000d_
(910) 449-7159</dc:description>
  <cp:lastModifiedBy>Yables CIV William JR</cp:lastModifiedBy>
  <cp:revision>9</cp:revision>
  <cp:lastPrinted>2016-02-09T20:40:53Z</cp:lastPrinted>
  <dcterms:created xsi:type="dcterms:W3CDTF">2014-12-16T15:26:06Z</dcterms:created>
  <dcterms:modified xsi:type="dcterms:W3CDTF">2023-09-07T12:55:52Z</dcterms:modified>
</cp:coreProperties>
</file>