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71" r:id="rId3"/>
    <p:sldId id="257" r:id="rId4"/>
    <p:sldId id="258" r:id="rId5"/>
    <p:sldId id="283" r:id="rId6"/>
    <p:sldId id="259" r:id="rId7"/>
    <p:sldId id="260" r:id="rId8"/>
    <p:sldId id="261" r:id="rId9"/>
    <p:sldId id="262" r:id="rId10"/>
    <p:sldId id="263" r:id="rId11"/>
    <p:sldId id="264" r:id="rId12"/>
    <p:sldId id="265" r:id="rId13"/>
    <p:sldId id="266" r:id="rId14"/>
    <p:sldId id="267" r:id="rId15"/>
    <p:sldId id="268" r:id="rId16"/>
    <p:sldId id="270" r:id="rId17"/>
    <p:sldId id="269" r:id="rId18"/>
  </p:sldIdLst>
  <p:sldSz cx="9144000" cy="6858000" type="screen4x3"/>
  <p:notesSz cx="69977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9" d="100"/>
          <a:sy n="99" d="100"/>
        </p:scale>
        <p:origin x="-125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2337" cy="464185"/>
          </a:xfrm>
          <a:prstGeom prst="rect">
            <a:avLst/>
          </a:prstGeom>
        </p:spPr>
        <p:txBody>
          <a:bodyPr vert="horz" lIns="93028" tIns="46514" rIns="93028" bIns="46514" rtlCol="0"/>
          <a:lstStyle>
            <a:lvl1pPr algn="l">
              <a:defRPr sz="1200"/>
            </a:lvl1pPr>
          </a:lstStyle>
          <a:p>
            <a:endParaRPr lang="en-US"/>
          </a:p>
        </p:txBody>
      </p:sp>
      <p:sp>
        <p:nvSpPr>
          <p:cNvPr id="3" name="Date Placeholder 2"/>
          <p:cNvSpPr>
            <a:spLocks noGrp="1"/>
          </p:cNvSpPr>
          <p:nvPr>
            <p:ph type="dt" idx="1"/>
          </p:nvPr>
        </p:nvSpPr>
        <p:spPr>
          <a:xfrm>
            <a:off x="3963744" y="0"/>
            <a:ext cx="3032337" cy="464185"/>
          </a:xfrm>
          <a:prstGeom prst="rect">
            <a:avLst/>
          </a:prstGeom>
        </p:spPr>
        <p:txBody>
          <a:bodyPr vert="horz" lIns="93028" tIns="46514" rIns="93028" bIns="46514" rtlCol="0"/>
          <a:lstStyle>
            <a:lvl1pPr algn="r">
              <a:defRPr sz="1200"/>
            </a:lvl1pPr>
          </a:lstStyle>
          <a:p>
            <a:fld id="{312582B2-E8D5-49F0-958E-12502B27C999}" type="datetimeFigureOut">
              <a:rPr lang="en-US" smtClean="0"/>
              <a:pPr/>
              <a:t>4/18/2013</a:t>
            </a:fld>
            <a:endParaRPr lang="en-US"/>
          </a:p>
        </p:txBody>
      </p:sp>
      <p:sp>
        <p:nvSpPr>
          <p:cNvPr id="4" name="Slide Image Placeholder 3"/>
          <p:cNvSpPr>
            <a:spLocks noGrp="1" noRot="1" noChangeAspect="1"/>
          </p:cNvSpPr>
          <p:nvPr>
            <p:ph type="sldImg" idx="2"/>
          </p:nvPr>
        </p:nvSpPr>
        <p:spPr>
          <a:xfrm>
            <a:off x="1177925" y="695325"/>
            <a:ext cx="4641850" cy="3481388"/>
          </a:xfrm>
          <a:prstGeom prst="rect">
            <a:avLst/>
          </a:prstGeom>
          <a:noFill/>
          <a:ln w="12700">
            <a:solidFill>
              <a:prstClr val="black"/>
            </a:solidFill>
          </a:ln>
        </p:spPr>
        <p:txBody>
          <a:bodyPr vert="horz" lIns="93028" tIns="46514" rIns="93028" bIns="46514" rtlCol="0" anchor="ctr"/>
          <a:lstStyle/>
          <a:p>
            <a:endParaRPr lang="en-US"/>
          </a:p>
        </p:txBody>
      </p:sp>
      <p:sp>
        <p:nvSpPr>
          <p:cNvPr id="5" name="Notes Placeholder 4"/>
          <p:cNvSpPr>
            <a:spLocks noGrp="1"/>
          </p:cNvSpPr>
          <p:nvPr>
            <p:ph type="body" sz="quarter" idx="3"/>
          </p:nvPr>
        </p:nvSpPr>
        <p:spPr>
          <a:xfrm>
            <a:off x="699770" y="4409758"/>
            <a:ext cx="5598160" cy="4177665"/>
          </a:xfrm>
          <a:prstGeom prst="rect">
            <a:avLst/>
          </a:prstGeom>
        </p:spPr>
        <p:txBody>
          <a:bodyPr vert="horz" lIns="93028" tIns="46514" rIns="93028" bIns="4651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32337" cy="464185"/>
          </a:xfrm>
          <a:prstGeom prst="rect">
            <a:avLst/>
          </a:prstGeom>
        </p:spPr>
        <p:txBody>
          <a:bodyPr vert="horz" lIns="93028" tIns="46514" rIns="93028" bIns="46514" rtlCol="0" anchor="b"/>
          <a:lstStyle>
            <a:lvl1pPr algn="l">
              <a:defRPr sz="1200"/>
            </a:lvl1pPr>
          </a:lstStyle>
          <a:p>
            <a:endParaRPr lang="en-US"/>
          </a:p>
        </p:txBody>
      </p:sp>
      <p:sp>
        <p:nvSpPr>
          <p:cNvPr id="7" name="Slide Number Placeholder 6"/>
          <p:cNvSpPr>
            <a:spLocks noGrp="1"/>
          </p:cNvSpPr>
          <p:nvPr>
            <p:ph type="sldNum" sz="quarter" idx="5"/>
          </p:nvPr>
        </p:nvSpPr>
        <p:spPr>
          <a:xfrm>
            <a:off x="3963744" y="8817904"/>
            <a:ext cx="3032337" cy="464185"/>
          </a:xfrm>
          <a:prstGeom prst="rect">
            <a:avLst/>
          </a:prstGeom>
        </p:spPr>
        <p:txBody>
          <a:bodyPr vert="horz" lIns="93028" tIns="46514" rIns="93028" bIns="46514" rtlCol="0" anchor="b"/>
          <a:lstStyle>
            <a:lvl1pPr algn="r">
              <a:defRPr sz="1200"/>
            </a:lvl1pPr>
          </a:lstStyle>
          <a:p>
            <a:fld id="{27627FAE-1C40-4DD1-A042-E961AB95CD4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3E998F4D-A0AF-4111-9C9E-9FBCDE9FB472}" type="datetime1">
              <a:rPr lang="en-US" smtClean="0">
                <a:solidFill>
                  <a:prstClr val="black">
                    <a:tint val="75000"/>
                  </a:prstClr>
                </a:solidFill>
              </a:rPr>
              <a:pPr>
                <a:defRPr/>
              </a:pPr>
              <a:t>4/18/2013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EE3A24B1-E906-4A34-A23C-DD6EDCFD45D6}"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1021516-565A-4A3F-8809-A35EB3A11DAB}" type="datetime1">
              <a:rPr lang="en-US" smtClean="0">
                <a:solidFill>
                  <a:prstClr val="black">
                    <a:tint val="75000"/>
                  </a:prstClr>
                </a:solidFill>
              </a:rPr>
              <a:pPr>
                <a:defRPr/>
              </a:pPr>
              <a:t>4/18/2013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0F626A64-2E18-4E49-9FB5-7AF20362DCD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39F4F86-2C78-4AB4-997D-E06EC0700CA6}" type="datetime1">
              <a:rPr lang="en-US" smtClean="0">
                <a:solidFill>
                  <a:prstClr val="black">
                    <a:tint val="75000"/>
                  </a:prstClr>
                </a:solidFill>
              </a:rPr>
              <a:pPr>
                <a:defRPr/>
              </a:pPr>
              <a:t>4/18/2013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7E8867C-CBC8-4349-B3F3-A7687702BBBB}"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CB2AC1A-D71C-46B0-ACBD-5440D5EC259E}" type="datetime1">
              <a:rPr lang="en-US" smtClean="0">
                <a:solidFill>
                  <a:prstClr val="black">
                    <a:tint val="75000"/>
                  </a:prstClr>
                </a:solidFill>
              </a:rPr>
              <a:pPr>
                <a:defRPr/>
              </a:pPr>
              <a:t>4/18/2013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8B062A20-4B75-4AD7-9376-C6FD33E9C65D}"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B46BB8F-6A67-4DB4-BE65-DA79346EEDFD}" type="datetime1">
              <a:rPr lang="en-US" smtClean="0">
                <a:solidFill>
                  <a:prstClr val="black">
                    <a:tint val="75000"/>
                  </a:prstClr>
                </a:solidFill>
              </a:rPr>
              <a:pPr>
                <a:defRPr/>
              </a:pPr>
              <a:t>4/18/2013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8134DA35-8157-4766-9AE1-3D74A14C7B8F}"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6173698-97F5-4681-8802-F303D296122F}" type="datetime1">
              <a:rPr lang="en-US" smtClean="0">
                <a:solidFill>
                  <a:prstClr val="black">
                    <a:tint val="75000"/>
                  </a:prstClr>
                </a:solidFill>
              </a:rPr>
              <a:pPr>
                <a:defRPr/>
              </a:pPr>
              <a:t>4/18/2013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625D9A96-3F8C-4BBE-B473-A924D7C37CBB}"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9621473-D705-4B3B-9C8E-C42361796F53}" type="datetime1">
              <a:rPr lang="en-US" smtClean="0">
                <a:solidFill>
                  <a:prstClr val="black">
                    <a:tint val="75000"/>
                  </a:prstClr>
                </a:solidFill>
              </a:rPr>
              <a:pPr>
                <a:defRPr/>
              </a:pPr>
              <a:t>4/18/2013</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F5DDDD3E-7A6C-45EC-A8EA-CC773B52E41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31E6DB1-01DD-46C3-8A70-F75AC71852A9}" type="datetime1">
              <a:rPr lang="en-US" smtClean="0">
                <a:solidFill>
                  <a:prstClr val="black">
                    <a:tint val="75000"/>
                  </a:prstClr>
                </a:solidFill>
              </a:rPr>
              <a:pPr>
                <a:defRPr/>
              </a:pPr>
              <a:t>4/18/2013</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0D0250D4-3029-4ACB-8CCD-2EDEE8FABA2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E6576A3-15FE-4484-990C-1746A4D28CD8}" type="datetime1">
              <a:rPr lang="en-US" smtClean="0">
                <a:solidFill>
                  <a:prstClr val="black">
                    <a:tint val="75000"/>
                  </a:prstClr>
                </a:solidFill>
              </a:rPr>
              <a:pPr>
                <a:defRPr/>
              </a:pPr>
              <a:t>4/18/2013</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42A039A2-51F7-4EBB-9899-86A7E053373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0B4CFD9-B421-40A0-90D2-DD09E83C2658}" type="datetime1">
              <a:rPr lang="en-US" smtClean="0">
                <a:solidFill>
                  <a:prstClr val="black">
                    <a:tint val="75000"/>
                  </a:prstClr>
                </a:solidFill>
              </a:rPr>
              <a:pPr>
                <a:defRPr/>
              </a:pPr>
              <a:t>4/18/2013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01396FC8-8130-4AC0-A228-E8B3A1ADFB3C}"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5D6E208-5C9A-4ECE-A517-BF5E68B4291B}" type="datetime1">
              <a:rPr lang="en-US" smtClean="0">
                <a:solidFill>
                  <a:prstClr val="black">
                    <a:tint val="75000"/>
                  </a:prstClr>
                </a:solidFill>
              </a:rPr>
              <a:pPr>
                <a:defRPr/>
              </a:pPr>
              <a:t>4/18/2013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B88FD684-B64F-43C3-9E5C-0C523E0B6B9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en.wikipedia.org/wiki/File:Air_station_new_river.svg"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5904CC39-BFCE-4B77-B53E-36C711DDF5EA}" type="datetime1">
              <a:rPr lang="en-US" smtClean="0">
                <a:solidFill>
                  <a:prstClr val="black">
                    <a:tint val="75000"/>
                  </a:prstClr>
                </a:solidFill>
              </a:rPr>
              <a:pPr>
                <a:defRPr/>
              </a:pPr>
              <a:t>4/18/2013</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7AD4C0FE-FDA8-42CD-8B6C-EB4E3F2D352D}" type="slidenum">
              <a:rPr lang="en-US">
                <a:solidFill>
                  <a:prstClr val="black">
                    <a:tint val="75000"/>
                  </a:prstClr>
                </a:solidFill>
              </a:rPr>
              <a:pPr>
                <a:defRPr/>
              </a:pPr>
              <a:t>‹#›</a:t>
            </a:fld>
            <a:endParaRPr lang="en-US">
              <a:solidFill>
                <a:prstClr val="black">
                  <a:tint val="75000"/>
                </a:prstClr>
              </a:solidFill>
            </a:endParaRPr>
          </a:p>
        </p:txBody>
      </p:sp>
      <p:pic>
        <p:nvPicPr>
          <p:cNvPr id="1031" name="Picture 15" descr="USMC LEGAL SERVICES LOGO.JPG"/>
          <p:cNvPicPr>
            <a:picLocks noChangeAspect="1"/>
          </p:cNvPicPr>
          <p:nvPr userDrawn="1"/>
        </p:nvPicPr>
        <p:blipFill>
          <a:blip r:embed="rId13" cstate="print"/>
          <a:srcRect/>
          <a:stretch>
            <a:fillRect/>
          </a:stretch>
        </p:blipFill>
        <p:spPr bwMode="auto">
          <a:xfrm>
            <a:off x="152400" y="304800"/>
            <a:ext cx="1136650" cy="1143000"/>
          </a:xfrm>
          <a:prstGeom prst="rect">
            <a:avLst/>
          </a:prstGeom>
          <a:noFill/>
          <a:ln w="9525">
            <a:noFill/>
            <a:miter lim="800000"/>
            <a:headEnd/>
            <a:tailEnd/>
          </a:ln>
        </p:spPr>
      </p:pic>
      <p:pic>
        <p:nvPicPr>
          <p:cNvPr id="44034" name="Picture 2" descr="Air station new river.svg">
            <a:hlinkClick r:id="rId14"/>
          </p:cNvPr>
          <p:cNvPicPr>
            <a:picLocks noChangeAspect="1" noChangeArrowheads="1"/>
          </p:cNvPicPr>
          <p:nvPr userDrawn="1"/>
        </p:nvPicPr>
        <p:blipFill>
          <a:blip r:embed="rId15" cstate="print"/>
          <a:srcRect/>
          <a:stretch>
            <a:fillRect/>
          </a:stretch>
        </p:blipFill>
        <p:spPr bwMode="auto">
          <a:xfrm>
            <a:off x="7620000" y="304800"/>
            <a:ext cx="1288353" cy="1114425"/>
          </a:xfrm>
          <a:prstGeom prst="rect">
            <a:avLst/>
          </a:prstGeom>
          <a:noFill/>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425575"/>
            <a:ext cx="9144000" cy="1470025"/>
          </a:xfrm>
        </p:spPr>
        <p:txBody>
          <a:bodyPr/>
          <a:lstStyle/>
          <a:p>
            <a:r>
              <a:rPr lang="en-US" b="1" dirty="0" smtClean="0"/>
              <a:t>Destructive </a:t>
            </a:r>
            <a:r>
              <a:rPr lang="en-US" b="1" dirty="0" smtClean="0"/>
              <a:t>Weather Legal Brief</a:t>
            </a:r>
            <a:endParaRPr lang="en-US" b="1" dirty="0"/>
          </a:p>
        </p:txBody>
      </p:sp>
      <p:sp>
        <p:nvSpPr>
          <p:cNvPr id="3" name="Subtitle 2"/>
          <p:cNvSpPr>
            <a:spLocks noGrp="1"/>
          </p:cNvSpPr>
          <p:nvPr>
            <p:ph type="subTitle" idx="1"/>
          </p:nvPr>
        </p:nvSpPr>
        <p:spPr>
          <a:xfrm>
            <a:off x="1371600" y="3508375"/>
            <a:ext cx="6400800" cy="1752600"/>
          </a:xfrm>
        </p:spPr>
        <p:txBody>
          <a:bodyPr/>
          <a:lstStyle/>
          <a:p>
            <a:r>
              <a:rPr lang="en-US" b="1" dirty="0" smtClean="0">
                <a:solidFill>
                  <a:schemeClr val="tx1"/>
                </a:solidFill>
              </a:rPr>
              <a:t>LtCol Mike Cava</a:t>
            </a:r>
          </a:p>
          <a:p>
            <a:r>
              <a:rPr lang="en-US" b="1" dirty="0" smtClean="0">
                <a:solidFill>
                  <a:schemeClr val="tx1"/>
                </a:solidFill>
              </a:rPr>
              <a:t>MCAS NR SJA</a:t>
            </a:r>
          </a:p>
          <a:p>
            <a:r>
              <a:rPr lang="en-US" b="1" dirty="0" smtClean="0">
                <a:solidFill>
                  <a:schemeClr val="tx1"/>
                </a:solidFill>
              </a:rPr>
              <a:t>17 April 2013</a:t>
            </a:r>
          </a:p>
          <a:p>
            <a:endParaRPr lang="en-US" dirty="0"/>
          </a:p>
        </p:txBody>
      </p:sp>
      <p:pic>
        <p:nvPicPr>
          <p:cNvPr id="15364" name="Picture 4" descr="http://www.geoengineeringwatch.org/wp-content/uploads/2012/11/sandy-300x238.jpg"/>
          <p:cNvPicPr>
            <a:picLocks noChangeAspect="1" noChangeArrowheads="1"/>
          </p:cNvPicPr>
          <p:nvPr/>
        </p:nvPicPr>
        <p:blipFill>
          <a:blip r:embed="rId2" cstate="print"/>
          <a:srcRect/>
          <a:stretch>
            <a:fillRect/>
          </a:stretch>
        </p:blipFill>
        <p:spPr bwMode="auto">
          <a:xfrm>
            <a:off x="228600" y="3355975"/>
            <a:ext cx="2785462" cy="2209800"/>
          </a:xfrm>
          <a:prstGeom prst="rect">
            <a:avLst/>
          </a:prstGeom>
          <a:noFill/>
        </p:spPr>
      </p:pic>
      <p:pic>
        <p:nvPicPr>
          <p:cNvPr id="15366" name="Picture 6" descr="http://4.bp.blogspot.com/-_tu6vSDeuUs/UBk0ArhgikI/AAAAAAAAFgs/ERVxo_3gEDk/s1600/800px-Occluded_mesocyclone_tornado5_-_NOAA.jpg"/>
          <p:cNvPicPr>
            <a:picLocks noChangeAspect="1" noChangeArrowheads="1"/>
          </p:cNvPicPr>
          <p:nvPr/>
        </p:nvPicPr>
        <p:blipFill>
          <a:blip r:embed="rId3" cstate="print"/>
          <a:srcRect/>
          <a:stretch>
            <a:fillRect/>
          </a:stretch>
        </p:blipFill>
        <p:spPr bwMode="auto">
          <a:xfrm>
            <a:off x="6054217" y="3330574"/>
            <a:ext cx="2861184" cy="2308225"/>
          </a:xfrm>
          <a:prstGeom prst="rect">
            <a:avLst/>
          </a:prstGeom>
          <a:noFill/>
        </p:spPr>
      </p:pic>
      <p:sp>
        <p:nvSpPr>
          <p:cNvPr id="6" name="Slide Number Placeholder 5"/>
          <p:cNvSpPr>
            <a:spLocks noGrp="1"/>
          </p:cNvSpPr>
          <p:nvPr>
            <p:ph type="sldNum" sz="quarter" idx="12"/>
          </p:nvPr>
        </p:nvSpPr>
        <p:spPr/>
        <p:txBody>
          <a:bodyPr/>
          <a:lstStyle/>
          <a:p>
            <a:pPr>
              <a:defRPr/>
            </a:pPr>
            <a:fld id="{EE3A24B1-E906-4A34-A23C-DD6EDCFD45D6}" type="slidenum">
              <a:rPr lang="en-US" smtClean="0">
                <a:solidFill>
                  <a:prstClr val="black">
                    <a:tint val="75000"/>
                  </a:prstClr>
                </a:solidFill>
              </a:rPr>
              <a:pPr>
                <a:defRPr/>
              </a:pPr>
              <a:t>1</a:t>
            </a:fld>
            <a:endParaRPr lang="en-US">
              <a:solidFill>
                <a:prstClr val="black">
                  <a:tint val="75000"/>
                </a:prst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Rented </a:t>
            </a:r>
            <a:br>
              <a:rPr lang="en-US" dirty="0" smtClean="0"/>
            </a:br>
            <a:r>
              <a:rPr lang="en-US" dirty="0" smtClean="0"/>
              <a:t>Damaged homes/apartments</a:t>
            </a:r>
            <a:endParaRPr lang="en-US" dirty="0"/>
          </a:p>
        </p:txBody>
      </p:sp>
      <p:sp>
        <p:nvSpPr>
          <p:cNvPr id="3" name="Content Placeholder 2"/>
          <p:cNvSpPr>
            <a:spLocks noGrp="1"/>
          </p:cNvSpPr>
          <p:nvPr>
            <p:ph idx="1"/>
          </p:nvPr>
        </p:nvSpPr>
        <p:spPr>
          <a:xfrm>
            <a:off x="152400" y="1600200"/>
            <a:ext cx="8229600" cy="4525963"/>
          </a:xfrm>
        </p:spPr>
        <p:txBody>
          <a:bodyPr/>
          <a:lstStyle/>
          <a:p>
            <a:r>
              <a:rPr lang="en-US" dirty="0" smtClean="0"/>
              <a:t>If you are renting a home or apartment and you cannot live there anymore because of hurricane damage (i.e. damaged roof, windows, etc), call legal assistance immediately. </a:t>
            </a:r>
          </a:p>
          <a:p>
            <a:pPr lvl="1"/>
            <a:r>
              <a:rPr lang="en-US" dirty="0" smtClean="0"/>
              <a:t>Why?  You may break the lease but you need to act promptly to preserve rights under NC state law</a:t>
            </a:r>
          </a:p>
          <a:p>
            <a:pPr lvl="1"/>
            <a:r>
              <a:rPr lang="en-US" dirty="0" smtClean="0"/>
              <a:t>Landlord refuses to fix hurricane damages?  Contact legal assistance. </a:t>
            </a:r>
          </a:p>
          <a:p>
            <a:pPr lvl="1"/>
            <a:endParaRPr lang="en-US" dirty="0"/>
          </a:p>
        </p:txBody>
      </p:sp>
      <p:pic>
        <p:nvPicPr>
          <p:cNvPr id="23556" name="Picture 4" descr="http://www.reroofamerica.com/images/UserMedia/GAFGallery/StormDamage/SrormDamagedRoof.jpg"/>
          <p:cNvPicPr>
            <a:picLocks noChangeAspect="1" noChangeArrowheads="1"/>
          </p:cNvPicPr>
          <p:nvPr/>
        </p:nvPicPr>
        <p:blipFill>
          <a:blip r:embed="rId2" cstate="print"/>
          <a:srcRect/>
          <a:stretch>
            <a:fillRect/>
          </a:stretch>
        </p:blipFill>
        <p:spPr bwMode="auto">
          <a:xfrm>
            <a:off x="7543800" y="2057400"/>
            <a:ext cx="1443228" cy="2101788"/>
          </a:xfrm>
          <a:prstGeom prst="rect">
            <a:avLst/>
          </a:prstGeom>
          <a:noFill/>
        </p:spPr>
      </p:pic>
      <p:sp>
        <p:nvSpPr>
          <p:cNvPr id="5" name="Slide Number Placeholder 4"/>
          <p:cNvSpPr>
            <a:spLocks noGrp="1"/>
          </p:cNvSpPr>
          <p:nvPr>
            <p:ph type="sldNum" sz="quarter" idx="12"/>
          </p:nvPr>
        </p:nvSpPr>
        <p:spPr/>
        <p:txBody>
          <a:bodyPr/>
          <a:lstStyle/>
          <a:p>
            <a:pPr>
              <a:defRPr/>
            </a:pPr>
            <a:fld id="{8B062A20-4B75-4AD7-9376-C6FD33E9C65D}" type="slidenum">
              <a:rPr lang="en-US" smtClean="0">
                <a:solidFill>
                  <a:prstClr val="black">
                    <a:tint val="75000"/>
                  </a:prstClr>
                </a:solidFill>
              </a:rPr>
              <a:pPr>
                <a:defRPr/>
              </a:pPr>
              <a:t>10</a:t>
            </a:fld>
            <a:endParaRPr lang="en-US">
              <a:solidFill>
                <a:prstClr val="black">
                  <a:tint val="75000"/>
                </a:prst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&amp; Answers</a:t>
            </a:r>
            <a:endParaRPr lang="en-US" dirty="0"/>
          </a:p>
        </p:txBody>
      </p:sp>
      <p:sp>
        <p:nvSpPr>
          <p:cNvPr id="3" name="Content Placeholder 2"/>
          <p:cNvSpPr>
            <a:spLocks noGrp="1"/>
          </p:cNvSpPr>
          <p:nvPr>
            <p:ph idx="1"/>
          </p:nvPr>
        </p:nvSpPr>
        <p:spPr/>
        <p:txBody>
          <a:bodyPr>
            <a:normAutofit fontScale="92500"/>
          </a:bodyPr>
          <a:lstStyle/>
          <a:p>
            <a:r>
              <a:rPr lang="en-US" i="1" dirty="0" smtClean="0"/>
              <a:t>I left town with my family to ensure they would be safe, can I be compensated for my evacuation expenses?</a:t>
            </a:r>
          </a:p>
          <a:p>
            <a:pPr lvl="1"/>
            <a:r>
              <a:rPr lang="en-US" dirty="0" smtClean="0"/>
              <a:t>If you live off base, some homeowners insurance or renters insurance covers certain evacuation expenses.</a:t>
            </a:r>
          </a:p>
          <a:p>
            <a:pPr lvl="1"/>
            <a:r>
              <a:rPr lang="en-US" dirty="0" smtClean="0"/>
              <a:t>If you live off base, and the Base CO ordered an evacuation, you may be compensated for hotel, gas, etc.  However, if you evacuate without orders from the Base CO, </a:t>
            </a:r>
            <a:r>
              <a:rPr lang="en-US" dirty="0" err="1" smtClean="0"/>
              <a:t>gov’t</a:t>
            </a:r>
            <a:r>
              <a:rPr lang="en-US" dirty="0" smtClean="0"/>
              <a:t> reimbursements are not available.</a:t>
            </a:r>
          </a:p>
          <a:p>
            <a:pPr lvl="1"/>
            <a:r>
              <a:rPr lang="en-US" dirty="0" smtClean="0"/>
              <a:t>Keep all receipts!</a:t>
            </a:r>
          </a:p>
          <a:p>
            <a:pPr lvl="1">
              <a:buNone/>
            </a:pPr>
            <a:endParaRPr lang="en-US" dirty="0" smtClean="0"/>
          </a:p>
        </p:txBody>
      </p:sp>
      <p:sp>
        <p:nvSpPr>
          <p:cNvPr id="4" name="Slide Number Placeholder 3"/>
          <p:cNvSpPr>
            <a:spLocks noGrp="1"/>
          </p:cNvSpPr>
          <p:nvPr>
            <p:ph type="sldNum" sz="quarter" idx="12"/>
          </p:nvPr>
        </p:nvSpPr>
        <p:spPr/>
        <p:txBody>
          <a:bodyPr/>
          <a:lstStyle/>
          <a:p>
            <a:pPr>
              <a:defRPr/>
            </a:pPr>
            <a:fld id="{8B062A20-4B75-4AD7-9376-C6FD33E9C65D}" type="slidenum">
              <a:rPr lang="en-US" smtClean="0">
                <a:solidFill>
                  <a:prstClr val="black">
                    <a:tint val="75000"/>
                  </a:prstClr>
                </a:solidFill>
              </a:rPr>
              <a:pPr>
                <a:defRPr/>
              </a:pPr>
              <a:t>11</a:t>
            </a:fld>
            <a:endParaRPr lang="en-US">
              <a:solidFill>
                <a:prstClr val="black">
                  <a:tint val="75000"/>
                </a:prst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&amp; Answers</a:t>
            </a:r>
            <a:endParaRPr lang="en-US" dirty="0"/>
          </a:p>
        </p:txBody>
      </p:sp>
      <p:sp>
        <p:nvSpPr>
          <p:cNvPr id="3" name="Content Placeholder 2"/>
          <p:cNvSpPr>
            <a:spLocks noGrp="1"/>
          </p:cNvSpPr>
          <p:nvPr>
            <p:ph idx="1"/>
          </p:nvPr>
        </p:nvSpPr>
        <p:spPr/>
        <p:txBody>
          <a:bodyPr/>
          <a:lstStyle/>
          <a:p>
            <a:r>
              <a:rPr lang="en-US" i="1" dirty="0" smtClean="0"/>
              <a:t>I stayed in a hotel while the power to my on-base home was shut off, can I be reimbursed for the cost of that hotel?</a:t>
            </a:r>
          </a:p>
          <a:p>
            <a:pPr lvl="1"/>
            <a:r>
              <a:rPr lang="en-US" dirty="0" smtClean="0"/>
              <a:t>No. Neither </a:t>
            </a:r>
            <a:r>
              <a:rPr lang="en-US" dirty="0"/>
              <a:t>the PCA nor AMCC’s renter’s insurance policy will reimburse hotel expenses for on-base residents that sought shelter </a:t>
            </a:r>
            <a:r>
              <a:rPr lang="en-US" dirty="0" smtClean="0"/>
              <a:t>off-base.</a:t>
            </a:r>
          </a:p>
          <a:p>
            <a:pPr lvl="1"/>
            <a:r>
              <a:rPr lang="en-US" dirty="0" smtClean="0"/>
              <a:t>Remedy = on base shelters.  </a:t>
            </a:r>
          </a:p>
        </p:txBody>
      </p:sp>
      <p:pic>
        <p:nvPicPr>
          <p:cNvPr id="21506" name="Picture 2" descr="http://d1.static.dvidshub.net/media/thumbs/photos/1207/631337/450x300_q75.jpg"/>
          <p:cNvPicPr>
            <a:picLocks noChangeAspect="1" noChangeArrowheads="1"/>
          </p:cNvPicPr>
          <p:nvPr/>
        </p:nvPicPr>
        <p:blipFill>
          <a:blip r:embed="rId2" cstate="print"/>
          <a:srcRect/>
          <a:stretch>
            <a:fillRect/>
          </a:stretch>
        </p:blipFill>
        <p:spPr bwMode="auto">
          <a:xfrm>
            <a:off x="5486400" y="4419600"/>
            <a:ext cx="3505200" cy="2336800"/>
          </a:xfrm>
          <a:prstGeom prst="rect">
            <a:avLst/>
          </a:prstGeom>
          <a:noFill/>
        </p:spPr>
      </p:pic>
      <p:sp>
        <p:nvSpPr>
          <p:cNvPr id="5" name="Slide Number Placeholder 4"/>
          <p:cNvSpPr>
            <a:spLocks noGrp="1"/>
          </p:cNvSpPr>
          <p:nvPr>
            <p:ph type="sldNum" sz="quarter" idx="12"/>
          </p:nvPr>
        </p:nvSpPr>
        <p:spPr/>
        <p:txBody>
          <a:bodyPr/>
          <a:lstStyle/>
          <a:p>
            <a:pPr>
              <a:defRPr/>
            </a:pPr>
            <a:fld id="{8B062A20-4B75-4AD7-9376-C6FD33E9C65D}" type="slidenum">
              <a:rPr lang="en-US" smtClean="0">
                <a:solidFill>
                  <a:prstClr val="black">
                    <a:tint val="75000"/>
                  </a:prstClr>
                </a:solidFill>
              </a:rPr>
              <a:pPr>
                <a:defRPr/>
              </a:pPr>
              <a:t>12</a:t>
            </a:fld>
            <a:endParaRPr lang="en-US">
              <a:solidFill>
                <a:prstClr val="black">
                  <a:tint val="75000"/>
                </a:prstClr>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&amp; Answers</a:t>
            </a:r>
            <a:endParaRPr lang="en-US" dirty="0"/>
          </a:p>
        </p:txBody>
      </p:sp>
      <p:sp>
        <p:nvSpPr>
          <p:cNvPr id="3" name="Content Placeholder 2"/>
          <p:cNvSpPr>
            <a:spLocks noGrp="1"/>
          </p:cNvSpPr>
          <p:nvPr>
            <p:ph idx="1"/>
          </p:nvPr>
        </p:nvSpPr>
        <p:spPr/>
        <p:txBody>
          <a:bodyPr/>
          <a:lstStyle/>
          <a:p>
            <a:r>
              <a:rPr lang="en-US" i="1" dirty="0"/>
              <a:t>Will the government reimburse me for my insurance deductibles</a:t>
            </a:r>
            <a:r>
              <a:rPr lang="en-US" i="1" dirty="0" smtClean="0"/>
              <a:t>?</a:t>
            </a:r>
          </a:p>
          <a:p>
            <a:pPr lvl="1"/>
            <a:r>
              <a:rPr lang="en-US" dirty="0" smtClean="0"/>
              <a:t>No</a:t>
            </a:r>
            <a:r>
              <a:rPr lang="en-US" dirty="0"/>
              <a:t>.  The PCA does not compensate for </a:t>
            </a:r>
            <a:r>
              <a:rPr lang="en-US" dirty="0" smtClean="0"/>
              <a:t>insurance deductibles</a:t>
            </a:r>
            <a:r>
              <a:rPr lang="en-US" dirty="0"/>
              <a:t>.</a:t>
            </a:r>
          </a:p>
          <a:p>
            <a:endParaRPr lang="en-US" dirty="0"/>
          </a:p>
        </p:txBody>
      </p:sp>
      <p:pic>
        <p:nvPicPr>
          <p:cNvPr id="5121" name="Picture 1"/>
          <p:cNvPicPr>
            <a:picLocks noChangeAspect="1" noChangeArrowheads="1"/>
          </p:cNvPicPr>
          <p:nvPr/>
        </p:nvPicPr>
        <p:blipFill>
          <a:blip r:embed="rId2" cstate="print"/>
          <a:srcRect/>
          <a:stretch>
            <a:fillRect/>
          </a:stretch>
        </p:blipFill>
        <p:spPr bwMode="auto">
          <a:xfrm>
            <a:off x="2667000" y="3632774"/>
            <a:ext cx="3657600" cy="2501326"/>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pPr>
              <a:defRPr/>
            </a:pPr>
            <a:fld id="{8B062A20-4B75-4AD7-9376-C6FD33E9C65D}" type="slidenum">
              <a:rPr lang="en-US" smtClean="0">
                <a:solidFill>
                  <a:prstClr val="black">
                    <a:tint val="75000"/>
                  </a:prstClr>
                </a:solidFill>
              </a:rPr>
              <a:pPr>
                <a:defRPr/>
              </a:pPr>
              <a:t>13</a:t>
            </a:fld>
            <a:endParaRPr lang="en-US">
              <a:solidFill>
                <a:prstClr val="black">
                  <a:tint val="75000"/>
                </a:prstClr>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&amp; Answers</a:t>
            </a:r>
            <a:endParaRPr lang="en-US" dirty="0"/>
          </a:p>
        </p:txBody>
      </p:sp>
      <p:sp>
        <p:nvSpPr>
          <p:cNvPr id="3" name="Content Placeholder 2"/>
          <p:cNvSpPr>
            <a:spLocks noGrp="1"/>
          </p:cNvSpPr>
          <p:nvPr>
            <p:ph idx="1"/>
          </p:nvPr>
        </p:nvSpPr>
        <p:spPr>
          <a:xfrm>
            <a:off x="228600" y="1524000"/>
            <a:ext cx="8229600" cy="5257799"/>
          </a:xfrm>
        </p:spPr>
        <p:txBody>
          <a:bodyPr>
            <a:normAutofit fontScale="92500" lnSpcReduction="10000"/>
          </a:bodyPr>
          <a:lstStyle/>
          <a:p>
            <a:r>
              <a:rPr lang="en-US" i="1" dirty="0" smtClean="0"/>
              <a:t>I parked my car on base (because I live on base or I was essential personnel ordered to work) and the vehicle was damaged.  Can I file a claim?</a:t>
            </a:r>
          </a:p>
          <a:p>
            <a:pPr lvl="1"/>
            <a:r>
              <a:rPr lang="en-US" b="1" dirty="0" smtClean="0"/>
              <a:t>Yes.</a:t>
            </a:r>
            <a:r>
              <a:rPr lang="en-US" dirty="0" smtClean="0"/>
              <a:t> If your auto insurance </a:t>
            </a:r>
            <a:br>
              <a:rPr lang="en-US" dirty="0" smtClean="0"/>
            </a:br>
            <a:r>
              <a:rPr lang="en-US" dirty="0" smtClean="0"/>
              <a:t>does not cover all the damage,</a:t>
            </a:r>
            <a:br>
              <a:rPr lang="en-US" dirty="0" smtClean="0"/>
            </a:br>
            <a:r>
              <a:rPr lang="en-US" dirty="0" smtClean="0"/>
              <a:t>you may submit a claim to the</a:t>
            </a:r>
            <a:br>
              <a:rPr lang="en-US" dirty="0" smtClean="0"/>
            </a:br>
            <a:r>
              <a:rPr lang="en-US" dirty="0" smtClean="0"/>
              <a:t>government.  </a:t>
            </a:r>
          </a:p>
          <a:p>
            <a:pPr lvl="1"/>
            <a:r>
              <a:rPr lang="en-US" dirty="0" smtClean="0"/>
              <a:t>Even if your auto insurance </a:t>
            </a:r>
            <a:br>
              <a:rPr lang="en-US" dirty="0" smtClean="0"/>
            </a:br>
            <a:r>
              <a:rPr lang="en-US" u="sng" dirty="0" smtClean="0"/>
              <a:t>does</a:t>
            </a:r>
            <a:r>
              <a:rPr lang="en-US" dirty="0" smtClean="0"/>
              <a:t> cover the damage, you </a:t>
            </a:r>
            <a:br>
              <a:rPr lang="en-US" dirty="0" smtClean="0"/>
            </a:br>
            <a:r>
              <a:rPr lang="en-US" dirty="0" smtClean="0"/>
              <a:t>may still submit a claim with </a:t>
            </a:r>
            <a:br>
              <a:rPr lang="en-US" dirty="0" smtClean="0"/>
            </a:br>
            <a:r>
              <a:rPr lang="en-US" dirty="0" smtClean="0"/>
              <a:t>the government.  Extra </a:t>
            </a:r>
            <a:br>
              <a:rPr lang="en-US" dirty="0" smtClean="0"/>
            </a:br>
            <a:r>
              <a:rPr lang="en-US" dirty="0" smtClean="0"/>
              <a:t>compensation may be </a:t>
            </a:r>
            <a:br>
              <a:rPr lang="en-US" dirty="0" smtClean="0"/>
            </a:br>
            <a:r>
              <a:rPr lang="en-US" dirty="0" smtClean="0"/>
              <a:t>available. </a:t>
            </a:r>
          </a:p>
          <a:p>
            <a:endParaRPr lang="en-US" dirty="0"/>
          </a:p>
        </p:txBody>
      </p:sp>
      <p:pic>
        <p:nvPicPr>
          <p:cNvPr id="4098" name="Picture 2" descr="http://www.oswego.edu/news/images/large/stormdamage090812.jpg"/>
          <p:cNvPicPr>
            <a:picLocks noChangeAspect="1" noChangeArrowheads="1"/>
          </p:cNvPicPr>
          <p:nvPr/>
        </p:nvPicPr>
        <p:blipFill>
          <a:blip r:embed="rId2" cstate="print"/>
          <a:srcRect/>
          <a:stretch>
            <a:fillRect/>
          </a:stretch>
        </p:blipFill>
        <p:spPr bwMode="auto">
          <a:xfrm>
            <a:off x="5322560" y="3124200"/>
            <a:ext cx="3669040" cy="3507669"/>
          </a:xfrm>
          <a:prstGeom prst="rect">
            <a:avLst/>
          </a:prstGeom>
          <a:noFill/>
        </p:spPr>
      </p:pic>
      <p:sp>
        <p:nvSpPr>
          <p:cNvPr id="5" name="Slide Number Placeholder 4"/>
          <p:cNvSpPr>
            <a:spLocks noGrp="1"/>
          </p:cNvSpPr>
          <p:nvPr>
            <p:ph type="sldNum" sz="quarter" idx="12"/>
          </p:nvPr>
        </p:nvSpPr>
        <p:spPr/>
        <p:txBody>
          <a:bodyPr/>
          <a:lstStyle/>
          <a:p>
            <a:pPr>
              <a:defRPr/>
            </a:pPr>
            <a:fld id="{8B062A20-4B75-4AD7-9376-C6FD33E9C65D}" type="slidenum">
              <a:rPr lang="en-US" smtClean="0">
                <a:solidFill>
                  <a:prstClr val="black">
                    <a:tint val="75000"/>
                  </a:prstClr>
                </a:solidFill>
              </a:rPr>
              <a:pPr>
                <a:defRPr/>
              </a:pPr>
              <a:t>14</a:t>
            </a:fld>
            <a:endParaRPr lang="en-US">
              <a:solidFill>
                <a:prstClr val="black">
                  <a:tint val="75000"/>
                </a:prstClr>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&amp; Answers</a:t>
            </a:r>
            <a:endParaRPr lang="en-US" dirty="0"/>
          </a:p>
        </p:txBody>
      </p:sp>
      <p:sp>
        <p:nvSpPr>
          <p:cNvPr id="3" name="Content Placeholder 2"/>
          <p:cNvSpPr>
            <a:spLocks noGrp="1"/>
          </p:cNvSpPr>
          <p:nvPr>
            <p:ph idx="1"/>
          </p:nvPr>
        </p:nvSpPr>
        <p:spPr/>
        <p:txBody>
          <a:bodyPr/>
          <a:lstStyle/>
          <a:p>
            <a:r>
              <a:rPr lang="en-US" i="1" dirty="0" smtClean="0"/>
              <a:t>I live on base, and my in-laws were visiting us from out of town when their vehicle was damaged by the storm in our driveway, can they file a claim?</a:t>
            </a:r>
          </a:p>
          <a:p>
            <a:pPr lvl="1"/>
            <a:r>
              <a:rPr lang="en-US" dirty="0" smtClean="0"/>
              <a:t>No.  The owner of the vehicle must be a federal EE or a service member.</a:t>
            </a:r>
            <a:endParaRPr lang="en-US" dirty="0"/>
          </a:p>
        </p:txBody>
      </p:sp>
      <p:pic>
        <p:nvPicPr>
          <p:cNvPr id="3074" name="Picture 2" descr="http://www.foxbusiness.com/on-air/stossel/sites/foxbusiness.com.on-air.stossel/files/images/Stossel_NO_THEY_CANT_web.JPG"/>
          <p:cNvPicPr>
            <a:picLocks noChangeAspect="1" noChangeArrowheads="1"/>
          </p:cNvPicPr>
          <p:nvPr/>
        </p:nvPicPr>
        <p:blipFill>
          <a:blip r:embed="rId2" cstate="print"/>
          <a:srcRect/>
          <a:stretch>
            <a:fillRect/>
          </a:stretch>
        </p:blipFill>
        <p:spPr bwMode="auto">
          <a:xfrm>
            <a:off x="3124200" y="4648200"/>
            <a:ext cx="2967402" cy="1868104"/>
          </a:xfrm>
          <a:prstGeom prst="rect">
            <a:avLst/>
          </a:prstGeom>
          <a:noFill/>
        </p:spPr>
      </p:pic>
      <p:sp>
        <p:nvSpPr>
          <p:cNvPr id="5" name="Slide Number Placeholder 4"/>
          <p:cNvSpPr>
            <a:spLocks noGrp="1"/>
          </p:cNvSpPr>
          <p:nvPr>
            <p:ph type="sldNum" sz="quarter" idx="12"/>
          </p:nvPr>
        </p:nvSpPr>
        <p:spPr/>
        <p:txBody>
          <a:bodyPr/>
          <a:lstStyle/>
          <a:p>
            <a:pPr>
              <a:defRPr/>
            </a:pPr>
            <a:fld id="{8B062A20-4B75-4AD7-9376-C6FD33E9C65D}" type="slidenum">
              <a:rPr lang="en-US" smtClean="0">
                <a:solidFill>
                  <a:prstClr val="black">
                    <a:tint val="75000"/>
                  </a:prstClr>
                </a:solidFill>
              </a:rPr>
              <a:pPr>
                <a:defRPr/>
              </a:pPr>
              <a:t>15</a:t>
            </a:fld>
            <a:endParaRPr lang="en-US">
              <a:solidFill>
                <a:prstClr val="black">
                  <a:tint val="75000"/>
                </a:prstClr>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Points of Contact</a:t>
            </a:r>
            <a:endParaRPr lang="en-US" dirty="0"/>
          </a:p>
        </p:txBody>
      </p:sp>
      <p:sp>
        <p:nvSpPr>
          <p:cNvPr id="3" name="Content Placeholder 2"/>
          <p:cNvSpPr>
            <a:spLocks noGrp="1"/>
          </p:cNvSpPr>
          <p:nvPr>
            <p:ph idx="1"/>
          </p:nvPr>
        </p:nvSpPr>
        <p:spPr>
          <a:xfrm>
            <a:off x="152400" y="1600200"/>
            <a:ext cx="8229600" cy="4525963"/>
          </a:xfrm>
        </p:spPr>
        <p:txBody>
          <a:bodyPr/>
          <a:lstStyle/>
          <a:p>
            <a:r>
              <a:rPr lang="en-US" dirty="0" smtClean="0"/>
              <a:t>MCAS New River Claims Office</a:t>
            </a:r>
          </a:p>
          <a:p>
            <a:pPr lvl="1"/>
            <a:r>
              <a:rPr lang="en-US" dirty="0" smtClean="0"/>
              <a:t>William Yables (910) 449-7159</a:t>
            </a:r>
          </a:p>
          <a:p>
            <a:pPr lvl="1"/>
            <a:endParaRPr lang="en-US" dirty="0" smtClean="0"/>
          </a:p>
          <a:p>
            <a:r>
              <a:rPr lang="en-US" dirty="0" smtClean="0"/>
              <a:t>MCIEAST Regional Claims Office </a:t>
            </a:r>
          </a:p>
          <a:p>
            <a:pPr lvl="1"/>
            <a:r>
              <a:rPr lang="en-US" dirty="0" smtClean="0"/>
              <a:t>Kathy Butler (910) 451-7075</a:t>
            </a:r>
          </a:p>
          <a:p>
            <a:pPr lvl="1"/>
            <a:endParaRPr lang="en-US" dirty="0" smtClean="0"/>
          </a:p>
          <a:p>
            <a:r>
              <a:rPr lang="en-US" dirty="0" smtClean="0"/>
              <a:t>HQMC, Personal Property Claims (MFP-2)</a:t>
            </a:r>
          </a:p>
          <a:p>
            <a:pPr lvl="1"/>
            <a:r>
              <a:rPr lang="en-US" dirty="0" smtClean="0"/>
              <a:t>Jennifer Durand (703) 784-9533</a:t>
            </a:r>
            <a:endParaRPr lang="en-US" dirty="0"/>
          </a:p>
        </p:txBody>
      </p:sp>
      <p:pic>
        <p:nvPicPr>
          <p:cNvPr id="2049" name="Picture 1"/>
          <p:cNvPicPr>
            <a:picLocks noChangeAspect="1" noChangeArrowheads="1"/>
          </p:cNvPicPr>
          <p:nvPr/>
        </p:nvPicPr>
        <p:blipFill>
          <a:blip r:embed="rId2" cstate="print"/>
          <a:srcRect/>
          <a:stretch>
            <a:fillRect/>
          </a:stretch>
        </p:blipFill>
        <p:spPr bwMode="auto">
          <a:xfrm>
            <a:off x="6019800" y="1524000"/>
            <a:ext cx="2895600" cy="3344364"/>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pPr>
              <a:defRPr/>
            </a:pPr>
            <a:fld id="{8B062A20-4B75-4AD7-9376-C6FD33E9C65D}" type="slidenum">
              <a:rPr lang="en-US" smtClean="0">
                <a:solidFill>
                  <a:prstClr val="black">
                    <a:tint val="75000"/>
                  </a:prstClr>
                </a:solidFill>
              </a:rPr>
              <a:pPr>
                <a:defRPr/>
              </a:pPr>
              <a:t>16</a:t>
            </a:fld>
            <a:endParaRPr lang="en-US">
              <a:solidFill>
                <a:prstClr val="black">
                  <a:tint val="75000"/>
                </a:prstClr>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0" y="152400"/>
            <a:ext cx="9144000" cy="1470025"/>
          </a:xfrm>
        </p:spPr>
        <p:txBody>
          <a:bodyPr/>
          <a:lstStyle/>
          <a:p>
            <a:r>
              <a:rPr lang="en-US" dirty="0" smtClean="0"/>
              <a:t>Questions?</a:t>
            </a:r>
            <a:endParaRPr lang="en-US" dirty="0"/>
          </a:p>
        </p:txBody>
      </p:sp>
      <p:pic>
        <p:nvPicPr>
          <p:cNvPr id="1026" name="Picture 2" descr="http://www.coonandpurnell.com/wp-content/uploads/2010/11/question-11.jpg"/>
          <p:cNvPicPr>
            <a:picLocks noChangeAspect="1" noChangeArrowheads="1"/>
          </p:cNvPicPr>
          <p:nvPr/>
        </p:nvPicPr>
        <p:blipFill>
          <a:blip r:embed="rId2" cstate="print"/>
          <a:srcRect/>
          <a:stretch>
            <a:fillRect/>
          </a:stretch>
        </p:blipFill>
        <p:spPr bwMode="auto">
          <a:xfrm>
            <a:off x="2286000" y="1828800"/>
            <a:ext cx="4572000" cy="4572000"/>
          </a:xfrm>
          <a:prstGeom prst="rect">
            <a:avLst/>
          </a:prstGeom>
          <a:noFill/>
        </p:spPr>
      </p:pic>
      <p:sp>
        <p:nvSpPr>
          <p:cNvPr id="4" name="Slide Number Placeholder 3"/>
          <p:cNvSpPr>
            <a:spLocks noGrp="1"/>
          </p:cNvSpPr>
          <p:nvPr>
            <p:ph type="sldNum" sz="quarter" idx="12"/>
          </p:nvPr>
        </p:nvSpPr>
        <p:spPr/>
        <p:txBody>
          <a:bodyPr/>
          <a:lstStyle/>
          <a:p>
            <a:pPr>
              <a:defRPr/>
            </a:pPr>
            <a:fld id="{EE3A24B1-E906-4A34-A23C-DD6EDCFD45D6}" type="slidenum">
              <a:rPr lang="en-US" smtClean="0">
                <a:solidFill>
                  <a:prstClr val="black">
                    <a:tint val="75000"/>
                  </a:prstClr>
                </a:solidFill>
              </a:rPr>
              <a:pPr>
                <a:defRPr/>
              </a:pPr>
              <a:t>17</a:t>
            </a:fld>
            <a:endParaRPr lang="en-US">
              <a:solidFill>
                <a:prstClr val="black">
                  <a:tint val="75000"/>
                </a:prst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Destructive Weather </a:t>
            </a:r>
            <a:endParaRPr lang="en-US" dirty="0"/>
          </a:p>
        </p:txBody>
      </p:sp>
      <p:sp>
        <p:nvSpPr>
          <p:cNvPr id="3" name="Content Placeholder 2"/>
          <p:cNvSpPr>
            <a:spLocks noGrp="1"/>
          </p:cNvSpPr>
          <p:nvPr>
            <p:ph idx="1"/>
          </p:nvPr>
        </p:nvSpPr>
        <p:spPr/>
        <p:txBody>
          <a:bodyPr/>
          <a:lstStyle/>
          <a:p>
            <a:r>
              <a:rPr lang="en-US" dirty="0" smtClean="0"/>
              <a:t>Authority: DOD Directive 5515.10 Sep 24, 2004</a:t>
            </a:r>
          </a:p>
          <a:p>
            <a:r>
              <a:rPr lang="en-US" sz="2400" dirty="0" smtClean="0"/>
              <a:t>The Military Personnel and Civilian Employees’ Claims Act of 1964,31 U.S.C. § 3721 (1982) (Personnel Claims Act [PCA]), </a:t>
            </a:r>
          </a:p>
          <a:p>
            <a:r>
              <a:rPr lang="en-US" sz="2400" dirty="0" smtClean="0"/>
              <a:t>“Gratuitous payment  statute  intended  to  maintain  morale</a:t>
            </a:r>
          </a:p>
          <a:p>
            <a:pPr>
              <a:buNone/>
            </a:pPr>
            <a:r>
              <a:rPr lang="en-US" sz="2400" dirty="0" smtClean="0"/>
              <a:t>     by compensating  service  members  and  other  federal employees for personal property that is lost, damaged, or destroyed </a:t>
            </a:r>
            <a:r>
              <a:rPr lang="en-US" sz="2400" u="sng" dirty="0" smtClean="0"/>
              <a:t>incident to service</a:t>
            </a:r>
            <a:r>
              <a:rPr lang="en-US" sz="2400" dirty="0" smtClean="0"/>
              <a:t>. “</a:t>
            </a:r>
          </a:p>
          <a:p>
            <a:pPr>
              <a:buNone/>
            </a:pPr>
            <a:endParaRPr lang="en-US" sz="2400" dirty="0"/>
          </a:p>
        </p:txBody>
      </p:sp>
      <p:sp>
        <p:nvSpPr>
          <p:cNvPr id="4" name="Slide Number Placeholder 3"/>
          <p:cNvSpPr>
            <a:spLocks noGrp="1"/>
          </p:cNvSpPr>
          <p:nvPr>
            <p:ph type="sldNum" sz="quarter" idx="12"/>
          </p:nvPr>
        </p:nvSpPr>
        <p:spPr/>
        <p:txBody>
          <a:bodyPr/>
          <a:lstStyle/>
          <a:p>
            <a:pPr>
              <a:defRPr/>
            </a:pPr>
            <a:fld id="{8B062A20-4B75-4AD7-9376-C6FD33E9C65D}" type="slidenum">
              <a:rPr lang="en-US" smtClean="0">
                <a:solidFill>
                  <a:prstClr val="black">
                    <a:tint val="75000"/>
                  </a:prstClr>
                </a:solidFill>
              </a:rPr>
              <a:pPr>
                <a:defRPr/>
              </a:pPr>
              <a:t>2</a:t>
            </a:fld>
            <a:endParaRPr lang="en-US">
              <a:solidFill>
                <a:prstClr val="black">
                  <a:tint val="75000"/>
                </a:prst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Homeowners and</a:t>
            </a:r>
            <a:br>
              <a:rPr lang="en-US" dirty="0" smtClean="0"/>
            </a:br>
            <a:r>
              <a:rPr lang="en-US" dirty="0" smtClean="0"/>
              <a:t>Renters Insurance</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What happens if I </a:t>
            </a:r>
            <a:r>
              <a:rPr lang="en-US" b="1" dirty="0"/>
              <a:t>o</a:t>
            </a:r>
            <a:r>
              <a:rPr lang="en-US" b="1" dirty="0" smtClean="0"/>
              <a:t>wn my home? </a:t>
            </a:r>
            <a:r>
              <a:rPr lang="en-US" dirty="0" smtClean="0"/>
              <a:t>Homeowners insurance should cover both your home and contents.</a:t>
            </a:r>
          </a:p>
          <a:p>
            <a:r>
              <a:rPr lang="en-US" b="1" dirty="0" smtClean="0"/>
              <a:t>What happens if I rent a house/apartment off base?</a:t>
            </a:r>
            <a:r>
              <a:rPr lang="en-US" dirty="0" smtClean="0"/>
              <a:t> Commercial renters insurance should cover both your home and contents .</a:t>
            </a:r>
          </a:p>
          <a:p>
            <a:r>
              <a:rPr lang="en-US" b="1" dirty="0" smtClean="0"/>
              <a:t>What happens if I live on base?</a:t>
            </a:r>
            <a:r>
              <a:rPr lang="en-US" dirty="0" smtClean="0"/>
              <a:t>  AMCC automatically provides small renters insurance ($20K).  Not enough? Purchase more insurance.</a:t>
            </a:r>
          </a:p>
          <a:p>
            <a:r>
              <a:rPr lang="en-US" dirty="0" smtClean="0"/>
              <a:t>Take photos and document prior to the storm!</a:t>
            </a:r>
            <a:endParaRPr lang="en-US" dirty="0"/>
          </a:p>
        </p:txBody>
      </p:sp>
      <p:sp>
        <p:nvSpPr>
          <p:cNvPr id="4" name="Slide Number Placeholder 3"/>
          <p:cNvSpPr>
            <a:spLocks noGrp="1"/>
          </p:cNvSpPr>
          <p:nvPr>
            <p:ph type="sldNum" sz="quarter" idx="12"/>
          </p:nvPr>
        </p:nvSpPr>
        <p:spPr/>
        <p:txBody>
          <a:bodyPr/>
          <a:lstStyle/>
          <a:p>
            <a:pPr>
              <a:defRPr/>
            </a:pPr>
            <a:fld id="{8B062A20-4B75-4AD7-9376-C6FD33E9C65D}" type="slidenum">
              <a:rPr lang="en-US" smtClean="0">
                <a:solidFill>
                  <a:prstClr val="black">
                    <a:tint val="75000"/>
                  </a:prstClr>
                </a:solidFill>
              </a:rPr>
              <a:pPr>
                <a:defRPr/>
              </a:pPr>
              <a:t>3</a:t>
            </a:fld>
            <a:endParaRPr lang="en-US">
              <a:solidFill>
                <a:prstClr val="black">
                  <a:tint val="75000"/>
                </a:prst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Food &amp; Hurricane Supplies</a:t>
            </a:r>
            <a:endParaRPr lang="en-US" dirty="0"/>
          </a:p>
        </p:txBody>
      </p:sp>
      <p:sp>
        <p:nvSpPr>
          <p:cNvPr id="3" name="Content Placeholder 2"/>
          <p:cNvSpPr>
            <a:spLocks noGrp="1"/>
          </p:cNvSpPr>
          <p:nvPr>
            <p:ph idx="1"/>
          </p:nvPr>
        </p:nvSpPr>
        <p:spPr>
          <a:xfrm>
            <a:off x="152400" y="1600200"/>
            <a:ext cx="8305800" cy="5105400"/>
          </a:xfrm>
        </p:spPr>
        <p:txBody>
          <a:bodyPr>
            <a:normAutofit fontScale="92500"/>
          </a:bodyPr>
          <a:lstStyle/>
          <a:p>
            <a:r>
              <a:rPr lang="en-US" b="1" dirty="0" smtClean="0"/>
              <a:t>Save receipts: </a:t>
            </a:r>
            <a:r>
              <a:rPr lang="en-US" dirty="0" smtClean="0"/>
              <a:t>If you buy perishable food </a:t>
            </a:r>
            <a:br>
              <a:rPr lang="en-US" dirty="0" smtClean="0"/>
            </a:br>
            <a:r>
              <a:rPr lang="en-US" dirty="0" smtClean="0"/>
              <a:t>before the hurricane hits, save the receipts!</a:t>
            </a:r>
          </a:p>
          <a:p>
            <a:r>
              <a:rPr lang="en-US" b="1" dirty="0" smtClean="0"/>
              <a:t>No electricity:  </a:t>
            </a:r>
            <a:r>
              <a:rPr lang="en-US" dirty="0" smtClean="0"/>
              <a:t>If food spoils b/c of a power outage, </a:t>
            </a:r>
            <a:r>
              <a:rPr lang="en-US" u="sng" dirty="0" smtClean="0"/>
              <a:t>on base</a:t>
            </a:r>
            <a:r>
              <a:rPr lang="en-US" dirty="0" smtClean="0"/>
              <a:t> residents may seek reimbursement from the government  via Personnel Claims Act (PCA).</a:t>
            </a:r>
          </a:p>
          <a:p>
            <a:r>
              <a:rPr lang="en-US" b="1" dirty="0" smtClean="0"/>
              <a:t>Take photos: </a:t>
            </a:r>
            <a:r>
              <a:rPr lang="en-US" dirty="0" smtClean="0"/>
              <a:t>If you throw food out because of spoilage, take photos and document. </a:t>
            </a:r>
          </a:p>
          <a:p>
            <a:r>
              <a:rPr lang="en-US" dirty="0" smtClean="0"/>
              <a:t>Hurricane preparedness supplies (i.e. generators, plywood, etc) are </a:t>
            </a:r>
            <a:r>
              <a:rPr lang="en-US" b="1" u="sng" dirty="0" smtClean="0"/>
              <a:t>not</a:t>
            </a:r>
            <a:r>
              <a:rPr lang="en-US" dirty="0" smtClean="0"/>
              <a:t> reimbursable by the </a:t>
            </a:r>
            <a:r>
              <a:rPr lang="en-US" dirty="0" err="1" smtClean="0"/>
              <a:t>gov’t</a:t>
            </a:r>
            <a:r>
              <a:rPr lang="en-US" dirty="0" smtClean="0"/>
              <a:t>.</a:t>
            </a:r>
          </a:p>
          <a:p>
            <a:endParaRPr lang="en-US" dirty="0"/>
          </a:p>
        </p:txBody>
      </p:sp>
      <p:pic>
        <p:nvPicPr>
          <p:cNvPr id="28674" name="Picture 2" descr="http://www.bidawiz.com/blog/wp-content/uploads/2010/09/save-college-receipts-tax-credit.png"/>
          <p:cNvPicPr>
            <a:picLocks noChangeAspect="1" noChangeArrowheads="1"/>
          </p:cNvPicPr>
          <p:nvPr/>
        </p:nvPicPr>
        <p:blipFill>
          <a:blip r:embed="rId2" cstate="print"/>
          <a:srcRect/>
          <a:stretch>
            <a:fillRect/>
          </a:stretch>
        </p:blipFill>
        <p:spPr bwMode="auto">
          <a:xfrm>
            <a:off x="7391400" y="1752600"/>
            <a:ext cx="1583267" cy="2438400"/>
          </a:xfrm>
          <a:prstGeom prst="rect">
            <a:avLst/>
          </a:prstGeom>
          <a:noFill/>
        </p:spPr>
      </p:pic>
      <p:sp>
        <p:nvSpPr>
          <p:cNvPr id="5" name="Slide Number Placeholder 4"/>
          <p:cNvSpPr>
            <a:spLocks noGrp="1"/>
          </p:cNvSpPr>
          <p:nvPr>
            <p:ph type="sldNum" sz="quarter" idx="12"/>
          </p:nvPr>
        </p:nvSpPr>
        <p:spPr/>
        <p:txBody>
          <a:bodyPr/>
          <a:lstStyle/>
          <a:p>
            <a:pPr>
              <a:defRPr/>
            </a:pPr>
            <a:fld id="{8B062A20-4B75-4AD7-9376-C6FD33E9C65D}" type="slidenum">
              <a:rPr lang="en-US" smtClean="0">
                <a:solidFill>
                  <a:prstClr val="black">
                    <a:tint val="75000"/>
                  </a:prstClr>
                </a:solidFill>
              </a:rPr>
              <a:pPr>
                <a:defRPr/>
              </a:pPr>
              <a:t>4</a:t>
            </a:fld>
            <a:endParaRPr lang="en-US">
              <a:solidFill>
                <a:prstClr val="black">
                  <a:tint val="75000"/>
                </a:prst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Evacuations</a:t>
            </a:r>
            <a:endParaRPr lang="en-US" dirty="0"/>
          </a:p>
        </p:txBody>
      </p:sp>
      <p:sp>
        <p:nvSpPr>
          <p:cNvPr id="3" name="Content Placeholder 2"/>
          <p:cNvSpPr>
            <a:spLocks noGrp="1"/>
          </p:cNvSpPr>
          <p:nvPr>
            <p:ph idx="1"/>
          </p:nvPr>
        </p:nvSpPr>
        <p:spPr>
          <a:xfrm>
            <a:off x="457200" y="1600200"/>
            <a:ext cx="8229600" cy="4648200"/>
          </a:xfrm>
        </p:spPr>
        <p:txBody>
          <a:bodyPr>
            <a:normAutofit fontScale="70000" lnSpcReduction="20000"/>
          </a:bodyPr>
          <a:lstStyle/>
          <a:p>
            <a:r>
              <a:rPr lang="en-US" b="1" dirty="0" smtClean="0"/>
              <a:t>Base CO has the authority to direct evacuations of service members.   </a:t>
            </a:r>
          </a:p>
          <a:p>
            <a:r>
              <a:rPr lang="en-US" b="1" u="sng" dirty="0" smtClean="0"/>
              <a:t>Off</a:t>
            </a:r>
            <a:r>
              <a:rPr lang="en-US" dirty="0" smtClean="0"/>
              <a:t> </a:t>
            </a:r>
            <a:r>
              <a:rPr lang="en-US" b="1" u="sng" dirty="0" smtClean="0"/>
              <a:t>base</a:t>
            </a:r>
            <a:r>
              <a:rPr lang="en-US" dirty="0" smtClean="0"/>
              <a:t>: If you live off base &amp; evacuate </a:t>
            </a:r>
            <a:r>
              <a:rPr lang="en-US" u="sng" dirty="0" smtClean="0"/>
              <a:t>without</a:t>
            </a:r>
            <a:r>
              <a:rPr lang="en-US" dirty="0" smtClean="0"/>
              <a:t> orders from the Base CO, you are responsible for your own expenses (i.e. no government reimbursement for hotels, transportation, etc).</a:t>
            </a:r>
          </a:p>
          <a:p>
            <a:r>
              <a:rPr lang="en-US" b="1" u="sng" dirty="0" smtClean="0"/>
              <a:t>On</a:t>
            </a:r>
            <a:r>
              <a:rPr lang="en-US" dirty="0" smtClean="0"/>
              <a:t> </a:t>
            </a:r>
            <a:r>
              <a:rPr lang="en-US" b="1" u="sng" dirty="0" smtClean="0"/>
              <a:t>base</a:t>
            </a:r>
            <a:r>
              <a:rPr lang="en-US" dirty="0" smtClean="0"/>
              <a:t>: If you live on base &amp; evacuate </a:t>
            </a:r>
            <a:r>
              <a:rPr lang="en-US" u="sng" dirty="0" smtClean="0"/>
              <a:t>with</a:t>
            </a:r>
            <a:r>
              <a:rPr lang="en-US" dirty="0" smtClean="0"/>
              <a:t> orders from the Base CO, you will more than likely be sent to an on base shelter were food, water, sleeping accommodations, etc will be provided until it is safe to return home.</a:t>
            </a:r>
          </a:p>
          <a:p>
            <a:pPr lvl="1"/>
            <a:r>
              <a:rPr lang="en-US" dirty="0" smtClean="0"/>
              <a:t>If you decide NOT to go to a designated shelter = you are responsible for your own expenses. No reimbursements.</a:t>
            </a:r>
          </a:p>
          <a:p>
            <a:pPr lvl="1"/>
            <a:r>
              <a:rPr lang="en-US" dirty="0" smtClean="0"/>
              <a:t>Pets cannot be accommodated at a shelter = you are responsible for your own expenses if you go someplace else.</a:t>
            </a:r>
          </a:p>
          <a:p>
            <a:pPr lvl="1"/>
            <a:r>
              <a:rPr lang="en-US" dirty="0" smtClean="0"/>
              <a:t>Family member with special needs = you may qualify for reimbursement, coordinate with the Command ASAP.</a:t>
            </a:r>
            <a:endParaRPr lang="en-US" dirty="0"/>
          </a:p>
        </p:txBody>
      </p:sp>
      <p:sp>
        <p:nvSpPr>
          <p:cNvPr id="4" name="Slide Number Placeholder 3"/>
          <p:cNvSpPr>
            <a:spLocks noGrp="1"/>
          </p:cNvSpPr>
          <p:nvPr>
            <p:ph type="sldNum" sz="quarter" idx="12"/>
          </p:nvPr>
        </p:nvSpPr>
        <p:spPr/>
        <p:txBody>
          <a:bodyPr/>
          <a:lstStyle/>
          <a:p>
            <a:pPr>
              <a:defRPr/>
            </a:pPr>
            <a:fld id="{8B062A20-4B75-4AD7-9376-C6FD33E9C65D}" type="slidenum">
              <a:rPr lang="en-US" smtClean="0">
                <a:solidFill>
                  <a:prstClr val="black">
                    <a:tint val="75000"/>
                  </a:prstClr>
                </a:solidFill>
              </a:rPr>
              <a:pPr>
                <a:defRPr/>
              </a:pPr>
              <a:t>5</a:t>
            </a:fld>
            <a:endParaRPr lang="en-US">
              <a:solidFill>
                <a:prstClr val="black">
                  <a:tint val="75000"/>
                </a:prst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Population in housing on</a:t>
            </a:r>
            <a:br>
              <a:rPr lang="en-US" dirty="0" smtClean="0"/>
            </a:br>
            <a:r>
              <a:rPr lang="en-US" dirty="0" smtClean="0"/>
              <a:t>board MCAS New River </a:t>
            </a:r>
            <a:endParaRPr lang="en-US" dirty="0"/>
          </a:p>
        </p:txBody>
      </p:sp>
      <p:sp>
        <p:nvSpPr>
          <p:cNvPr id="3" name="Content Placeholder 2"/>
          <p:cNvSpPr>
            <a:spLocks noGrp="1"/>
          </p:cNvSpPr>
          <p:nvPr>
            <p:ph idx="1"/>
          </p:nvPr>
        </p:nvSpPr>
        <p:spPr>
          <a:xfrm>
            <a:off x="457200" y="1600200"/>
            <a:ext cx="8229600" cy="4648200"/>
          </a:xfrm>
        </p:spPr>
        <p:txBody>
          <a:bodyPr>
            <a:normAutofit/>
          </a:bodyPr>
          <a:lstStyle/>
          <a:p>
            <a:r>
              <a:rPr lang="en-US" dirty="0" smtClean="0"/>
              <a:t>Total of 1,090 people live on MCAS New River.</a:t>
            </a:r>
          </a:p>
          <a:p>
            <a:endParaRPr lang="en-US" dirty="0" smtClean="0"/>
          </a:p>
          <a:p>
            <a:pPr lvl="1"/>
            <a:r>
              <a:rPr lang="en-US" dirty="0" smtClean="0"/>
              <a:t>Officers at w/</a:t>
            </a:r>
            <a:r>
              <a:rPr lang="en-US" dirty="0" err="1" smtClean="0"/>
              <a:t>depn</a:t>
            </a:r>
            <a:r>
              <a:rPr lang="en-US" dirty="0" smtClean="0"/>
              <a:t> is a total of 325</a:t>
            </a:r>
          </a:p>
          <a:p>
            <a:pPr lvl="1"/>
            <a:endParaRPr lang="en-US" dirty="0" smtClean="0"/>
          </a:p>
          <a:p>
            <a:pPr lvl="1"/>
            <a:r>
              <a:rPr lang="en-US" dirty="0" smtClean="0"/>
              <a:t>Enlisted at w/</a:t>
            </a:r>
            <a:r>
              <a:rPr lang="en-US" dirty="0" err="1" smtClean="0"/>
              <a:t>depn</a:t>
            </a:r>
            <a:r>
              <a:rPr lang="en-US" dirty="0" smtClean="0"/>
              <a:t> is a total of 679</a:t>
            </a:r>
          </a:p>
          <a:p>
            <a:pPr lvl="1"/>
            <a:endParaRPr lang="en-US" dirty="0" smtClean="0"/>
          </a:p>
          <a:p>
            <a:pPr lvl="1"/>
            <a:r>
              <a:rPr lang="en-US" dirty="0" smtClean="0"/>
              <a:t>Civilian at w/</a:t>
            </a:r>
            <a:r>
              <a:rPr lang="en-US" dirty="0" err="1" smtClean="0"/>
              <a:t>depn</a:t>
            </a:r>
            <a:r>
              <a:rPr lang="en-US" dirty="0" smtClean="0"/>
              <a:t> is a total of 86</a:t>
            </a:r>
          </a:p>
          <a:p>
            <a:pPr>
              <a:buNone/>
            </a:pPr>
            <a:endParaRPr lang="en-US" dirty="0"/>
          </a:p>
        </p:txBody>
      </p:sp>
      <p:sp>
        <p:nvSpPr>
          <p:cNvPr id="4" name="Slide Number Placeholder 3"/>
          <p:cNvSpPr>
            <a:spLocks noGrp="1"/>
          </p:cNvSpPr>
          <p:nvPr>
            <p:ph type="sldNum" sz="quarter" idx="12"/>
          </p:nvPr>
        </p:nvSpPr>
        <p:spPr/>
        <p:txBody>
          <a:bodyPr/>
          <a:lstStyle/>
          <a:p>
            <a:pPr>
              <a:defRPr/>
            </a:pPr>
            <a:fld id="{8B062A20-4B75-4AD7-9376-C6FD33E9C65D}" type="slidenum">
              <a:rPr lang="en-US" smtClean="0">
                <a:solidFill>
                  <a:prstClr val="black">
                    <a:tint val="75000"/>
                  </a:prstClr>
                </a:solidFill>
              </a:rPr>
              <a:pPr>
                <a:defRPr/>
              </a:pPr>
              <a:t>6</a:t>
            </a:fld>
            <a:endParaRPr lang="en-US">
              <a:solidFill>
                <a:prstClr val="black">
                  <a:tint val="75000"/>
                </a:prst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 Hurricane Damages</a:t>
            </a:r>
            <a:endParaRPr lang="en-US" dirty="0"/>
          </a:p>
        </p:txBody>
      </p:sp>
      <p:sp>
        <p:nvSpPr>
          <p:cNvPr id="3" name="Content Placeholder 2"/>
          <p:cNvSpPr>
            <a:spLocks noGrp="1"/>
          </p:cNvSpPr>
          <p:nvPr>
            <p:ph idx="1"/>
          </p:nvPr>
        </p:nvSpPr>
        <p:spPr>
          <a:xfrm>
            <a:off x="457200" y="1600200"/>
            <a:ext cx="8229600" cy="4525963"/>
          </a:xfrm>
        </p:spPr>
        <p:txBody>
          <a:bodyPr/>
          <a:lstStyle/>
          <a:p>
            <a:r>
              <a:rPr lang="en-US" b="1" dirty="0" smtClean="0"/>
              <a:t>Live</a:t>
            </a:r>
            <a:r>
              <a:rPr lang="en-US" dirty="0" smtClean="0"/>
              <a:t> </a:t>
            </a:r>
            <a:r>
              <a:rPr lang="en-US" b="1" dirty="0" smtClean="0"/>
              <a:t>on base:</a:t>
            </a:r>
          </a:p>
          <a:p>
            <a:pPr lvl="1"/>
            <a:r>
              <a:rPr lang="en-US" dirty="0" smtClean="0"/>
              <a:t>First step:  Contact your insurance company and file a claim (take pictures).</a:t>
            </a:r>
          </a:p>
          <a:p>
            <a:pPr lvl="1"/>
            <a:r>
              <a:rPr lang="en-US" dirty="0" smtClean="0"/>
              <a:t>Second step:  After your private insurance claim has been fully completed, submit a claim for ALL damaged property to the US Government via PCA.</a:t>
            </a:r>
          </a:p>
          <a:p>
            <a:pPr lvl="1"/>
            <a:r>
              <a:rPr lang="en-US" dirty="0" smtClean="0"/>
              <a:t>Government reimbursement is only available for property that belongs to the service member and tenants (i.e. no in-laws property).</a:t>
            </a:r>
          </a:p>
        </p:txBody>
      </p:sp>
      <p:sp>
        <p:nvSpPr>
          <p:cNvPr id="4" name="Slide Number Placeholder 3"/>
          <p:cNvSpPr>
            <a:spLocks noGrp="1"/>
          </p:cNvSpPr>
          <p:nvPr>
            <p:ph type="sldNum" sz="quarter" idx="12"/>
          </p:nvPr>
        </p:nvSpPr>
        <p:spPr/>
        <p:txBody>
          <a:bodyPr/>
          <a:lstStyle/>
          <a:p>
            <a:pPr>
              <a:defRPr/>
            </a:pPr>
            <a:fld id="{8B062A20-4B75-4AD7-9376-C6FD33E9C65D}" type="slidenum">
              <a:rPr lang="en-US" smtClean="0">
                <a:solidFill>
                  <a:prstClr val="black">
                    <a:tint val="75000"/>
                  </a:prstClr>
                </a:solidFill>
              </a:rPr>
              <a:pPr>
                <a:defRPr/>
              </a:pPr>
              <a:t>7</a:t>
            </a:fld>
            <a:endParaRPr lang="en-US">
              <a:solidFill>
                <a:prstClr val="black">
                  <a:tint val="75000"/>
                </a:prst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 Hurricane Damages</a:t>
            </a:r>
            <a:endParaRPr lang="en-US" dirty="0"/>
          </a:p>
        </p:txBody>
      </p:sp>
      <p:sp>
        <p:nvSpPr>
          <p:cNvPr id="3" name="Content Placeholder 2"/>
          <p:cNvSpPr>
            <a:spLocks noGrp="1"/>
          </p:cNvSpPr>
          <p:nvPr>
            <p:ph idx="1"/>
          </p:nvPr>
        </p:nvSpPr>
        <p:spPr/>
        <p:txBody>
          <a:bodyPr/>
          <a:lstStyle/>
          <a:p>
            <a:r>
              <a:rPr lang="en-US" b="1" dirty="0" smtClean="0"/>
              <a:t>Live off base:</a:t>
            </a:r>
          </a:p>
          <a:p>
            <a:pPr lvl="1"/>
            <a:r>
              <a:rPr lang="en-US" dirty="0" smtClean="0"/>
              <a:t>Contact your insurance company</a:t>
            </a:r>
          </a:p>
          <a:p>
            <a:pPr lvl="1"/>
            <a:r>
              <a:rPr lang="en-US" dirty="0" smtClean="0"/>
              <a:t>Off base damage is NOT reimbursable via the Personnel Claims Act</a:t>
            </a:r>
            <a:endParaRPr lang="en-US" dirty="0"/>
          </a:p>
        </p:txBody>
      </p:sp>
      <p:pic>
        <p:nvPicPr>
          <p:cNvPr id="25602" name="Picture 2" descr="http://strivetosimplify.com/wp-content/uploads/2010/02/Insurance-Company-Logos1-300x245.jpg"/>
          <p:cNvPicPr>
            <a:picLocks noChangeAspect="1" noChangeArrowheads="1"/>
          </p:cNvPicPr>
          <p:nvPr/>
        </p:nvPicPr>
        <p:blipFill>
          <a:blip r:embed="rId2" cstate="print"/>
          <a:srcRect/>
          <a:stretch>
            <a:fillRect/>
          </a:stretch>
        </p:blipFill>
        <p:spPr bwMode="auto">
          <a:xfrm>
            <a:off x="3124200" y="3657600"/>
            <a:ext cx="3505200" cy="2862580"/>
          </a:xfrm>
          <a:prstGeom prst="rect">
            <a:avLst/>
          </a:prstGeom>
          <a:noFill/>
        </p:spPr>
      </p:pic>
      <p:sp>
        <p:nvSpPr>
          <p:cNvPr id="5" name="Slide Number Placeholder 4"/>
          <p:cNvSpPr>
            <a:spLocks noGrp="1"/>
          </p:cNvSpPr>
          <p:nvPr>
            <p:ph type="sldNum" sz="quarter" idx="12"/>
          </p:nvPr>
        </p:nvSpPr>
        <p:spPr/>
        <p:txBody>
          <a:bodyPr/>
          <a:lstStyle/>
          <a:p>
            <a:pPr>
              <a:defRPr/>
            </a:pPr>
            <a:fld id="{8B062A20-4B75-4AD7-9376-C6FD33E9C65D}" type="slidenum">
              <a:rPr lang="en-US" smtClean="0">
                <a:solidFill>
                  <a:prstClr val="black">
                    <a:tint val="75000"/>
                  </a:prstClr>
                </a:solidFill>
              </a:rPr>
              <a:pPr>
                <a:defRPr/>
              </a:pPr>
              <a:t>8</a:t>
            </a:fld>
            <a:endParaRPr lang="en-US">
              <a:solidFill>
                <a:prstClr val="black">
                  <a:tint val="75000"/>
                </a:prst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lstStyle/>
          <a:p>
            <a:r>
              <a:rPr lang="en-US" dirty="0" smtClean="0"/>
              <a:t>Post Hurricane </a:t>
            </a:r>
            <a:br>
              <a:rPr lang="en-US" dirty="0" smtClean="0"/>
            </a:br>
            <a:r>
              <a:rPr lang="en-US" dirty="0" smtClean="0"/>
              <a:t>Vehicle Damage</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Who qualifies? Any Federal Employee or Service member.</a:t>
            </a:r>
          </a:p>
          <a:p>
            <a:pPr lvl="1"/>
            <a:r>
              <a:rPr lang="en-US" dirty="0" smtClean="0"/>
              <a:t>Step1: Contact your auto insurance carrier (take pictures) and complete the entire claim</a:t>
            </a:r>
          </a:p>
          <a:p>
            <a:pPr lvl="1"/>
            <a:r>
              <a:rPr lang="en-US" dirty="0" smtClean="0"/>
              <a:t>Step 2: Get at least 2 written estimates</a:t>
            </a:r>
          </a:p>
          <a:p>
            <a:pPr lvl="1"/>
            <a:r>
              <a:rPr lang="en-US" dirty="0" smtClean="0"/>
              <a:t>Step 3: Provide proof that the vehicle was owned by the service member or Fed employee (no compensation for  family members, friends, etc unless Fed EE or military)</a:t>
            </a:r>
          </a:p>
          <a:p>
            <a:pPr lvl="1"/>
            <a:r>
              <a:rPr lang="en-US" dirty="0" smtClean="0"/>
              <a:t>Step 4:  File the claim</a:t>
            </a:r>
          </a:p>
          <a:p>
            <a:r>
              <a:rPr lang="en-US" dirty="0" smtClean="0"/>
              <a:t>If your car was damaged while located on base for a </a:t>
            </a:r>
            <a:r>
              <a:rPr lang="en-US" b="1" dirty="0" smtClean="0"/>
              <a:t>legitimate purpose</a:t>
            </a:r>
            <a:r>
              <a:rPr lang="en-US" dirty="0" smtClean="0"/>
              <a:t> (i.e. live on base or ordered to work as essential personnel), then you can submit a claim.</a:t>
            </a:r>
          </a:p>
          <a:p>
            <a:r>
              <a:rPr lang="en-US" dirty="0" smtClean="0"/>
              <a:t>Do not park your car on base just in hopes of getting reimbursed! This is fraud…</a:t>
            </a:r>
          </a:p>
          <a:p>
            <a:r>
              <a:rPr lang="en-US" dirty="0" smtClean="0"/>
              <a:t>No reimbursement for rental cars or insurance deductibles. </a:t>
            </a:r>
            <a:endParaRPr lang="en-US" dirty="0"/>
          </a:p>
        </p:txBody>
      </p:sp>
      <p:sp>
        <p:nvSpPr>
          <p:cNvPr id="4" name="Slide Number Placeholder 3"/>
          <p:cNvSpPr>
            <a:spLocks noGrp="1"/>
          </p:cNvSpPr>
          <p:nvPr>
            <p:ph type="sldNum" sz="quarter" idx="12"/>
          </p:nvPr>
        </p:nvSpPr>
        <p:spPr/>
        <p:txBody>
          <a:bodyPr/>
          <a:lstStyle/>
          <a:p>
            <a:pPr>
              <a:defRPr/>
            </a:pPr>
            <a:fld id="{8B062A20-4B75-4AD7-9376-C6FD33E9C65D}" type="slidenum">
              <a:rPr lang="en-US" smtClean="0">
                <a:solidFill>
                  <a:prstClr val="black">
                    <a:tint val="75000"/>
                  </a:prstClr>
                </a:solidFill>
              </a:rPr>
              <a:pPr>
                <a:defRPr/>
              </a:pPr>
              <a:t>9</a:t>
            </a:fld>
            <a:endParaRPr lang="en-US">
              <a:solidFill>
                <a:prstClr val="black">
                  <a:tint val="75000"/>
                </a:prstClr>
              </a:solidFill>
            </a:endParaRPr>
          </a:p>
        </p:txBody>
      </p:sp>
    </p:spTree>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1954</TotalTime>
  <Words>954</Words>
  <Application>Microsoft Office PowerPoint</Application>
  <PresentationFormat>On-screen Show (4:3)</PresentationFormat>
  <Paragraphs>102</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1_Office Theme</vt:lpstr>
      <vt:lpstr>Destructive Weather Legal Brief</vt:lpstr>
      <vt:lpstr>Destructive Weather </vt:lpstr>
      <vt:lpstr>Homeowners and Renters Insurance</vt:lpstr>
      <vt:lpstr>Food &amp; Hurricane Supplies</vt:lpstr>
      <vt:lpstr>Evacuations</vt:lpstr>
      <vt:lpstr>Population in housing on board MCAS New River </vt:lpstr>
      <vt:lpstr>Post Hurricane Damages</vt:lpstr>
      <vt:lpstr>Post Hurricane Damages</vt:lpstr>
      <vt:lpstr>Post Hurricane  Vehicle Damage</vt:lpstr>
      <vt:lpstr>Rented  Damaged homes/apartments</vt:lpstr>
      <vt:lpstr>Questions &amp; Answers</vt:lpstr>
      <vt:lpstr>Questions &amp; Answers</vt:lpstr>
      <vt:lpstr>Questions &amp; Answers</vt:lpstr>
      <vt:lpstr>Questions &amp; Answers</vt:lpstr>
      <vt:lpstr>Questions &amp; Answers</vt:lpstr>
      <vt:lpstr>Points of Contact</vt:lpstr>
      <vt:lpstr>Questions?</vt:lpstr>
    </vt:vector>
  </TitlesOfParts>
  <Company>NMCI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Destructive Weather </dc:title>
  <dc:creator>michael.cava</dc:creator>
  <cp:lastModifiedBy>william.yables</cp:lastModifiedBy>
  <cp:revision>91</cp:revision>
  <dcterms:created xsi:type="dcterms:W3CDTF">2013-03-25T13:09:24Z</dcterms:created>
  <dcterms:modified xsi:type="dcterms:W3CDTF">2013-04-18T14:59:36Z</dcterms:modified>
</cp:coreProperties>
</file>