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wav" ContentType="audio/wav"/>
  <Default Extension="vml" ContentType="application/vnd.openxmlformats-officedocument.vmlDrawing"/>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64"/>
  </p:notesMasterIdLst>
  <p:handoutMasterIdLst>
    <p:handoutMasterId r:id="rId65"/>
  </p:handoutMasterIdLst>
  <p:sldIdLst>
    <p:sldId id="336" r:id="rId6"/>
    <p:sldId id="353" r:id="rId7"/>
    <p:sldId id="355" r:id="rId8"/>
    <p:sldId id="356" r:id="rId9"/>
    <p:sldId id="357" r:id="rId10"/>
    <p:sldId id="362" r:id="rId11"/>
    <p:sldId id="360" r:id="rId12"/>
    <p:sldId id="358" r:id="rId13"/>
    <p:sldId id="364" r:id="rId14"/>
    <p:sldId id="365" r:id="rId15"/>
    <p:sldId id="366" r:id="rId16"/>
    <p:sldId id="368" r:id="rId17"/>
    <p:sldId id="369" r:id="rId18"/>
    <p:sldId id="370" r:id="rId19"/>
    <p:sldId id="371" r:id="rId20"/>
    <p:sldId id="372" r:id="rId21"/>
    <p:sldId id="407" r:id="rId22"/>
    <p:sldId id="406" r:id="rId23"/>
    <p:sldId id="325" r:id="rId24"/>
    <p:sldId id="352" r:id="rId25"/>
    <p:sldId id="349" r:id="rId26"/>
    <p:sldId id="350" r:id="rId27"/>
    <p:sldId id="326" r:id="rId28"/>
    <p:sldId id="331" r:id="rId29"/>
    <p:sldId id="332" r:id="rId30"/>
    <p:sldId id="333" r:id="rId31"/>
    <p:sldId id="334" r:id="rId32"/>
    <p:sldId id="403" r:id="rId33"/>
    <p:sldId id="374" r:id="rId34"/>
    <p:sldId id="375" r:id="rId35"/>
    <p:sldId id="376" r:id="rId36"/>
    <p:sldId id="377" r:id="rId37"/>
    <p:sldId id="378" r:id="rId38"/>
    <p:sldId id="379" r:id="rId39"/>
    <p:sldId id="380" r:id="rId40"/>
    <p:sldId id="381" r:id="rId41"/>
    <p:sldId id="382" r:id="rId42"/>
    <p:sldId id="383" r:id="rId43"/>
    <p:sldId id="384" r:id="rId44"/>
    <p:sldId id="385" r:id="rId45"/>
    <p:sldId id="386" r:id="rId46"/>
    <p:sldId id="387" r:id="rId47"/>
    <p:sldId id="388" r:id="rId48"/>
    <p:sldId id="408" r:id="rId49"/>
    <p:sldId id="389" r:id="rId50"/>
    <p:sldId id="390" r:id="rId51"/>
    <p:sldId id="391" r:id="rId52"/>
    <p:sldId id="392" r:id="rId53"/>
    <p:sldId id="393" r:id="rId54"/>
    <p:sldId id="394" r:id="rId55"/>
    <p:sldId id="395" r:id="rId56"/>
    <p:sldId id="396" r:id="rId57"/>
    <p:sldId id="397" r:id="rId58"/>
    <p:sldId id="398" r:id="rId59"/>
    <p:sldId id="399" r:id="rId60"/>
    <p:sldId id="400" r:id="rId61"/>
    <p:sldId id="401" r:id="rId62"/>
    <p:sldId id="341" r:id="rId6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0000"/>
    <a:srgbClr val="FFFF00"/>
    <a:srgbClr val="66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4" d="100"/>
          <a:sy n="94" d="100"/>
        </p:scale>
        <p:origin x="-1284" y="-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slide" Target="slides/slide58.xml"/><Relationship Id="rId68"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61" Type="http://schemas.openxmlformats.org/officeDocument/2006/relationships/slide" Target="slides/slide56.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viewProps" Target="viewProp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04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9046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9046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9046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01B374E-0DC5-4C15-9867-98C8BF4C2F97}" type="slidenum">
              <a:rPr lang="en-US"/>
              <a:pPr/>
              <a:t>‹#›</a:t>
            </a:fld>
            <a:endParaRPr lang="en-US"/>
          </a:p>
        </p:txBody>
      </p:sp>
    </p:spTree>
    <p:extLst>
      <p:ext uri="{BB962C8B-B14F-4D97-AF65-F5344CB8AC3E}">
        <p14:creationId xmlns:p14="http://schemas.microsoft.com/office/powerpoint/2010/main" val="31890455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68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068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068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068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68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068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CF2114BE-172C-4F1D-85D3-68F525D18A17}" type="slidenum">
              <a:rPr lang="en-US"/>
              <a:pPr/>
              <a:t>‹#›</a:t>
            </a:fld>
            <a:endParaRPr lang="en-US"/>
          </a:p>
        </p:txBody>
      </p:sp>
    </p:spTree>
    <p:extLst>
      <p:ext uri="{BB962C8B-B14F-4D97-AF65-F5344CB8AC3E}">
        <p14:creationId xmlns:p14="http://schemas.microsoft.com/office/powerpoint/2010/main" val="82896076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F06C9C-9299-4E02-8161-4B9D186D5DDA}" type="slidenum">
              <a:rPr lang="en-US"/>
              <a:pPr/>
              <a:t>3</a:t>
            </a:fld>
            <a:endParaRPr lang="en-US"/>
          </a:p>
        </p:txBody>
      </p:sp>
      <p:sp>
        <p:nvSpPr>
          <p:cNvPr id="207874" name="Rectangle 2"/>
          <p:cNvSpPr>
            <a:spLocks noGrp="1" noRot="1" noChangeAspect="1" noChangeArrowheads="1" noTextEdit="1"/>
          </p:cNvSpPr>
          <p:nvPr>
            <p:ph type="sldImg"/>
          </p:nvPr>
        </p:nvSpPr>
        <p:spPr>
          <a:xfrm>
            <a:off x="1130300" y="676275"/>
            <a:ext cx="4597400" cy="3448050"/>
          </a:xfrm>
          <a:ln/>
        </p:spPr>
      </p:sp>
      <p:sp>
        <p:nvSpPr>
          <p:cNvPr id="207875" name="Rectangle 3"/>
          <p:cNvSpPr>
            <a:spLocks noGrp="1" noChangeArrowheads="1"/>
          </p:cNvSpPr>
          <p:nvPr>
            <p:ph type="body" idx="1"/>
          </p:nvPr>
        </p:nvSpPr>
        <p:spPr>
          <a:xfrm>
            <a:off x="893763" y="4346575"/>
            <a:ext cx="5070475" cy="4121150"/>
          </a:xfrm>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623AAE-5DC5-4F48-8529-734230F04C16}" type="slidenum">
              <a:rPr lang="en-US"/>
              <a:pPr/>
              <a:t>4</a:t>
            </a:fld>
            <a:endParaRPr lang="en-US"/>
          </a:p>
        </p:txBody>
      </p:sp>
      <p:sp>
        <p:nvSpPr>
          <p:cNvPr id="209922" name="Rectangle 2"/>
          <p:cNvSpPr>
            <a:spLocks noGrp="1" noRot="1" noChangeAspect="1" noChangeArrowheads="1" noTextEdit="1"/>
          </p:cNvSpPr>
          <p:nvPr>
            <p:ph type="sldImg"/>
          </p:nvPr>
        </p:nvSpPr>
        <p:spPr>
          <a:xfrm>
            <a:off x="1130300" y="676275"/>
            <a:ext cx="4597400" cy="3448050"/>
          </a:xfrm>
          <a:ln/>
        </p:spPr>
      </p:sp>
      <p:sp>
        <p:nvSpPr>
          <p:cNvPr id="209923" name="Rectangle 3"/>
          <p:cNvSpPr>
            <a:spLocks noGrp="1" noChangeArrowheads="1"/>
          </p:cNvSpPr>
          <p:nvPr>
            <p:ph type="body" idx="1"/>
          </p:nvPr>
        </p:nvSpPr>
        <p:spPr>
          <a:xfrm>
            <a:off x="893763" y="4346575"/>
            <a:ext cx="5070475" cy="4121150"/>
          </a:xfrm>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8549CD-6B13-4943-83D4-4B7EC1AA990C}" type="slidenum">
              <a:rPr lang="en-US"/>
              <a:pPr/>
              <a:t>14</a:t>
            </a:fld>
            <a:endParaRPr lang="en-US"/>
          </a:p>
        </p:txBody>
      </p:sp>
      <p:sp>
        <p:nvSpPr>
          <p:cNvPr id="221186" name="Rectangle 2"/>
          <p:cNvSpPr>
            <a:spLocks noGrp="1" noRot="1" noChangeAspect="1" noChangeArrowheads="1" noTextEdit="1"/>
          </p:cNvSpPr>
          <p:nvPr>
            <p:ph type="sldImg"/>
          </p:nvPr>
        </p:nvSpPr>
        <p:spPr>
          <a:xfrm>
            <a:off x="1130300" y="676275"/>
            <a:ext cx="4597400" cy="3448050"/>
          </a:xfrm>
          <a:ln/>
        </p:spPr>
      </p:sp>
      <p:sp>
        <p:nvSpPr>
          <p:cNvPr id="221187" name="Rectangle 3"/>
          <p:cNvSpPr>
            <a:spLocks noGrp="1" noChangeArrowheads="1"/>
          </p:cNvSpPr>
          <p:nvPr>
            <p:ph type="body" idx="1"/>
          </p:nvPr>
        </p:nvSpPr>
        <p:spPr>
          <a:xfrm>
            <a:off x="893763" y="4346575"/>
            <a:ext cx="5070475" cy="4121150"/>
          </a:xfrm>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720DE1E-66D6-447B-9DE2-7BE6C9D5F31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0BBC533-D83D-4DCF-ACCC-4257B9EA426B}"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F0CC50D-0380-4EE3-9FDA-171B5EC8F4D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725244C-2A3C-4882-993D-9814DC5E1452}"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8283E1B-6C67-4CEA-8D65-5616021CF42B}"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D0C3901-1C5F-41BF-BD57-79C85F7AAA3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B5839A7-F4D4-457F-A3BB-46F6410D5FA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AE67E6E6-A49A-4888-B4B9-C4FDC7353D5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1FDAC5F-09FC-4FF4-8DBD-97183B9114F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C04441B-947D-4A1F-8E87-B85D5AB275B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8684FD5-35F9-43C7-A9D5-2FEC5707D77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C9A43617-0990-48B6-9E0F-DC938D46933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uthor.marines.mil/unit/mcasnewriver/Pages/default.aspx" TargetMode="External"/><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18.gif"/><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png"/><Relationship Id="rId5" Type="http://schemas.openxmlformats.org/officeDocument/2006/relationships/oleObject" Target="../embeddings/oleObject2.bin"/><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ctrTitle"/>
          </p:nvPr>
        </p:nvSpPr>
        <p:spPr>
          <a:xfrm>
            <a:off x="762000" y="2286000"/>
            <a:ext cx="7924800" cy="3200400"/>
          </a:xfrm>
        </p:spPr>
        <p:txBody>
          <a:bodyPr/>
          <a:lstStyle/>
          <a:p>
            <a:r>
              <a:rPr lang="en-US"/>
              <a:t>NJP and the UPB</a:t>
            </a:r>
          </a:p>
        </p:txBody>
      </p:sp>
      <p:sp>
        <p:nvSpPr>
          <p:cNvPr id="183301" name="AutoShape 5" descr="Marine Corps Air Station New River">
            <a:hlinkClick r:id="rId3" tooltip="Click here to return the Homepage."/>
          </p:cNvP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p:sndAc>
      <p:stSnd>
        <p:snd r:embed="rId2" name="logavel.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body" idx="1"/>
          </p:nvPr>
        </p:nvSpPr>
        <p:spPr>
          <a:xfrm>
            <a:off x="228600" y="1600200"/>
            <a:ext cx="8610600" cy="4530725"/>
          </a:xfrm>
        </p:spPr>
        <p:txBody>
          <a:bodyPr/>
          <a:lstStyle/>
          <a:p>
            <a:pPr>
              <a:buClr>
                <a:srgbClr val="F7FB53"/>
              </a:buClr>
            </a:pPr>
            <a:r>
              <a:rPr lang="en-US" sz="2800"/>
              <a:t>No suspension; begins date of NJP.</a:t>
            </a:r>
          </a:p>
          <a:p>
            <a:pPr>
              <a:buClr>
                <a:srgbClr val="F7FB53"/>
              </a:buClr>
            </a:pPr>
            <a:endParaRPr lang="en-US" sz="1200"/>
          </a:p>
          <a:p>
            <a:pPr>
              <a:buClr>
                <a:srgbClr val="F7FB53"/>
              </a:buClr>
            </a:pPr>
            <a:r>
              <a:rPr lang="en-US" sz="2800"/>
              <a:t>If suspended or vacated; effective date is the</a:t>
            </a:r>
          </a:p>
          <a:p>
            <a:pPr>
              <a:buClr>
                <a:srgbClr val="F7FB53"/>
              </a:buClr>
              <a:buFontTx/>
              <a:buNone/>
            </a:pPr>
            <a:r>
              <a:rPr lang="en-US" sz="2800"/>
              <a:t>date vacated.</a:t>
            </a:r>
          </a:p>
          <a:p>
            <a:pPr>
              <a:buClr>
                <a:srgbClr val="F7FB53"/>
              </a:buClr>
              <a:buFontTx/>
              <a:buNone/>
            </a:pPr>
            <a:endParaRPr lang="en-US" sz="1200"/>
          </a:p>
          <a:p>
            <a:pPr>
              <a:buClr>
                <a:srgbClr val="F7FB53"/>
              </a:buClr>
            </a:pPr>
            <a:r>
              <a:rPr lang="en-US" sz="2800"/>
              <a:t>If punishment is stayed pending an appeal –</a:t>
            </a:r>
          </a:p>
          <a:p>
            <a:pPr>
              <a:buClr>
                <a:srgbClr val="F7FB53"/>
              </a:buClr>
              <a:buFontTx/>
              <a:buNone/>
            </a:pPr>
            <a:r>
              <a:rPr lang="en-US" sz="2800"/>
              <a:t>effective date is the date punishment starts.</a:t>
            </a:r>
          </a:p>
          <a:p>
            <a:pPr>
              <a:buFontTx/>
              <a:buNone/>
            </a:pPr>
            <a:endParaRPr lang="en-US" sz="2800"/>
          </a:p>
        </p:txBody>
      </p:sp>
      <p:sp>
        <p:nvSpPr>
          <p:cNvPr id="216067" name="WordArt 3"/>
          <p:cNvSpPr>
            <a:spLocks noChangeArrowheads="1" noChangeShapeType="1" noTextEdit="1"/>
          </p:cNvSpPr>
          <p:nvPr/>
        </p:nvSpPr>
        <p:spPr bwMode="ltGray">
          <a:xfrm>
            <a:off x="1143000" y="228600"/>
            <a:ext cx="6705600" cy="6858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Execution of Punishment</a:t>
            </a:r>
          </a:p>
        </p:txBody>
      </p:sp>
    </p:spTree>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type="body" idx="1"/>
          </p:nvPr>
        </p:nvSpPr>
        <p:spPr>
          <a:xfrm>
            <a:off x="228600" y="1295400"/>
            <a:ext cx="8686800" cy="4530725"/>
          </a:xfrm>
        </p:spPr>
        <p:txBody>
          <a:bodyPr/>
          <a:lstStyle/>
          <a:p>
            <a:pPr>
              <a:buClr>
                <a:srgbClr val="F7FB53"/>
              </a:buClr>
            </a:pPr>
            <a:r>
              <a:rPr lang="en-US" sz="2800"/>
              <a:t>CO can suspend </a:t>
            </a:r>
            <a:r>
              <a:rPr lang="en-US" sz="2800" u="sng"/>
              <a:t>all</a:t>
            </a:r>
            <a:r>
              <a:rPr lang="en-US" sz="2800"/>
              <a:t> or </a:t>
            </a:r>
            <a:r>
              <a:rPr lang="en-US" sz="2800" u="sng"/>
              <a:t>part</a:t>
            </a:r>
            <a:r>
              <a:rPr lang="en-US" sz="2800"/>
              <a:t> (no more than 6 mos).</a:t>
            </a:r>
          </a:p>
          <a:p>
            <a:pPr>
              <a:buClr>
                <a:srgbClr val="F7FB53"/>
              </a:buClr>
            </a:pPr>
            <a:endParaRPr lang="en-US" sz="1200"/>
          </a:p>
          <a:p>
            <a:pPr>
              <a:buClr>
                <a:srgbClr val="F7FB53"/>
              </a:buClr>
            </a:pPr>
            <a:r>
              <a:rPr lang="en-US" sz="2800"/>
              <a:t>If accused violates suspension, CO can vacate </a:t>
            </a:r>
          </a:p>
          <a:p>
            <a:pPr>
              <a:buClr>
                <a:srgbClr val="F7FB53"/>
              </a:buClr>
              <a:buFontTx/>
              <a:buNone/>
            </a:pPr>
            <a:r>
              <a:rPr lang="en-US" sz="2800"/>
              <a:t>suspension.</a:t>
            </a:r>
          </a:p>
          <a:p>
            <a:pPr>
              <a:buClr>
                <a:srgbClr val="F7FB53"/>
              </a:buClr>
            </a:pPr>
            <a:endParaRPr lang="en-US" sz="1200"/>
          </a:p>
          <a:p>
            <a:pPr>
              <a:buClr>
                <a:srgbClr val="F7FB53"/>
              </a:buClr>
            </a:pPr>
            <a:r>
              <a:rPr lang="en-US" sz="2800"/>
              <a:t>CO can specify in writing additional conditions of </a:t>
            </a:r>
          </a:p>
          <a:p>
            <a:pPr>
              <a:buClr>
                <a:srgbClr val="F7FB53"/>
              </a:buClr>
              <a:buFontTx/>
              <a:buNone/>
            </a:pPr>
            <a:r>
              <a:rPr lang="en-US" sz="2800"/>
              <a:t>the suspension.</a:t>
            </a:r>
          </a:p>
        </p:txBody>
      </p:sp>
      <p:sp>
        <p:nvSpPr>
          <p:cNvPr id="217091" name="Rectangle 3"/>
          <p:cNvSpPr>
            <a:spLocks noChangeArrowheads="1"/>
          </p:cNvSpPr>
          <p:nvPr/>
        </p:nvSpPr>
        <p:spPr bwMode="ltGray">
          <a:xfrm>
            <a:off x="3648075" y="6469063"/>
            <a:ext cx="2066925" cy="336550"/>
          </a:xfrm>
          <a:prstGeom prst="rect">
            <a:avLst/>
          </a:prstGeom>
          <a:noFill/>
          <a:ln w="9525">
            <a:noFill/>
            <a:miter lim="800000"/>
            <a:headEnd/>
            <a:tailEnd/>
          </a:ln>
          <a:effectLst/>
        </p:spPr>
        <p:txBody>
          <a:bodyPr wrap="none">
            <a:spAutoFit/>
          </a:bodyPr>
          <a:lstStyle/>
          <a:p>
            <a:r>
              <a:rPr lang="en-US" sz="1600" b="1">
                <a:latin typeface="Tahoma" pitchFamily="34" charset="0"/>
                <a:cs typeface="Times New Roman" pitchFamily="18" charset="0"/>
              </a:rPr>
              <a:t>MCM pg V-4, par 6</a:t>
            </a:r>
          </a:p>
        </p:txBody>
      </p:sp>
      <p:sp>
        <p:nvSpPr>
          <p:cNvPr id="217092" name="WordArt 4"/>
          <p:cNvSpPr>
            <a:spLocks noChangeArrowheads="1" noChangeShapeType="1" noTextEdit="1"/>
          </p:cNvSpPr>
          <p:nvPr/>
        </p:nvSpPr>
        <p:spPr bwMode="ltGray">
          <a:xfrm>
            <a:off x="1333500" y="228600"/>
            <a:ext cx="6248400" cy="6858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Suspension of Punishment</a:t>
            </a:r>
          </a:p>
        </p:txBody>
      </p:sp>
    </p:spTree>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body" idx="1"/>
          </p:nvPr>
        </p:nvSpPr>
        <p:spPr>
          <a:xfrm>
            <a:off x="304800" y="1371600"/>
            <a:ext cx="8534400" cy="4114800"/>
          </a:xfrm>
        </p:spPr>
        <p:txBody>
          <a:bodyPr/>
          <a:lstStyle/>
          <a:p>
            <a:pPr>
              <a:buClr>
                <a:srgbClr val="F7FB53"/>
              </a:buClr>
              <a:buFontTx/>
              <a:buNone/>
            </a:pPr>
            <a:r>
              <a:rPr lang="en-US" sz="2800"/>
              <a:t>Two grounds for an appeal:</a:t>
            </a:r>
          </a:p>
          <a:p>
            <a:endParaRPr lang="en-US" sz="1200"/>
          </a:p>
          <a:p>
            <a:pPr>
              <a:buFontTx/>
              <a:buNone/>
            </a:pPr>
            <a:r>
              <a:rPr lang="en-US" sz="2800"/>
              <a:t>   - Punishment is unjust:  </a:t>
            </a:r>
          </a:p>
          <a:p>
            <a:pPr>
              <a:buFontTx/>
              <a:buNone/>
            </a:pPr>
            <a:r>
              <a:rPr lang="en-US" sz="2800"/>
              <a:t>       </a:t>
            </a:r>
            <a:r>
              <a:rPr lang="en-US" sz="2800">
                <a:solidFill>
                  <a:srgbClr val="66CCFF"/>
                </a:solidFill>
              </a:rPr>
              <a:t>Exceeds CO’s authority (reduce 2 pay grades).</a:t>
            </a:r>
          </a:p>
          <a:p>
            <a:pPr lvl="1"/>
            <a:endParaRPr lang="en-US" sz="1200">
              <a:solidFill>
                <a:srgbClr val="66CCFF"/>
              </a:solidFill>
            </a:endParaRPr>
          </a:p>
          <a:p>
            <a:pPr>
              <a:buFontTx/>
              <a:buNone/>
            </a:pPr>
            <a:r>
              <a:rPr lang="en-US" sz="2800"/>
              <a:t>   - Disproportionate to the offense:  </a:t>
            </a:r>
          </a:p>
          <a:p>
            <a:pPr>
              <a:buFontTx/>
              <a:buNone/>
            </a:pPr>
            <a:r>
              <a:rPr lang="en-US" sz="2800"/>
              <a:t>       </a:t>
            </a:r>
            <a:r>
              <a:rPr lang="en-US" sz="2800">
                <a:solidFill>
                  <a:srgbClr val="66CCFF"/>
                </a:solidFill>
              </a:rPr>
              <a:t>Max punishment for 10 min UA.</a:t>
            </a:r>
          </a:p>
        </p:txBody>
      </p:sp>
      <p:sp>
        <p:nvSpPr>
          <p:cNvPr id="218115" name="Rectangle 3"/>
          <p:cNvSpPr>
            <a:spLocks noChangeArrowheads="1"/>
          </p:cNvSpPr>
          <p:nvPr/>
        </p:nvSpPr>
        <p:spPr bwMode="ltGray">
          <a:xfrm>
            <a:off x="3648075" y="6469063"/>
            <a:ext cx="2066925" cy="336550"/>
          </a:xfrm>
          <a:prstGeom prst="rect">
            <a:avLst/>
          </a:prstGeom>
          <a:noFill/>
          <a:ln w="9525">
            <a:noFill/>
            <a:miter lim="800000"/>
            <a:headEnd/>
            <a:tailEnd/>
          </a:ln>
          <a:effectLst/>
        </p:spPr>
        <p:txBody>
          <a:bodyPr wrap="none">
            <a:spAutoFit/>
          </a:bodyPr>
          <a:lstStyle/>
          <a:p>
            <a:r>
              <a:rPr lang="en-US" sz="1600" b="1">
                <a:latin typeface="Tahoma" pitchFamily="34" charset="0"/>
                <a:cs typeface="Times New Roman" pitchFamily="18" charset="0"/>
              </a:rPr>
              <a:t>MCM pg V-8, par 7</a:t>
            </a:r>
          </a:p>
        </p:txBody>
      </p:sp>
      <p:sp>
        <p:nvSpPr>
          <p:cNvPr id="218116" name="WordArt 4"/>
          <p:cNvSpPr>
            <a:spLocks noChangeArrowheads="1" noChangeShapeType="1" noTextEdit="1"/>
          </p:cNvSpPr>
          <p:nvPr/>
        </p:nvSpPr>
        <p:spPr bwMode="ltGray">
          <a:xfrm>
            <a:off x="2590800" y="228600"/>
            <a:ext cx="3810000" cy="6096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Appeals</a:t>
            </a:r>
          </a:p>
        </p:txBody>
      </p:sp>
    </p:spTree>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body" idx="1"/>
          </p:nvPr>
        </p:nvSpPr>
        <p:spPr>
          <a:xfrm>
            <a:off x="228600" y="1828800"/>
            <a:ext cx="8458200" cy="3675063"/>
          </a:xfrm>
        </p:spPr>
        <p:txBody>
          <a:bodyPr/>
          <a:lstStyle/>
          <a:p>
            <a:pPr>
              <a:buClr>
                <a:srgbClr val="F7FB53"/>
              </a:buClr>
            </a:pPr>
            <a:r>
              <a:rPr lang="en-US" sz="2800"/>
              <a:t>Submitted to next higher commander.</a:t>
            </a:r>
          </a:p>
          <a:p>
            <a:pPr>
              <a:buClr>
                <a:srgbClr val="F7FB53"/>
              </a:buClr>
            </a:pPr>
            <a:endParaRPr lang="en-US" sz="1200"/>
          </a:p>
          <a:p>
            <a:pPr>
              <a:buClr>
                <a:srgbClr val="F7FB53"/>
              </a:buClr>
            </a:pPr>
            <a:r>
              <a:rPr lang="en-US" sz="2800"/>
              <a:t>Must be in writing. </a:t>
            </a:r>
          </a:p>
          <a:p>
            <a:pPr>
              <a:buClr>
                <a:srgbClr val="F7FB53"/>
              </a:buClr>
            </a:pPr>
            <a:endParaRPr lang="en-US" sz="1200"/>
          </a:p>
          <a:p>
            <a:pPr>
              <a:buClr>
                <a:srgbClr val="F7FB53"/>
              </a:buClr>
            </a:pPr>
            <a:r>
              <a:rPr lang="en-US" sz="2800"/>
              <a:t>Submitted within 5 working days.</a:t>
            </a:r>
          </a:p>
        </p:txBody>
      </p:sp>
      <p:sp>
        <p:nvSpPr>
          <p:cNvPr id="219139" name="WordArt 3"/>
          <p:cNvSpPr>
            <a:spLocks noChangeArrowheads="1" noChangeShapeType="1" noTextEdit="1"/>
          </p:cNvSpPr>
          <p:nvPr/>
        </p:nvSpPr>
        <p:spPr bwMode="ltGray">
          <a:xfrm>
            <a:off x="2590800" y="228600"/>
            <a:ext cx="3810000" cy="6096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Appeals</a:t>
            </a:r>
          </a:p>
        </p:txBody>
      </p:sp>
    </p:spTree>
  </p:cSld>
  <p:clrMapOvr>
    <a:masterClrMapping/>
  </p:clrMapOvr>
  <p:transition advClick="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body" idx="1"/>
          </p:nvPr>
        </p:nvSpPr>
        <p:spPr>
          <a:xfrm>
            <a:off x="228600" y="1524000"/>
            <a:ext cx="8610600" cy="4011613"/>
          </a:xfrm>
        </p:spPr>
        <p:txBody>
          <a:bodyPr/>
          <a:lstStyle/>
          <a:p>
            <a:pPr>
              <a:lnSpc>
                <a:spcPct val="90000"/>
              </a:lnSpc>
              <a:buClr>
                <a:srgbClr val="F7FB53"/>
              </a:buClr>
            </a:pPr>
            <a:r>
              <a:rPr lang="en-US" sz="2800"/>
              <a:t>NAVMC 10132 is used to record the NJP for </a:t>
            </a:r>
          </a:p>
          <a:p>
            <a:pPr>
              <a:lnSpc>
                <a:spcPct val="90000"/>
              </a:lnSpc>
              <a:buClr>
                <a:srgbClr val="F7FB53"/>
              </a:buClr>
              <a:buFontTx/>
              <a:buNone/>
            </a:pPr>
            <a:r>
              <a:rPr lang="en-US" sz="2800"/>
              <a:t>enlisted personnel.</a:t>
            </a:r>
          </a:p>
          <a:p>
            <a:pPr>
              <a:lnSpc>
                <a:spcPct val="90000"/>
              </a:lnSpc>
              <a:buClr>
                <a:srgbClr val="F7FB53"/>
              </a:buClr>
            </a:pPr>
            <a:endParaRPr lang="en-US" sz="2800"/>
          </a:p>
          <a:p>
            <a:pPr>
              <a:lnSpc>
                <a:spcPct val="90000"/>
              </a:lnSpc>
              <a:buClr>
                <a:srgbClr val="F7FB53"/>
              </a:buClr>
            </a:pPr>
            <a:r>
              <a:rPr lang="en-US" sz="2800"/>
              <a:t>Chapter 3, MCO P5800.16A LEGADMINMAN</a:t>
            </a:r>
          </a:p>
          <a:p>
            <a:pPr>
              <a:lnSpc>
                <a:spcPct val="90000"/>
              </a:lnSpc>
              <a:buClr>
                <a:srgbClr val="F7FB53"/>
              </a:buClr>
            </a:pPr>
            <a:endParaRPr lang="en-US" sz="2800"/>
          </a:p>
          <a:p>
            <a:pPr>
              <a:lnSpc>
                <a:spcPct val="90000"/>
              </a:lnSpc>
              <a:buClr>
                <a:srgbClr val="F7FB53"/>
              </a:buClr>
            </a:pPr>
            <a:r>
              <a:rPr lang="en-US" sz="2800"/>
              <a:t>MARADMIN 301/02</a:t>
            </a:r>
          </a:p>
          <a:p>
            <a:pPr>
              <a:lnSpc>
                <a:spcPct val="90000"/>
              </a:lnSpc>
              <a:buClr>
                <a:srgbClr val="F7FB53"/>
              </a:buClr>
            </a:pPr>
            <a:endParaRPr lang="en-US" sz="2800"/>
          </a:p>
          <a:p>
            <a:pPr>
              <a:lnSpc>
                <a:spcPct val="90000"/>
              </a:lnSpc>
              <a:buClr>
                <a:srgbClr val="F7FB53"/>
              </a:buClr>
            </a:pPr>
            <a:r>
              <a:rPr lang="en-US" sz="2800"/>
              <a:t>MARADMIN 542/02</a:t>
            </a:r>
          </a:p>
        </p:txBody>
      </p:sp>
      <p:sp>
        <p:nvSpPr>
          <p:cNvPr id="220163" name="WordArt 3"/>
          <p:cNvSpPr>
            <a:spLocks noChangeArrowheads="1" noChangeShapeType="1" noTextEdit="1"/>
          </p:cNvSpPr>
          <p:nvPr/>
        </p:nvSpPr>
        <p:spPr bwMode="ltGray">
          <a:xfrm>
            <a:off x="1828800" y="228600"/>
            <a:ext cx="5715000" cy="6096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What is the UPB?</a:t>
            </a:r>
          </a:p>
        </p:txBody>
      </p:sp>
    </p:spTree>
  </p:cSld>
  <p:clrMapOvr>
    <a:masterClrMapping/>
  </p:clrMapOvr>
  <p:transition advClick="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4" name="Rectangle 6"/>
          <p:cNvSpPr>
            <a:spLocks noChangeArrowheads="1"/>
          </p:cNvSpPr>
          <p:nvPr/>
        </p:nvSpPr>
        <p:spPr bwMode="ltGray">
          <a:xfrm>
            <a:off x="2819400" y="6521450"/>
            <a:ext cx="3962400" cy="336550"/>
          </a:xfrm>
          <a:prstGeom prst="rect">
            <a:avLst/>
          </a:prstGeom>
          <a:noFill/>
          <a:ln w="9525">
            <a:noFill/>
            <a:miter lim="800000"/>
            <a:headEnd/>
            <a:tailEnd/>
          </a:ln>
          <a:effectLst/>
        </p:spPr>
        <p:txBody>
          <a:bodyPr>
            <a:spAutoFit/>
          </a:bodyPr>
          <a:lstStyle/>
          <a:p>
            <a:pPr>
              <a:spcBef>
                <a:spcPct val="50000"/>
              </a:spcBef>
            </a:pPr>
            <a:r>
              <a:rPr lang="en-US" sz="1600" b="1">
                <a:latin typeface="Tahoma" pitchFamily="34" charset="0"/>
                <a:cs typeface="Times New Roman" pitchFamily="18" charset="0"/>
              </a:rPr>
              <a:t>LEGADMINMAN, pg 3-6, par 3006</a:t>
            </a:r>
          </a:p>
        </p:txBody>
      </p:sp>
      <p:sp>
        <p:nvSpPr>
          <p:cNvPr id="222215" name="WordArt 7"/>
          <p:cNvSpPr>
            <a:spLocks noChangeArrowheads="1" noChangeShapeType="1" noTextEdit="1"/>
          </p:cNvSpPr>
          <p:nvPr/>
        </p:nvSpPr>
        <p:spPr bwMode="ltGray">
          <a:xfrm>
            <a:off x="2286000" y="304800"/>
            <a:ext cx="4800600" cy="6858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Preparation</a:t>
            </a:r>
          </a:p>
        </p:txBody>
      </p:sp>
      <p:sp>
        <p:nvSpPr>
          <p:cNvPr id="222218" name="Rectangle 10"/>
          <p:cNvSpPr>
            <a:spLocks noGrp="1" noChangeArrowheads="1"/>
          </p:cNvSpPr>
          <p:nvPr>
            <p:ph type="body" idx="1"/>
          </p:nvPr>
        </p:nvSpPr>
        <p:spPr>
          <a:xfrm>
            <a:off x="457200" y="1600200"/>
            <a:ext cx="8458200" cy="4648200"/>
          </a:xfrm>
        </p:spPr>
        <p:txBody>
          <a:bodyPr/>
          <a:lstStyle/>
          <a:p>
            <a:pPr>
              <a:lnSpc>
                <a:spcPct val="90000"/>
              </a:lnSpc>
              <a:spcBef>
                <a:spcPct val="0"/>
              </a:spcBef>
            </a:pPr>
            <a:r>
              <a:rPr lang="en-US">
                <a:solidFill>
                  <a:schemeClr val="hlink"/>
                </a:solidFill>
              </a:rPr>
              <a:t>UPB form will be prepared in duplicate </a:t>
            </a:r>
          </a:p>
          <a:p>
            <a:pPr>
              <a:lnSpc>
                <a:spcPct val="90000"/>
              </a:lnSpc>
              <a:spcBef>
                <a:spcPct val="0"/>
              </a:spcBef>
            </a:pPr>
            <a:endParaRPr lang="en-US">
              <a:solidFill>
                <a:schemeClr val="hlink"/>
              </a:solidFill>
            </a:endParaRPr>
          </a:p>
          <a:p>
            <a:pPr>
              <a:lnSpc>
                <a:spcPct val="90000"/>
              </a:lnSpc>
              <a:spcBef>
                <a:spcPct val="0"/>
              </a:spcBef>
            </a:pPr>
            <a:r>
              <a:rPr lang="en-US">
                <a:solidFill>
                  <a:schemeClr val="hlink"/>
                </a:solidFill>
              </a:rPr>
              <a:t>AUTHORIZED</a:t>
            </a:r>
            <a:r>
              <a:rPr lang="en-US" b="1">
                <a:solidFill>
                  <a:schemeClr val="hlink"/>
                </a:solidFill>
              </a:rPr>
              <a:t> </a:t>
            </a:r>
            <a:r>
              <a:rPr lang="en-US">
                <a:solidFill>
                  <a:schemeClr val="hlink"/>
                </a:solidFill>
              </a:rPr>
              <a:t>abbreviations</a:t>
            </a:r>
          </a:p>
          <a:p>
            <a:pPr>
              <a:lnSpc>
                <a:spcPct val="90000"/>
              </a:lnSpc>
              <a:spcBef>
                <a:spcPct val="0"/>
              </a:spcBef>
            </a:pPr>
            <a:endParaRPr lang="en-US">
              <a:solidFill>
                <a:schemeClr val="hlink"/>
              </a:solidFill>
            </a:endParaRPr>
          </a:p>
          <a:p>
            <a:pPr>
              <a:lnSpc>
                <a:spcPct val="90000"/>
              </a:lnSpc>
            </a:pPr>
            <a:r>
              <a:rPr lang="en-US">
                <a:solidFill>
                  <a:schemeClr val="hlink"/>
                </a:solidFill>
              </a:rPr>
              <a:t>May be typewritten or handwritten (legibly) in black ink.</a:t>
            </a:r>
          </a:p>
          <a:p>
            <a:pPr>
              <a:lnSpc>
                <a:spcPct val="90000"/>
              </a:lnSpc>
            </a:pPr>
            <a:endParaRPr lang="en-US">
              <a:solidFill>
                <a:schemeClr val="hlink"/>
              </a:solidFill>
            </a:endParaRPr>
          </a:p>
          <a:p>
            <a:pPr>
              <a:lnSpc>
                <a:spcPct val="90000"/>
              </a:lnSpc>
            </a:pPr>
            <a:r>
              <a:rPr lang="en-US">
                <a:solidFill>
                  <a:schemeClr val="hlink"/>
                </a:solidFill>
              </a:rPr>
              <a:t>Duplicate UPB form does not require original signatures or initials</a:t>
            </a:r>
          </a:p>
          <a:p>
            <a:pPr>
              <a:lnSpc>
                <a:spcPct val="90000"/>
              </a:lnSpc>
            </a:pPr>
            <a:endParaRPr lang="en-US">
              <a:solidFill>
                <a:schemeClr val="hlink"/>
              </a:solidFill>
            </a:endParaRPr>
          </a:p>
        </p:txBody>
      </p:sp>
    </p:spTree>
  </p:cSld>
  <p:clrMapOvr>
    <a:masterClrMapping/>
  </p:clrMapOvr>
  <p:transition advClick="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body" idx="1"/>
          </p:nvPr>
        </p:nvSpPr>
        <p:spPr>
          <a:xfrm>
            <a:off x="152400" y="1600200"/>
            <a:ext cx="8763000" cy="2895600"/>
          </a:xfrm>
        </p:spPr>
        <p:txBody>
          <a:bodyPr/>
          <a:lstStyle/>
          <a:p>
            <a:pPr>
              <a:buClr>
                <a:srgbClr val="F7FB53"/>
              </a:buClr>
            </a:pPr>
            <a:r>
              <a:rPr lang="en-US">
                <a:solidFill>
                  <a:srgbClr val="66CCFF"/>
                </a:solidFill>
              </a:rPr>
              <a:t>JAGMAN, App A-1-e</a:t>
            </a:r>
            <a:r>
              <a:rPr lang="en-US"/>
              <a:t> is a guide to be used by the CO and the clerk taking notes at the NJP.</a:t>
            </a:r>
          </a:p>
          <a:p>
            <a:pPr>
              <a:buClr>
                <a:srgbClr val="F7FB53"/>
              </a:buClr>
            </a:pPr>
            <a:endParaRPr lang="en-US" sz="1400"/>
          </a:p>
          <a:p>
            <a:pPr>
              <a:buClr>
                <a:srgbClr val="F7FB53"/>
              </a:buClr>
            </a:pPr>
            <a:endParaRPr lang="en-US" sz="1400"/>
          </a:p>
          <a:p>
            <a:pPr>
              <a:buClr>
                <a:srgbClr val="F7FB53"/>
              </a:buClr>
            </a:pPr>
            <a:r>
              <a:rPr lang="en-US"/>
              <a:t>Use the summary provided in the scenario as a source document to type the UPB.</a:t>
            </a:r>
          </a:p>
        </p:txBody>
      </p:sp>
      <p:sp>
        <p:nvSpPr>
          <p:cNvPr id="223235" name="Text Box 3"/>
          <p:cNvSpPr txBox="1">
            <a:spLocks noChangeArrowheads="1"/>
          </p:cNvSpPr>
          <p:nvPr/>
        </p:nvSpPr>
        <p:spPr bwMode="ltGray">
          <a:xfrm>
            <a:off x="1371600" y="6461125"/>
            <a:ext cx="6324600" cy="396875"/>
          </a:xfrm>
          <a:prstGeom prst="rect">
            <a:avLst/>
          </a:prstGeom>
          <a:noFill/>
          <a:ln w="9525">
            <a:noFill/>
            <a:miter lim="800000"/>
            <a:headEnd/>
            <a:tailEnd/>
          </a:ln>
          <a:effectLst/>
        </p:spPr>
        <p:txBody>
          <a:bodyPr>
            <a:spAutoFit/>
          </a:bodyPr>
          <a:lstStyle/>
          <a:p>
            <a:pPr algn="ctr"/>
            <a:r>
              <a:rPr lang="en-US" sz="2000">
                <a:latin typeface="Tahoma" pitchFamily="34" charset="0"/>
                <a:cs typeface="Times New Roman" pitchFamily="18" charset="0"/>
              </a:rPr>
              <a:t>JAGMAN pg A-1-e and A-1-f</a:t>
            </a:r>
          </a:p>
        </p:txBody>
      </p:sp>
      <p:sp>
        <p:nvSpPr>
          <p:cNvPr id="223236" name="WordArt 4"/>
          <p:cNvSpPr>
            <a:spLocks noChangeArrowheads="1" noChangeShapeType="1" noTextEdit="1"/>
          </p:cNvSpPr>
          <p:nvPr/>
        </p:nvSpPr>
        <p:spPr bwMode="ltGray">
          <a:xfrm>
            <a:off x="1371600" y="304800"/>
            <a:ext cx="6019800" cy="7620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Summary of Proceedings</a:t>
            </a:r>
          </a:p>
        </p:txBody>
      </p:sp>
    </p:spTree>
  </p:cSld>
  <p:clrMapOvr>
    <a:masterClrMapping/>
  </p:clrMapOvr>
  <p:transition advClick="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1122" name="Picture 2"/>
          <p:cNvPicPr>
            <a:picLocks noChangeAspect="1" noChangeArrowheads="1"/>
          </p:cNvPicPr>
          <p:nvPr/>
        </p:nvPicPr>
        <p:blipFill>
          <a:blip r:embed="rId2" cstate="print"/>
          <a:srcRect/>
          <a:stretch>
            <a:fillRect/>
          </a:stretch>
        </p:blipFill>
        <p:spPr bwMode="auto">
          <a:xfrm>
            <a:off x="347663" y="714375"/>
            <a:ext cx="8450262" cy="542925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0101" name="Picture 5"/>
          <p:cNvPicPr>
            <a:picLocks noChangeAspect="1" noChangeArrowheads="1"/>
          </p:cNvPicPr>
          <p:nvPr/>
        </p:nvPicPr>
        <p:blipFill>
          <a:blip r:embed="rId2" cstate="print"/>
          <a:srcRect/>
          <a:stretch>
            <a:fillRect/>
          </a:stretch>
        </p:blipFill>
        <p:spPr bwMode="auto">
          <a:xfrm>
            <a:off x="533400" y="722313"/>
            <a:ext cx="8229600" cy="5514975"/>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lstStyle/>
          <a:p>
            <a:r>
              <a:rPr lang="en-US"/>
              <a:t>NJP Charge Drafting</a:t>
            </a:r>
          </a:p>
        </p:txBody>
      </p:sp>
      <p:sp>
        <p:nvSpPr>
          <p:cNvPr id="167939" name="Rectangle 3"/>
          <p:cNvSpPr>
            <a:spLocks noGrp="1" noChangeArrowheads="1"/>
          </p:cNvSpPr>
          <p:nvPr>
            <p:ph type="body" idx="1"/>
          </p:nvPr>
        </p:nvSpPr>
        <p:spPr>
          <a:xfrm>
            <a:off x="457200" y="1600200"/>
            <a:ext cx="8458200" cy="4525963"/>
          </a:xfrm>
        </p:spPr>
        <p:txBody>
          <a:bodyPr/>
          <a:lstStyle/>
          <a:p>
            <a:r>
              <a:rPr lang="en-US"/>
              <a:t>Use the MCM to figure out what to charge</a:t>
            </a:r>
          </a:p>
          <a:p>
            <a:pPr lvl="1"/>
            <a:r>
              <a:rPr lang="en-US"/>
              <a:t>Appendix 12 very useful</a:t>
            </a:r>
          </a:p>
          <a:p>
            <a:r>
              <a:rPr lang="en-US"/>
              <a:t>Reference: MCO P5800.16 (Chapter 3)</a:t>
            </a:r>
          </a:p>
          <a:p>
            <a:r>
              <a:rPr lang="en-US"/>
              <a:t>Elements of the article that state the offense </a:t>
            </a:r>
          </a:p>
          <a:p>
            <a:pPr lvl="1"/>
            <a:r>
              <a:rPr lang="en-US"/>
              <a:t>Who, What, When, Where, and How did the accused commit the offense.</a:t>
            </a:r>
          </a:p>
          <a:p>
            <a:pPr lvl="1"/>
            <a:r>
              <a:rPr lang="en-US"/>
              <a:t>On active duty did,!</a:t>
            </a:r>
          </a:p>
        </p:txBody>
      </p:sp>
      <p:pic>
        <p:nvPicPr>
          <p:cNvPr id="167942" name="Picture 6" descr="MCj04135960000[1]"/>
          <p:cNvPicPr>
            <a:picLocks noChangeAspect="1" noChangeArrowheads="1"/>
          </p:cNvPicPr>
          <p:nvPr/>
        </p:nvPicPr>
        <p:blipFill>
          <a:blip r:embed="rId2" cstate="print"/>
          <a:srcRect/>
          <a:stretch>
            <a:fillRect/>
          </a:stretch>
        </p:blipFill>
        <p:spPr bwMode="auto">
          <a:xfrm>
            <a:off x="5943600" y="4343400"/>
            <a:ext cx="2593975" cy="225425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3779" name="Text Box 3"/>
          <p:cNvSpPr txBox="1">
            <a:spLocks noChangeArrowheads="1"/>
          </p:cNvSpPr>
          <p:nvPr/>
        </p:nvSpPr>
        <p:spPr bwMode="ltGray">
          <a:xfrm>
            <a:off x="0" y="1752600"/>
            <a:ext cx="9144000" cy="946150"/>
          </a:xfrm>
          <a:prstGeom prst="rect">
            <a:avLst/>
          </a:prstGeom>
          <a:noFill/>
          <a:ln w="9525">
            <a:noFill/>
            <a:miter lim="800000"/>
            <a:headEnd/>
            <a:tailEnd/>
          </a:ln>
          <a:effectLst/>
        </p:spPr>
        <p:txBody>
          <a:bodyPr>
            <a:spAutoFit/>
          </a:bodyPr>
          <a:lstStyle/>
          <a:p>
            <a:pPr>
              <a:spcBef>
                <a:spcPct val="20000"/>
              </a:spcBef>
              <a:buClr>
                <a:srgbClr val="F7FB53"/>
              </a:buClr>
              <a:buFontTx/>
              <a:buChar char="•"/>
            </a:pPr>
            <a:r>
              <a:rPr lang="en-US" sz="2800">
                <a:latin typeface="Tahoma" pitchFamily="34" charset="0"/>
              </a:rPr>
              <a:t> Provides commanders with a means of maintaining good order and discipline.</a:t>
            </a:r>
            <a:endParaRPr lang="en-US" sz="2800">
              <a:solidFill>
                <a:schemeClr val="tx2"/>
              </a:solidFill>
              <a:latin typeface="Tahoma" pitchFamily="34" charset="0"/>
            </a:endParaRPr>
          </a:p>
        </p:txBody>
      </p:sp>
      <p:sp>
        <p:nvSpPr>
          <p:cNvPr id="203780" name="Text Box 4"/>
          <p:cNvSpPr txBox="1">
            <a:spLocks noChangeArrowheads="1"/>
          </p:cNvSpPr>
          <p:nvPr/>
        </p:nvSpPr>
        <p:spPr bwMode="ltGray">
          <a:xfrm>
            <a:off x="0" y="3124200"/>
            <a:ext cx="8915400" cy="946150"/>
          </a:xfrm>
          <a:prstGeom prst="rect">
            <a:avLst/>
          </a:prstGeom>
          <a:noFill/>
          <a:ln w="9525">
            <a:noFill/>
            <a:miter lim="800000"/>
            <a:headEnd/>
            <a:tailEnd/>
          </a:ln>
          <a:effectLst/>
        </p:spPr>
        <p:txBody>
          <a:bodyPr>
            <a:spAutoFit/>
          </a:bodyPr>
          <a:lstStyle/>
          <a:p>
            <a:pPr>
              <a:spcBef>
                <a:spcPct val="20000"/>
              </a:spcBef>
              <a:buClr>
                <a:srgbClr val="F7FB53"/>
              </a:buClr>
              <a:buFontTx/>
              <a:buChar char="•"/>
            </a:pPr>
            <a:r>
              <a:rPr lang="en-US" sz="2800">
                <a:latin typeface="Tahoma" pitchFamily="34" charset="0"/>
              </a:rPr>
              <a:t> Promotes positive behavior changes without stigma of a court-martial conviction.</a:t>
            </a:r>
            <a:endParaRPr lang="en-US" sz="2800">
              <a:solidFill>
                <a:schemeClr val="tx2"/>
              </a:solidFill>
              <a:latin typeface="Tahoma" pitchFamily="34" charset="0"/>
            </a:endParaRPr>
          </a:p>
        </p:txBody>
      </p:sp>
      <p:sp>
        <p:nvSpPr>
          <p:cNvPr id="203781" name="Text Box 5"/>
          <p:cNvSpPr txBox="1">
            <a:spLocks noChangeArrowheads="1"/>
          </p:cNvSpPr>
          <p:nvPr/>
        </p:nvSpPr>
        <p:spPr bwMode="ltGray">
          <a:xfrm>
            <a:off x="0" y="4572000"/>
            <a:ext cx="8915400" cy="946150"/>
          </a:xfrm>
          <a:prstGeom prst="rect">
            <a:avLst/>
          </a:prstGeom>
          <a:noFill/>
          <a:ln w="9525">
            <a:noFill/>
            <a:miter lim="800000"/>
            <a:headEnd/>
            <a:tailEnd/>
          </a:ln>
          <a:effectLst/>
        </p:spPr>
        <p:txBody>
          <a:bodyPr>
            <a:spAutoFit/>
          </a:bodyPr>
          <a:lstStyle/>
          <a:p>
            <a:pPr>
              <a:spcBef>
                <a:spcPct val="20000"/>
              </a:spcBef>
              <a:buClr>
                <a:srgbClr val="F7FB53"/>
              </a:buClr>
              <a:buFontTx/>
              <a:buChar char="•"/>
            </a:pPr>
            <a:r>
              <a:rPr lang="en-US" sz="2800">
                <a:latin typeface="Tahoma" pitchFamily="34" charset="0"/>
              </a:rPr>
              <a:t> Only one form of punishment a commander may impose.</a:t>
            </a:r>
            <a:endParaRPr lang="en-US" sz="2800">
              <a:solidFill>
                <a:schemeClr val="tx2"/>
              </a:solidFill>
              <a:latin typeface="Tahoma" pitchFamily="34" charset="0"/>
            </a:endParaRPr>
          </a:p>
        </p:txBody>
      </p:sp>
      <p:sp>
        <p:nvSpPr>
          <p:cNvPr id="203782" name="Text Box 6"/>
          <p:cNvSpPr txBox="1">
            <a:spLocks noChangeArrowheads="1"/>
          </p:cNvSpPr>
          <p:nvPr/>
        </p:nvSpPr>
        <p:spPr bwMode="ltGray">
          <a:xfrm>
            <a:off x="3276600" y="6521450"/>
            <a:ext cx="2438400" cy="336550"/>
          </a:xfrm>
          <a:prstGeom prst="rect">
            <a:avLst/>
          </a:prstGeom>
          <a:noFill/>
          <a:ln w="9525">
            <a:noFill/>
            <a:miter lim="800000"/>
            <a:headEnd/>
            <a:tailEnd/>
          </a:ln>
          <a:effectLst/>
        </p:spPr>
        <p:txBody>
          <a:bodyPr>
            <a:spAutoFit/>
          </a:bodyPr>
          <a:lstStyle/>
          <a:p>
            <a:pPr>
              <a:spcBef>
                <a:spcPct val="50000"/>
              </a:spcBef>
            </a:pPr>
            <a:r>
              <a:rPr lang="en-US" sz="1600" b="1">
                <a:latin typeface="Tahoma" pitchFamily="34" charset="0"/>
              </a:rPr>
              <a:t>MCM V-1, par 1a-c</a:t>
            </a:r>
          </a:p>
        </p:txBody>
      </p:sp>
      <p:sp>
        <p:nvSpPr>
          <p:cNvPr id="203783" name="WordArt 7"/>
          <p:cNvSpPr>
            <a:spLocks noChangeArrowheads="1" noChangeShapeType="1" noTextEdit="1"/>
          </p:cNvSpPr>
          <p:nvPr/>
        </p:nvSpPr>
        <p:spPr bwMode="ltGray">
          <a:xfrm>
            <a:off x="1676400" y="381000"/>
            <a:ext cx="5791200" cy="7620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Nonjudicial Punishment</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3779"/>
                                        </p:tgtEl>
                                        <p:attrNameLst>
                                          <p:attrName>style.visibility</p:attrName>
                                        </p:attrNameLst>
                                      </p:cBhvr>
                                      <p:to>
                                        <p:strVal val="visible"/>
                                      </p:to>
                                    </p:set>
                                    <p:animEffect transition="in" filter="dissolve">
                                      <p:cBhvr>
                                        <p:cTn id="7" dur="500"/>
                                        <p:tgtEl>
                                          <p:spTgt spid="20377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3780"/>
                                        </p:tgtEl>
                                        <p:attrNameLst>
                                          <p:attrName>style.visibility</p:attrName>
                                        </p:attrNameLst>
                                      </p:cBhvr>
                                      <p:to>
                                        <p:strVal val="visible"/>
                                      </p:to>
                                    </p:set>
                                    <p:animEffect transition="in" filter="dissolve">
                                      <p:cBhvr>
                                        <p:cTn id="12" dur="500"/>
                                        <p:tgtEl>
                                          <p:spTgt spid="20378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03781"/>
                                        </p:tgtEl>
                                        <p:attrNameLst>
                                          <p:attrName>style.visibility</p:attrName>
                                        </p:attrNameLst>
                                      </p:cBhvr>
                                      <p:to>
                                        <p:strVal val="visible"/>
                                      </p:to>
                                    </p:set>
                                    <p:animEffect transition="in" filter="dissolve">
                                      <p:cBhvr>
                                        <p:cTn id="17" dur="500"/>
                                        <p:tgtEl>
                                          <p:spTgt spid="2037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autoUpdateAnimBg="0"/>
      <p:bldP spid="203780" grpId="0" autoUpdateAnimBg="0"/>
      <p:bldP spid="203781"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2757" name="Picture 5"/>
          <p:cNvPicPr>
            <a:picLocks noChangeAspect="1" noChangeArrowheads="1"/>
          </p:cNvPicPr>
          <p:nvPr/>
        </p:nvPicPr>
        <p:blipFill>
          <a:blip r:embed="rId3" cstate="print"/>
          <a:srcRect/>
          <a:stretch>
            <a:fillRect/>
          </a:stretch>
        </p:blipFill>
        <p:spPr bwMode="auto">
          <a:xfrm>
            <a:off x="1143000" y="228600"/>
            <a:ext cx="7010400" cy="6384925"/>
          </a:xfrm>
          <a:prstGeom prst="rect">
            <a:avLst/>
          </a:prstGeom>
          <a:noFill/>
        </p:spPr>
      </p:pic>
    </p:spTree>
  </p:cSld>
  <p:clrMapOvr>
    <a:masterClrMapping/>
  </p:clrMapOvr>
  <p:transition>
    <p:sndAc>
      <p:stSnd>
        <p:snd r:embed="rId2" name="logavel.wav"/>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8660" name="Picture 4"/>
          <p:cNvPicPr>
            <a:picLocks noChangeAspect="1" noChangeArrowheads="1"/>
          </p:cNvPicPr>
          <p:nvPr/>
        </p:nvPicPr>
        <p:blipFill>
          <a:blip r:embed="rId2" cstate="print"/>
          <a:srcRect/>
          <a:stretch>
            <a:fillRect/>
          </a:stretch>
        </p:blipFill>
        <p:spPr bwMode="auto">
          <a:xfrm>
            <a:off x="228600" y="533400"/>
            <a:ext cx="8685213" cy="5703888"/>
          </a:xfrm>
          <a:prstGeom prst="rect">
            <a:avLst/>
          </a:prstGeom>
          <a:noFill/>
        </p:spPr>
      </p:pic>
    </p:spTree>
  </p:cSld>
  <p:clrMapOvr>
    <a:masterClrMapping/>
  </p:clrMapOvr>
  <p:transition>
    <p:cover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9684" name="Picture 4"/>
          <p:cNvPicPr>
            <a:picLocks noChangeAspect="1" noChangeArrowheads="1"/>
          </p:cNvPicPr>
          <p:nvPr/>
        </p:nvPicPr>
        <p:blipFill>
          <a:blip r:embed="rId2" cstate="print"/>
          <a:srcRect/>
          <a:stretch>
            <a:fillRect/>
          </a:stretch>
        </p:blipFill>
        <p:spPr bwMode="auto">
          <a:xfrm>
            <a:off x="49213" y="1090613"/>
            <a:ext cx="9047162" cy="4676775"/>
          </a:xfrm>
          <a:prstGeom prst="rect">
            <a:avLst/>
          </a:prstGeom>
          <a:noFill/>
        </p:spPr>
      </p:pic>
      <p:sp>
        <p:nvSpPr>
          <p:cNvPr id="199685" name="Text Box 5"/>
          <p:cNvSpPr txBox="1">
            <a:spLocks noChangeArrowheads="1"/>
          </p:cNvSpPr>
          <p:nvPr/>
        </p:nvSpPr>
        <p:spPr bwMode="auto">
          <a:xfrm>
            <a:off x="381000" y="2514600"/>
            <a:ext cx="8458200" cy="366713"/>
          </a:xfrm>
          <a:prstGeom prst="rect">
            <a:avLst/>
          </a:prstGeom>
          <a:noFill/>
          <a:ln w="9525">
            <a:noFill/>
            <a:miter lim="800000"/>
            <a:headEnd/>
            <a:tailEnd/>
          </a:ln>
          <a:effectLst/>
        </p:spPr>
        <p:txBody>
          <a:bodyPr>
            <a:spAutoFit/>
          </a:bodyPr>
          <a:lstStyle/>
          <a:p>
            <a:pPr algn="ctr">
              <a:spcBef>
                <a:spcPct val="50000"/>
              </a:spcBef>
            </a:pPr>
            <a:r>
              <a:rPr lang="en-US" b="1"/>
              <a:t>(SEE SUPPLEMENTAL PAGE)</a:t>
            </a:r>
            <a:r>
              <a:rPr lang="en-US"/>
              <a:t> </a:t>
            </a:r>
          </a:p>
        </p:txBody>
      </p:sp>
    </p:spTree>
  </p:cSld>
  <p:clrMapOvr>
    <a:masterClrMapping/>
  </p:clrMapOvr>
  <p:transition>
    <p:cove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6" name="Rectangle 6"/>
          <p:cNvSpPr>
            <a:spLocks noGrp="1" noChangeArrowheads="1"/>
          </p:cNvSpPr>
          <p:nvPr>
            <p:ph type="body" idx="1"/>
          </p:nvPr>
        </p:nvSpPr>
        <p:spPr>
          <a:xfrm>
            <a:off x="457200" y="152400"/>
            <a:ext cx="8534400" cy="6705600"/>
          </a:xfrm>
        </p:spPr>
        <p:txBody>
          <a:bodyPr/>
          <a:lstStyle/>
          <a:p>
            <a:r>
              <a:rPr lang="en-US" sz="1600" b="1"/>
              <a:t>ARTICLE 86</a:t>
            </a:r>
          </a:p>
          <a:p>
            <a:r>
              <a:rPr lang="en-US" sz="1600"/>
              <a:t>In that Lance Corporal John D. Wrongway, U.S. Marine Corps, on active duty did, </a:t>
            </a:r>
          </a:p>
          <a:p>
            <a:pPr>
              <a:buFontTx/>
              <a:buNone/>
            </a:pPr>
            <a:r>
              <a:rPr lang="en-US" sz="1600"/>
              <a:t>      on or about 17 September 2007, without authority, absent himself from his unit to wit:  Your Unit, 2d Marine Aircraft Wing, located at Marine Corps Air Station, Cherry Point, North Carolina, and did remain so absent until on or about 18 September 2007.</a:t>
            </a:r>
            <a:r>
              <a:rPr lang="en-US" sz="1600" b="1"/>
              <a:t> </a:t>
            </a:r>
          </a:p>
          <a:p>
            <a:endParaRPr lang="en-US" sz="1600" b="1"/>
          </a:p>
          <a:p>
            <a:r>
              <a:rPr lang="en-US" sz="1600" b="1"/>
              <a:t>ARTICLE 92</a:t>
            </a:r>
            <a:endParaRPr lang="en-US" sz="1600"/>
          </a:p>
          <a:p>
            <a:r>
              <a:rPr lang="en-US" sz="1600"/>
              <a:t>In that Lance Corporal John D. Wrongway, U.S. Marine Corps, on active duty did  having knowledge of a lawful order issued by Lieutenant Colonel Brandon D. Wilkerson, the Commanding Officer of Your Unit, 2d Marine Aircraft Wing, Marine Corps Air Station, Cherry Point, North Carolina to wit:  Pretrial Restriction Order, dated 18 September 2007, an order which it was his duty to obey, did, on board Marine Corps Air Station, Cherry Point, North Carolina, between on or about 27 October 2007 through on or about 28 October 2007, fail to obey the same by wrongfully leaving the geographic area of Marine Corps Air Station, Cherry Point, North Carolina</a:t>
            </a:r>
            <a:r>
              <a:rPr lang="en-US" sz="1600" b="1"/>
              <a:t> </a:t>
            </a:r>
          </a:p>
          <a:p>
            <a:endParaRPr lang="en-US" sz="1600" b="1"/>
          </a:p>
          <a:p>
            <a:r>
              <a:rPr lang="en-US" sz="1600" b="1"/>
              <a:t>ARTICLE 112a</a:t>
            </a:r>
          </a:p>
          <a:p>
            <a:r>
              <a:rPr lang="en-US" sz="1600"/>
              <a:t>In that Lance Corporal John D. Wrongway, U.S. Marine Corps, on active duty did, at an unknown location, between on or about 11 September 2007 through on or about 18 September 2007, wrongfully use cocaine.</a:t>
            </a:r>
          </a:p>
          <a:p>
            <a:endParaRPr lang="en-US" sz="1600"/>
          </a:p>
          <a:p>
            <a:pPr>
              <a:buFontTx/>
              <a:buNone/>
            </a:pPr>
            <a:endParaRPr lang="en-US" sz="1600"/>
          </a:p>
        </p:txBody>
      </p:sp>
      <p:sp>
        <p:nvSpPr>
          <p:cNvPr id="168968" name="Oval 8"/>
          <p:cNvSpPr>
            <a:spLocks noChangeArrowheads="1"/>
          </p:cNvSpPr>
          <p:nvPr/>
        </p:nvSpPr>
        <p:spPr bwMode="auto">
          <a:xfrm>
            <a:off x="1371600" y="304800"/>
            <a:ext cx="3505200" cy="533400"/>
          </a:xfrm>
          <a:prstGeom prst="ellipse">
            <a:avLst/>
          </a:prstGeom>
          <a:solidFill>
            <a:srgbClr val="FFFF00">
              <a:alpha val="25000"/>
            </a:srgbClr>
          </a:solidFill>
          <a:ln w="28575">
            <a:solidFill>
              <a:srgbClr val="FF0000"/>
            </a:solidFill>
            <a:round/>
            <a:headEnd/>
            <a:tailEnd/>
          </a:ln>
          <a:effectLst/>
        </p:spPr>
        <p:txBody>
          <a:bodyPr wrap="none" anchor="ctr"/>
          <a:lstStyle/>
          <a:p>
            <a:endParaRPr lang="en-US"/>
          </a:p>
        </p:txBody>
      </p:sp>
      <p:sp>
        <p:nvSpPr>
          <p:cNvPr id="168969" name="Oval 9"/>
          <p:cNvSpPr>
            <a:spLocks noChangeArrowheads="1"/>
          </p:cNvSpPr>
          <p:nvPr/>
        </p:nvSpPr>
        <p:spPr bwMode="auto">
          <a:xfrm>
            <a:off x="1828800" y="685800"/>
            <a:ext cx="2057400" cy="381000"/>
          </a:xfrm>
          <a:prstGeom prst="ellipse">
            <a:avLst/>
          </a:prstGeom>
          <a:solidFill>
            <a:srgbClr val="993366">
              <a:alpha val="20000"/>
            </a:srgbClr>
          </a:solidFill>
          <a:ln w="28575">
            <a:solidFill>
              <a:srgbClr val="FF0000"/>
            </a:solidFill>
            <a:round/>
            <a:headEnd/>
            <a:tailEnd/>
          </a:ln>
          <a:effectLst/>
        </p:spPr>
        <p:txBody>
          <a:bodyPr wrap="none" anchor="ctr"/>
          <a:lstStyle/>
          <a:p>
            <a:endParaRPr lang="en-US"/>
          </a:p>
        </p:txBody>
      </p:sp>
      <p:sp>
        <p:nvSpPr>
          <p:cNvPr id="168970" name="Oval 10"/>
          <p:cNvSpPr>
            <a:spLocks noChangeArrowheads="1"/>
          </p:cNvSpPr>
          <p:nvPr/>
        </p:nvSpPr>
        <p:spPr bwMode="auto">
          <a:xfrm>
            <a:off x="5257800" y="685800"/>
            <a:ext cx="3429000" cy="457200"/>
          </a:xfrm>
          <a:prstGeom prst="ellipse">
            <a:avLst/>
          </a:prstGeom>
          <a:solidFill>
            <a:srgbClr val="00FF00">
              <a:alpha val="20000"/>
            </a:srgbClr>
          </a:solidFill>
          <a:ln w="28575">
            <a:solidFill>
              <a:srgbClr val="FF0000"/>
            </a:solidFill>
            <a:round/>
            <a:headEnd/>
            <a:tailEnd/>
          </a:ln>
          <a:effectLst/>
        </p:spPr>
        <p:txBody>
          <a:bodyPr wrap="none" anchor="ctr"/>
          <a:lstStyle/>
          <a:p>
            <a:endParaRPr lang="en-US"/>
          </a:p>
        </p:txBody>
      </p:sp>
      <p:sp>
        <p:nvSpPr>
          <p:cNvPr id="168971" name="Oval 11"/>
          <p:cNvSpPr>
            <a:spLocks noChangeArrowheads="1"/>
          </p:cNvSpPr>
          <p:nvPr/>
        </p:nvSpPr>
        <p:spPr bwMode="auto">
          <a:xfrm>
            <a:off x="4038600" y="1143000"/>
            <a:ext cx="4267200" cy="457200"/>
          </a:xfrm>
          <a:prstGeom prst="ellipse">
            <a:avLst/>
          </a:prstGeom>
          <a:solidFill>
            <a:srgbClr val="00CCFF">
              <a:alpha val="20000"/>
            </a:srgbClr>
          </a:solidFill>
          <a:ln w="28575">
            <a:solidFill>
              <a:srgbClr val="FF0000"/>
            </a:solidFill>
            <a:round/>
            <a:headEnd/>
            <a:tailEnd/>
          </a:ln>
          <a:effectLst/>
        </p:spPr>
        <p:txBody>
          <a:bodyPr wrap="none" anchor="ctr"/>
          <a:lstStyle/>
          <a:p>
            <a:endParaRPr lang="en-US"/>
          </a:p>
        </p:txBody>
      </p:sp>
      <p:sp>
        <p:nvSpPr>
          <p:cNvPr id="168974" name="Oval 14"/>
          <p:cNvSpPr>
            <a:spLocks noChangeArrowheads="1"/>
          </p:cNvSpPr>
          <p:nvPr/>
        </p:nvSpPr>
        <p:spPr bwMode="auto">
          <a:xfrm>
            <a:off x="1905000" y="2286000"/>
            <a:ext cx="6400800" cy="533400"/>
          </a:xfrm>
          <a:prstGeom prst="ellipse">
            <a:avLst/>
          </a:prstGeom>
          <a:solidFill>
            <a:srgbClr val="FFCC99">
              <a:alpha val="20000"/>
            </a:srgbClr>
          </a:solidFill>
          <a:ln w="57150">
            <a:solidFill>
              <a:srgbClr val="339966"/>
            </a:solidFill>
            <a:round/>
            <a:headEnd/>
            <a:tailEnd/>
          </a:ln>
          <a:effectLst/>
        </p:spPr>
        <p:txBody>
          <a:bodyPr wrap="none" anchor="ctr"/>
          <a:lstStyle/>
          <a:p>
            <a:endParaRPr lang="en-US"/>
          </a:p>
        </p:txBody>
      </p:sp>
      <p:sp>
        <p:nvSpPr>
          <p:cNvPr id="168975" name="Oval 15"/>
          <p:cNvSpPr>
            <a:spLocks noChangeArrowheads="1"/>
          </p:cNvSpPr>
          <p:nvPr/>
        </p:nvSpPr>
        <p:spPr bwMode="auto">
          <a:xfrm>
            <a:off x="1600200" y="5029200"/>
            <a:ext cx="3657600" cy="685800"/>
          </a:xfrm>
          <a:prstGeom prst="ellipse">
            <a:avLst/>
          </a:prstGeom>
          <a:solidFill>
            <a:srgbClr val="FFFF99">
              <a:alpha val="27000"/>
            </a:srgbClr>
          </a:solidFill>
          <a:ln w="38100">
            <a:solidFill>
              <a:srgbClr val="FF0000"/>
            </a:solidFill>
            <a:round/>
            <a:headEnd/>
            <a:tailEnd/>
          </a:ln>
          <a:effectLst/>
        </p:spPr>
        <p:txBody>
          <a:bodyPr wrap="none" anchor="ctr"/>
          <a:lstStyle/>
          <a:p>
            <a:endParaRPr lang="en-US"/>
          </a:p>
        </p:txBody>
      </p:sp>
      <p:sp>
        <p:nvSpPr>
          <p:cNvPr id="168976" name="Oval 16"/>
          <p:cNvSpPr>
            <a:spLocks noChangeArrowheads="1"/>
          </p:cNvSpPr>
          <p:nvPr/>
        </p:nvSpPr>
        <p:spPr bwMode="auto">
          <a:xfrm>
            <a:off x="2133600" y="3429000"/>
            <a:ext cx="6400800" cy="838200"/>
          </a:xfrm>
          <a:prstGeom prst="ellipse">
            <a:avLst/>
          </a:prstGeom>
          <a:solidFill>
            <a:srgbClr val="FF99CC">
              <a:alpha val="20000"/>
            </a:srgbClr>
          </a:solidFill>
          <a:ln w="57150">
            <a:solidFill>
              <a:srgbClr val="339966"/>
            </a:solidFill>
            <a:round/>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p:txBody>
          <a:bodyPr/>
          <a:lstStyle/>
          <a:p>
            <a:r>
              <a:rPr lang="en-US" sz="4000"/>
              <a:t>Great link for drafting charges: </a:t>
            </a:r>
            <a:r>
              <a:rPr lang="en-US" sz="2000" u="sng">
                <a:solidFill>
                  <a:schemeClr val="accent2"/>
                </a:solidFill>
              </a:rPr>
              <a:t>http://www.jag.navy.mil/html/TSOwestTrialServices.htm</a:t>
            </a:r>
            <a:r>
              <a:rPr lang="en-US" sz="4000" u="sng">
                <a:solidFill>
                  <a:schemeClr val="accent2"/>
                </a:solidFill>
              </a:rPr>
              <a:t/>
            </a:r>
            <a:br>
              <a:rPr lang="en-US" sz="4000" u="sng">
                <a:solidFill>
                  <a:schemeClr val="accent2"/>
                </a:solidFill>
              </a:rPr>
            </a:br>
            <a:endParaRPr lang="en-US" sz="4000" u="sng">
              <a:solidFill>
                <a:schemeClr val="accent2"/>
              </a:solidFill>
            </a:endParaRPr>
          </a:p>
        </p:txBody>
      </p:sp>
      <p:sp>
        <p:nvSpPr>
          <p:cNvPr id="175107" name="Rectangle 3"/>
          <p:cNvSpPr>
            <a:spLocks noGrp="1" noChangeArrowheads="1"/>
          </p:cNvSpPr>
          <p:nvPr>
            <p:ph type="body" idx="1"/>
          </p:nvPr>
        </p:nvSpPr>
        <p:spPr>
          <a:xfrm>
            <a:off x="0" y="1600200"/>
            <a:ext cx="9144000" cy="5105400"/>
          </a:xfrm>
        </p:spPr>
        <p:txBody>
          <a:bodyPr/>
          <a:lstStyle/>
          <a:p>
            <a:pPr>
              <a:lnSpc>
                <a:spcPct val="80000"/>
              </a:lnSpc>
            </a:pPr>
            <a:r>
              <a:rPr lang="en-US" sz="1600" b="1"/>
              <a:t>Article 80</a:t>
            </a:r>
            <a:br>
              <a:rPr lang="en-US" sz="1600" b="1"/>
            </a:br>
            <a:r>
              <a:rPr lang="en-US" sz="1600"/>
              <a:t>In that Seaman John Q. Public, U. S. Navy, on active duty, did, at Joe’s Auto Shop, located in Lemon Grove, California, on or about 20 January 2000, with intent, attempt to defraud, falsely pretend to Joe’s Auto Shop that he was Seaman David Q. Victim, then knowing that the pretenses were false, and by means thereof did wrongfully attempt to obtain services, of a value of about $385.00, to wit: by attempting to use Seaman David Q. Victim’s Visa Debit card at Joe’s Auto Shop in order to pay for the repair and replacement of the brakes on his 1985 Buick Skylark automobile.</a:t>
            </a:r>
            <a:endParaRPr lang="en-US" sz="1600" b="1"/>
          </a:p>
          <a:p>
            <a:pPr>
              <a:lnSpc>
                <a:spcPct val="80000"/>
              </a:lnSpc>
            </a:pPr>
            <a:r>
              <a:rPr lang="en-US" sz="1600" b="1"/>
              <a:t>Article 81</a:t>
            </a:r>
            <a:br>
              <a:rPr lang="en-US" sz="1600" b="1"/>
            </a:br>
            <a:r>
              <a:rPr lang="en-US" sz="1600"/>
              <a:t>Specification: In that Seaman John Q. Public, U. S. Navy, on active duty, did, at or near San Diego, California, on or about December 1999, conspire with Seaman David Q. Thief and Seaman Paul Z. Criminal to commit an offense under the Uniform Code of Military Justice, to wit: to possess and distribute methlenedioxymethamphetamine, a schedule I controlled substance, ketamine a schedule III controlled substance, in order to effect the object of the conspiracy the said Seaman John Q. Public maintained, purchased, and distributed methlenedioxymethamphetamine, and ketamine.</a:t>
            </a:r>
          </a:p>
          <a:p>
            <a:pPr>
              <a:lnSpc>
                <a:spcPct val="80000"/>
              </a:lnSpc>
            </a:pPr>
            <a:r>
              <a:rPr lang="en-US" sz="1600"/>
              <a:t/>
            </a:r>
            <a:br>
              <a:rPr lang="en-US" sz="1600"/>
            </a:br>
            <a:r>
              <a:rPr lang="en-US" sz="1600" b="1"/>
              <a:t>Article 85</a:t>
            </a:r>
            <a:br>
              <a:rPr lang="en-US" sz="1600" b="1"/>
            </a:br>
            <a:r>
              <a:rPr lang="en-US" sz="1600"/>
              <a:t>Specification: In that Seaman John Q. Public, U.S. Navy, on active duty, did, on or about 30 June 1999, without authority and with intent to remain away therefrom permanently, absent himself from his unit, to wit: USS NEVERSAIL (DD 99), located at San Diego, California, and did remain so absent in desertion until he was apprehended on or about 1 July 1999.</a:t>
            </a:r>
          </a:p>
        </p:txBody>
      </p:sp>
    </p:spTree>
  </p:cSld>
  <p:clrMapOvr>
    <a:masterClrMapping/>
  </p:clrMapOvr>
  <p:transition>
    <p:blinds/>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6" name="Rectangle 8"/>
          <p:cNvSpPr>
            <a:spLocks noGrp="1" noChangeArrowheads="1"/>
          </p:cNvSpPr>
          <p:nvPr>
            <p:ph type="body" idx="1"/>
          </p:nvPr>
        </p:nvSpPr>
        <p:spPr>
          <a:xfrm>
            <a:off x="228600" y="228600"/>
            <a:ext cx="8686800" cy="5897563"/>
          </a:xfrm>
        </p:spPr>
        <p:txBody>
          <a:bodyPr/>
          <a:lstStyle/>
          <a:p>
            <a:pPr>
              <a:lnSpc>
                <a:spcPct val="80000"/>
              </a:lnSpc>
            </a:pPr>
            <a:endParaRPr lang="en-US" sz="1800" b="1"/>
          </a:p>
          <a:p>
            <a:pPr>
              <a:lnSpc>
                <a:spcPct val="80000"/>
              </a:lnSpc>
            </a:pPr>
            <a:r>
              <a:rPr lang="en-US" sz="1800"/>
              <a:t>Article 87</a:t>
            </a:r>
            <a:br>
              <a:rPr lang="en-US" sz="1800"/>
            </a:br>
            <a:r>
              <a:rPr lang="en-US" sz="1800"/>
              <a:t>In that Seaman John Q. Public, U.S. Navy, on active duty, did, at or near San Diego, California, on or about 10 September 1999, through design, miss the movement of USS NEVERSAIL (DD 99) with which he was required in the course of duty to move.</a:t>
            </a:r>
          </a:p>
          <a:p>
            <a:pPr>
              <a:lnSpc>
                <a:spcPct val="80000"/>
              </a:lnSpc>
            </a:pPr>
            <a:r>
              <a:rPr lang="en-US" sz="1800"/>
              <a:t>In that Seaman John Q. Public, U.S. Navy, on active duty, did, at or near San Diego, California, on or about 10 September 1999, through neglect miss the movement of USS NEVERSAIL (DD 99) with which he was required in the course of duty to move.</a:t>
            </a:r>
          </a:p>
          <a:p>
            <a:pPr>
              <a:lnSpc>
                <a:spcPct val="80000"/>
              </a:lnSpc>
            </a:pPr>
            <a:endParaRPr lang="en-US" sz="1800" b="1"/>
          </a:p>
          <a:p>
            <a:pPr>
              <a:lnSpc>
                <a:spcPct val="80000"/>
              </a:lnSpc>
            </a:pPr>
            <a:r>
              <a:rPr lang="en-US" sz="1800"/>
              <a:t>Article 125</a:t>
            </a:r>
            <a:br>
              <a:rPr lang="en-US" sz="1800"/>
            </a:br>
            <a:r>
              <a:rPr lang="en-US" sz="1800"/>
              <a:t>In that Lieutenant John Q. Public, U.S. Navy, on active duty, did, at or near San Diego, California, from about December 1998 to about June 1999, on divers occasions, commit sodomy with Jane Q. Victim, a child under the age of sixteen years.</a:t>
            </a:r>
          </a:p>
          <a:p>
            <a:pPr>
              <a:lnSpc>
                <a:spcPct val="80000"/>
              </a:lnSpc>
            </a:pPr>
            <a:endParaRPr lang="en-US" sz="1800"/>
          </a:p>
          <a:p>
            <a:pPr>
              <a:lnSpc>
                <a:spcPct val="80000"/>
              </a:lnSpc>
            </a:pPr>
            <a:r>
              <a:rPr lang="en-US" sz="1800"/>
              <a:t>Article 127</a:t>
            </a:r>
            <a:br>
              <a:rPr lang="en-US" sz="1800"/>
            </a:br>
            <a:r>
              <a:rPr lang="en-US" sz="1800"/>
              <a:t>In that Seaman John Q. Public, U.S. Navy, on active duty, did, at 10 Sesame Street, San Diego, California, on or about 5 January 1999, with intent unlawfully to obtain an advantage, to wit: a dissolution of marriage granting full custody of their community property to Seaman John Q. Public, U.S. Navy, communicate to Seaman Jane Q. Victim, U.S. Navy, a threat to kill her if these demands were not met.</a:t>
            </a:r>
          </a:p>
        </p:txBody>
      </p:sp>
    </p:spTree>
  </p:cSld>
  <p:clrMapOvr>
    <a:masterClrMapping/>
  </p:clrMapOvr>
  <p:transition>
    <p:blinds/>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7" name="Rectangle 3"/>
          <p:cNvSpPr>
            <a:spLocks noGrp="1" noChangeArrowheads="1"/>
          </p:cNvSpPr>
          <p:nvPr>
            <p:ph type="body" idx="1"/>
          </p:nvPr>
        </p:nvSpPr>
        <p:spPr>
          <a:xfrm>
            <a:off x="457200" y="304800"/>
            <a:ext cx="8229600" cy="5821363"/>
          </a:xfrm>
        </p:spPr>
        <p:txBody>
          <a:bodyPr/>
          <a:lstStyle/>
          <a:p>
            <a:pPr>
              <a:lnSpc>
                <a:spcPct val="80000"/>
              </a:lnSpc>
            </a:pPr>
            <a:r>
              <a:rPr lang="en-US" sz="1400" b="1"/>
              <a:t>Article 134</a:t>
            </a:r>
            <a:endParaRPr lang="en-US" sz="1400" b="1" i="1"/>
          </a:p>
          <a:p>
            <a:pPr>
              <a:lnSpc>
                <a:spcPct val="80000"/>
              </a:lnSpc>
            </a:pPr>
            <a:r>
              <a:rPr lang="en-US" sz="1400" b="1" i="1"/>
              <a:t>General Article</a:t>
            </a:r>
            <a:br>
              <a:rPr lang="en-US" sz="1400" b="1" i="1"/>
            </a:br>
            <a:r>
              <a:rPr lang="en-US" sz="1400" b="1" i="1"/>
              <a:t>Possession of stolen explosives</a:t>
            </a:r>
            <a:br>
              <a:rPr lang="en-US" sz="1400" b="1" i="1"/>
            </a:br>
            <a:r>
              <a:rPr lang="en-US" sz="1400"/>
              <a:t>In that Seaman John Q. Public, U.S. Navy, on active duty, did, at or near San Diego, California, on or about 4 February 1997, knowingly possess and store stolen explosive materials, in violation of Title 18 U.S.C. Section 842 (h).</a:t>
            </a:r>
          </a:p>
          <a:p>
            <a:pPr>
              <a:lnSpc>
                <a:spcPct val="80000"/>
              </a:lnSpc>
            </a:pPr>
            <a:endParaRPr lang="en-US" sz="1400" b="1" i="1"/>
          </a:p>
          <a:p>
            <a:pPr>
              <a:lnSpc>
                <a:spcPct val="80000"/>
              </a:lnSpc>
            </a:pPr>
            <a:r>
              <a:rPr lang="en-US" sz="1400" b="1" i="1"/>
              <a:t>Possession of classified information</a:t>
            </a:r>
            <a:br>
              <a:rPr lang="en-US" sz="1400" b="1" i="1"/>
            </a:br>
            <a:r>
              <a:rPr lang="en-US" sz="1400"/>
              <a:t>In that Seaman John Q. Public, U. S. Navy, on active duty, did, at or near 1600 Sesame Street, San Diego, California, on or about 31 May 2000, have possession of documents containing classified information of the United States, which he knowingly removed, without authority, and with the intent to retain such documents at an unauthorized location in violation of Title 18 United States Code Section 1924.</a:t>
            </a:r>
            <a:endParaRPr lang="en-US" sz="1400" b="1" i="1"/>
          </a:p>
          <a:p>
            <a:pPr>
              <a:lnSpc>
                <a:spcPct val="80000"/>
              </a:lnSpc>
            </a:pPr>
            <a:endParaRPr lang="en-US" sz="1400" b="1" i="1"/>
          </a:p>
          <a:p>
            <a:pPr>
              <a:lnSpc>
                <a:spcPct val="80000"/>
              </a:lnSpc>
            </a:pPr>
            <a:r>
              <a:rPr lang="en-US" sz="1400" b="1" i="1"/>
              <a:t>Use of telephone lines to conduct drug transaction</a:t>
            </a:r>
            <a:br>
              <a:rPr lang="en-US" sz="1400" b="1" i="1"/>
            </a:br>
            <a:r>
              <a:rPr lang="en-US" sz="1400"/>
              <a:t>In that, Seaman John Q. Public, U. S. Navy, on active duty, did, at or near San Diego, California, on divers occasions between 17 December 1999 and 20 May 2000, violate Title 21, United States Code, Section 843(b), by knowingly and intentionally using a communicator facility, to wit: a telephone, to cause and facilitate the commission of a controlled substance offense, in violation of Title 21, United States Code, Section 846, to wit: distribution of methlenedioxymethamphetamine, a schedule I controlled substance, and lysergic acid diethylamide.</a:t>
            </a:r>
          </a:p>
          <a:p>
            <a:pPr>
              <a:lnSpc>
                <a:spcPct val="80000"/>
              </a:lnSpc>
            </a:pPr>
            <a:endParaRPr lang="en-US" sz="1400" b="1" i="1"/>
          </a:p>
          <a:p>
            <a:pPr>
              <a:lnSpc>
                <a:spcPct val="80000"/>
              </a:lnSpc>
            </a:pPr>
            <a:r>
              <a:rPr lang="en-US" sz="1400" b="1" i="1"/>
              <a:t>Possession of child pornography</a:t>
            </a:r>
            <a:br>
              <a:rPr lang="en-US" sz="1400" b="1" i="1"/>
            </a:br>
            <a:r>
              <a:rPr lang="en-US" sz="1400"/>
              <a:t>In that Lieutenant John Q. Public, U.S. Navy, on active duty, did, at or near San Diego, California, on or about 31 January 2000, knowingly possess a computer hard-drive containing visual depictions of minors engaging in sexually explicit conduct, with said visual depictions having been transported in interstate commerce, thus violating 18 United States Code, Section 2252A(a)(5)(B).</a:t>
            </a:r>
          </a:p>
        </p:txBody>
      </p:sp>
    </p:spTree>
  </p:cSld>
  <p:clrMapOvr>
    <a:masterClrMapping/>
  </p:clrMapOvr>
  <p:transition>
    <p:blinds/>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1" name="Rectangle 3"/>
          <p:cNvSpPr>
            <a:spLocks noGrp="1" noChangeArrowheads="1"/>
          </p:cNvSpPr>
          <p:nvPr>
            <p:ph type="body" idx="1"/>
          </p:nvPr>
        </p:nvSpPr>
        <p:spPr>
          <a:xfrm>
            <a:off x="152400" y="152400"/>
            <a:ext cx="8763000" cy="6553200"/>
          </a:xfrm>
        </p:spPr>
        <p:txBody>
          <a:bodyPr/>
          <a:lstStyle/>
          <a:p>
            <a:pPr>
              <a:lnSpc>
                <a:spcPct val="80000"/>
              </a:lnSpc>
            </a:pPr>
            <a:r>
              <a:rPr lang="en-US" sz="1600" b="1" i="1"/>
              <a:t>Mails: Taking, opening</a:t>
            </a:r>
            <a:br>
              <a:rPr lang="en-US" sz="1600" b="1" i="1"/>
            </a:br>
            <a:r>
              <a:rPr lang="en-US" sz="1600"/>
              <a:t>In that Seaman James R. Public, U.S. Navy, on active duty, did, between on or about 10 July and 19 July 1999, at or near San Diego, California, wrongfully steal certain mail matter, to wit: a box of blank checks, addressed to Seaman Jane Q. Victim, which was then located in the said Seaman Jane Q. Victim’s barracks room for the purpose of distribution, and which mail matter was stolen before it was delivered to the addressee, the said Seaman Jane Q. Victim, U.S. Navy.</a:t>
            </a:r>
            <a:endParaRPr lang="en-US" sz="1600" b="1" i="1"/>
          </a:p>
          <a:p>
            <a:pPr>
              <a:lnSpc>
                <a:spcPct val="80000"/>
              </a:lnSpc>
            </a:pPr>
            <a:r>
              <a:rPr lang="en-US" sz="1600" b="1" i="1"/>
              <a:t>Obstruction of Justice</a:t>
            </a:r>
            <a:br>
              <a:rPr lang="en-US" sz="1600" b="1" i="1"/>
            </a:br>
            <a:r>
              <a:rPr lang="en-US" sz="1600"/>
              <a:t>In that Seaman James Q. Public, U.S. Navy, on active duty, did at or near San Diego, California, on various occasions between January 1998 and December 1999, wrongfully endeavor to influence the actions of Mrs. Jane Doe as a witness in the case of United States versus Seaman James Q. Public, U.S. Navy, by giving to the said Mrs. Jane Doe the sum of approximately $7000.00 , if she, the said Mrs. Jane Doe, would wrongfully prevent the communication of information relating to Seaman James Q. Public’s sexual relationship and sexual intercourse with his daughter Jane Public to the police and/or appropriate legal authorities.</a:t>
            </a:r>
            <a:endParaRPr lang="en-US" sz="1600" b="1" i="1"/>
          </a:p>
          <a:p>
            <a:pPr>
              <a:lnSpc>
                <a:spcPct val="80000"/>
              </a:lnSpc>
            </a:pPr>
            <a:r>
              <a:rPr lang="en-US" sz="1600" b="1" i="1"/>
              <a:t>Breaking Restriction</a:t>
            </a:r>
            <a:br>
              <a:rPr lang="en-US" sz="1600" b="1" i="1"/>
            </a:br>
            <a:r>
              <a:rPr lang="en-US" sz="1600"/>
              <a:t>In that Lieutenant John Q. Public, U. S. Navy, on active duty, having been restricted to the limits of USS NEVERSAIL (DD 99), by a person authorized to do so, did, onboard USS NEVERSAIL (DD 99), on or about 22 September 1999, break said restriction.</a:t>
            </a:r>
            <a:endParaRPr lang="en-US" sz="1600" b="1" i="1"/>
          </a:p>
          <a:p>
            <a:pPr>
              <a:lnSpc>
                <a:spcPct val="80000"/>
              </a:lnSpc>
            </a:pPr>
            <a:r>
              <a:rPr lang="en-US" sz="1600" b="1" i="1"/>
              <a:t>Solicitation of another to commit an offense</a:t>
            </a:r>
            <a:br>
              <a:rPr lang="en-US" sz="1600" b="1" i="1"/>
            </a:br>
            <a:r>
              <a:rPr lang="en-US" sz="1600"/>
              <a:t>In that Lieutenant John Q. Public, U. S. Navy, on active duty, did, at or near San Diego, California on or about 31 May 2000 wrongfully solicit Seaman Jane Q. Victim, U.S. Navy, to purchase Ketamine.</a:t>
            </a:r>
            <a:endParaRPr lang="en-US" sz="1600" b="1" i="1"/>
          </a:p>
          <a:p>
            <a:pPr>
              <a:lnSpc>
                <a:spcPct val="80000"/>
              </a:lnSpc>
            </a:pPr>
            <a:r>
              <a:rPr lang="en-US" sz="1600" b="1" i="1"/>
              <a:t>Communicating a threat</a:t>
            </a:r>
            <a:br>
              <a:rPr lang="en-US" sz="1600" b="1" i="1"/>
            </a:br>
            <a:r>
              <a:rPr lang="en-US" sz="1600"/>
              <a:t>In that Seaman John Q. Public, U.S. Navy, on active duty, did, at 110 Sesame Street, San Diego, California, on or about 15 August 1999, wrongfully communicate to Seaman Jane Q. Victim, U.S. Navy, a threat to injure her daughter, Jean Q. Victim, by shooting and killing said daughter, or words to that effect.</a:t>
            </a:r>
            <a:br>
              <a:rPr lang="en-US" sz="1600"/>
            </a:br>
            <a:r>
              <a:rPr lang="en-US" sz="1600"/>
              <a:t/>
            </a:r>
            <a:br>
              <a:rPr lang="en-US" sz="1600"/>
            </a:br>
            <a:endParaRPr lang="en-US" sz="1600"/>
          </a:p>
        </p:txBody>
      </p:sp>
    </p:spTree>
  </p:cSld>
  <p:clrMapOvr>
    <a:masterClrMapping/>
  </p:clrMapOvr>
  <p:transition>
    <p:blinds/>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ChangeArrowheads="1"/>
          </p:cNvSpPr>
          <p:nvPr/>
        </p:nvSpPr>
        <p:spPr bwMode="ltGray">
          <a:xfrm>
            <a:off x="0" y="1371600"/>
            <a:ext cx="9144000" cy="3429000"/>
          </a:xfrm>
          <a:prstGeom prst="rect">
            <a:avLst/>
          </a:prstGeom>
          <a:solidFill>
            <a:srgbClr val="FFFFFF"/>
          </a:solidFill>
          <a:ln w="9525">
            <a:solidFill>
              <a:schemeClr val="folHlink"/>
            </a:solidFill>
            <a:miter lim="800000"/>
            <a:headEnd type="none" w="sm" len="sm"/>
            <a:tailEnd type="none" w="sm" len="sm"/>
          </a:ln>
          <a:effectLst/>
        </p:spPr>
        <p:txBody>
          <a:bodyPr wrap="none" anchor="ctr"/>
          <a:lstStyle/>
          <a:p>
            <a:r>
              <a:rPr lang="en-US" sz="1200" b="1">
                <a:solidFill>
                  <a:srgbClr val="09090D"/>
                </a:solidFill>
                <a:cs typeface="Times New Roman" pitchFamily="18" charset="0"/>
              </a:rPr>
              <a:t>        UNIT PUNISHMENT BOOK (5812)</a:t>
            </a:r>
            <a:r>
              <a:rPr lang="en-US" sz="1200">
                <a:solidFill>
                  <a:srgbClr val="09090D"/>
                </a:solidFill>
                <a:cs typeface="Times New Roman" pitchFamily="18" charset="0"/>
              </a:rPr>
              <a:t>            </a:t>
            </a:r>
            <a:r>
              <a:rPr lang="en-US" sz="1200" b="1">
                <a:solidFill>
                  <a:srgbClr val="09090D"/>
                </a:solidFill>
                <a:cs typeface="Times New Roman" pitchFamily="18" charset="0"/>
              </a:rPr>
              <a:t>                                                   Distribution:</a:t>
            </a:r>
            <a:r>
              <a:rPr lang="en-US" sz="1200">
                <a:solidFill>
                  <a:srgbClr val="09090D"/>
                </a:solidFill>
                <a:cs typeface="Times New Roman" pitchFamily="18" charset="0"/>
              </a:rPr>
              <a:t>                     	 </a:t>
            </a:r>
          </a:p>
          <a:p>
            <a:r>
              <a:rPr lang="en-US" sz="1200">
                <a:solidFill>
                  <a:srgbClr val="09090D"/>
                </a:solidFill>
                <a:cs typeface="Times New Roman" pitchFamily="18" charset="0"/>
              </a:rPr>
              <a:t>        </a:t>
            </a:r>
            <a:r>
              <a:rPr lang="en-US" sz="1200" b="1">
                <a:solidFill>
                  <a:srgbClr val="09090D"/>
                </a:solidFill>
                <a:cs typeface="Times New Roman" pitchFamily="18" charset="0"/>
              </a:rPr>
              <a:t>NAVMC 10132 (REV. 4-02)</a:t>
            </a:r>
            <a:r>
              <a:rPr lang="en-US" sz="1200">
                <a:solidFill>
                  <a:srgbClr val="09090D"/>
                </a:solidFill>
                <a:cs typeface="Times New Roman" pitchFamily="18" charset="0"/>
              </a:rPr>
              <a:t> (Previous edition will not be used.) (EF)            Original copy to SRB/OQR</a:t>
            </a:r>
          </a:p>
          <a:p>
            <a:r>
              <a:rPr lang="en-US" sz="1200">
                <a:solidFill>
                  <a:srgbClr val="09090D"/>
                </a:solidFill>
                <a:cs typeface="Times New Roman" pitchFamily="18" charset="0"/>
              </a:rPr>
              <a:t>        SN:  0109-LF-984-4100</a:t>
            </a:r>
            <a:r>
              <a:rPr lang="en-US" sz="1000">
                <a:solidFill>
                  <a:srgbClr val="09090D"/>
                </a:solidFill>
                <a:cs typeface="Times New Roman" pitchFamily="18" charset="0"/>
              </a:rPr>
              <a:t>                                                                                                   </a:t>
            </a:r>
            <a:r>
              <a:rPr lang="en-US" sz="1200">
                <a:solidFill>
                  <a:srgbClr val="09090D"/>
                </a:solidFill>
                <a:cs typeface="Times New Roman" pitchFamily="18" charset="0"/>
              </a:rPr>
              <a:t>Copy to:  OMPF, UNIT FILES, MEMBER</a:t>
            </a:r>
            <a:r>
              <a:rPr lang="en-US" sz="1000">
                <a:solidFill>
                  <a:srgbClr val="09090D"/>
                </a:solidFill>
                <a:cs typeface="Times New Roman" pitchFamily="18" charset="0"/>
              </a:rPr>
              <a:t> </a:t>
            </a:r>
          </a:p>
          <a:p>
            <a:endParaRPr lang="en-US" sz="1000">
              <a:solidFill>
                <a:srgbClr val="09090D"/>
              </a:solidFill>
              <a:cs typeface="Times New Roman" pitchFamily="18" charset="0"/>
            </a:endParaRPr>
          </a:p>
          <a:p>
            <a:endParaRPr lang="en-US" sz="1000">
              <a:solidFill>
                <a:srgbClr val="09090D"/>
              </a:solidFill>
              <a:cs typeface="Times New Roman" pitchFamily="18" charset="0"/>
            </a:endParaRPr>
          </a:p>
          <a:p>
            <a:r>
              <a:rPr lang="en-US" sz="1000">
                <a:solidFill>
                  <a:srgbClr val="09090D"/>
                </a:solidFill>
                <a:cs typeface="Times New Roman" pitchFamily="18" charset="0"/>
              </a:rPr>
              <a:t>                                 Staple Additional pages here.</a:t>
            </a:r>
          </a:p>
          <a:p>
            <a:endParaRPr lang="en-US" sz="1000" b="1">
              <a:solidFill>
                <a:srgbClr val="09090D"/>
              </a:solidFill>
              <a:cs typeface="Times New Roman" pitchFamily="18" charset="0"/>
            </a:endParaRPr>
          </a:p>
          <a:p>
            <a:endParaRPr lang="en-US" sz="1200" b="1">
              <a:solidFill>
                <a:srgbClr val="09090D"/>
              </a:solidFill>
              <a:cs typeface="Times New Roman" pitchFamily="18" charset="0"/>
            </a:endParaRPr>
          </a:p>
          <a:p>
            <a:r>
              <a:rPr lang="en-US" sz="1200" b="1">
                <a:solidFill>
                  <a:srgbClr val="09090D"/>
                </a:solidFill>
                <a:cs typeface="Times New Roman" pitchFamily="18" charset="0"/>
              </a:rPr>
              <a:t>1.  OFFENSE (To include the specific circumstance and the date and time of the commission of the offense.)</a:t>
            </a:r>
          </a:p>
          <a:p>
            <a:endParaRPr lang="en-US" sz="1200" b="1">
              <a:solidFill>
                <a:srgbClr val="09090D"/>
              </a:solidFill>
              <a:cs typeface="Times New Roman" pitchFamily="18" charset="0"/>
            </a:endParaRPr>
          </a:p>
          <a:p>
            <a:endParaRPr lang="en-US" sz="1200">
              <a:solidFill>
                <a:srgbClr val="09090D"/>
              </a:solidFill>
              <a:cs typeface="Times New Roman" pitchFamily="18" charset="0"/>
            </a:endParaRPr>
          </a:p>
          <a:p>
            <a:endParaRPr lang="en-US" sz="1000">
              <a:solidFill>
                <a:srgbClr val="09090D"/>
              </a:solidFill>
              <a:cs typeface="Times New Roman" pitchFamily="18" charset="0"/>
            </a:endParaRPr>
          </a:p>
          <a:p>
            <a:endParaRPr lang="en-US" sz="1000">
              <a:solidFill>
                <a:srgbClr val="09090D"/>
              </a:solidFill>
              <a:cs typeface="Times New Roman" pitchFamily="18" charset="0"/>
            </a:endParaRPr>
          </a:p>
          <a:p>
            <a:endParaRPr lang="en-US" sz="1000">
              <a:solidFill>
                <a:srgbClr val="09090D"/>
              </a:solidFill>
              <a:cs typeface="Times New Roman" pitchFamily="18" charset="0"/>
            </a:endParaRPr>
          </a:p>
          <a:p>
            <a:endParaRPr lang="en-US" sz="1000">
              <a:solidFill>
                <a:srgbClr val="09090D"/>
              </a:solidFill>
              <a:cs typeface="Times New Roman" pitchFamily="18" charset="0"/>
            </a:endParaRPr>
          </a:p>
          <a:p>
            <a:endParaRPr lang="en-US" sz="1000">
              <a:solidFill>
                <a:srgbClr val="09090D"/>
              </a:solidFill>
              <a:cs typeface="Times New Roman" pitchFamily="18" charset="0"/>
            </a:endParaRPr>
          </a:p>
        </p:txBody>
      </p:sp>
      <p:sp>
        <p:nvSpPr>
          <p:cNvPr id="257027" name="Line 3"/>
          <p:cNvSpPr>
            <a:spLocks noChangeShapeType="1"/>
          </p:cNvSpPr>
          <p:nvPr/>
        </p:nvSpPr>
        <p:spPr bwMode="ltGray">
          <a:xfrm>
            <a:off x="0" y="3124200"/>
            <a:ext cx="9144000" cy="0"/>
          </a:xfrm>
          <a:prstGeom prst="line">
            <a:avLst/>
          </a:prstGeom>
          <a:noFill/>
          <a:ln w="25400">
            <a:solidFill>
              <a:srgbClr val="09090D"/>
            </a:solidFill>
            <a:round/>
            <a:headEnd type="none" w="sm" len="sm"/>
            <a:tailEnd type="none" w="sm" len="sm"/>
          </a:ln>
          <a:effectLst/>
        </p:spPr>
        <p:txBody>
          <a:bodyPr wrap="none"/>
          <a:lstStyle/>
          <a:p>
            <a:endParaRPr lang="en-US"/>
          </a:p>
        </p:txBody>
      </p:sp>
      <p:sp>
        <p:nvSpPr>
          <p:cNvPr id="257028" name="Rectangle 4"/>
          <p:cNvSpPr>
            <a:spLocks noChangeArrowheads="1"/>
          </p:cNvSpPr>
          <p:nvPr/>
        </p:nvSpPr>
        <p:spPr bwMode="ltGray">
          <a:xfrm>
            <a:off x="76200" y="1905000"/>
            <a:ext cx="152400" cy="990600"/>
          </a:xfrm>
          <a:prstGeom prst="rect">
            <a:avLst/>
          </a:prstGeom>
          <a:noFill/>
          <a:ln w="9525">
            <a:solidFill>
              <a:srgbClr val="09090D"/>
            </a:solidFill>
            <a:miter lim="800000"/>
            <a:headEnd type="none" w="sm" len="sm"/>
            <a:tailEnd type="none" w="sm" len="sm"/>
          </a:ln>
          <a:effectLst/>
        </p:spPr>
        <p:txBody>
          <a:bodyPr wrap="none" anchor="ctr"/>
          <a:lstStyle/>
          <a:p>
            <a:endParaRPr lang="en-US"/>
          </a:p>
        </p:txBody>
      </p:sp>
      <p:sp>
        <p:nvSpPr>
          <p:cNvPr id="257029" name="AutoShape 5"/>
          <p:cNvSpPr>
            <a:spLocks noChangeArrowheads="1"/>
          </p:cNvSpPr>
          <p:nvPr/>
        </p:nvSpPr>
        <p:spPr bwMode="ltGray">
          <a:xfrm>
            <a:off x="304800" y="2743200"/>
            <a:ext cx="838200" cy="152400"/>
          </a:xfrm>
          <a:prstGeom prst="leftArrow">
            <a:avLst>
              <a:gd name="adj1" fmla="val 50000"/>
              <a:gd name="adj2" fmla="val 137500"/>
            </a:avLst>
          </a:prstGeom>
          <a:solidFill>
            <a:srgbClr val="09090D"/>
          </a:solidFill>
          <a:ln w="9525">
            <a:solidFill>
              <a:schemeClr val="tx1"/>
            </a:solidFill>
            <a:miter lim="800000"/>
            <a:headEnd type="none" w="sm" len="sm"/>
            <a:tailEnd type="none" w="sm" len="sm"/>
          </a:ln>
          <a:effectLst/>
        </p:spPr>
        <p:txBody>
          <a:bodyPr wrap="none" anchor="ctr"/>
          <a:lstStyle/>
          <a:p>
            <a:endParaRPr lang="en-US"/>
          </a:p>
        </p:txBody>
      </p:sp>
      <p:sp>
        <p:nvSpPr>
          <p:cNvPr id="257030" name="Text Box 6"/>
          <p:cNvSpPr txBox="1">
            <a:spLocks noChangeArrowheads="1"/>
          </p:cNvSpPr>
          <p:nvPr/>
        </p:nvSpPr>
        <p:spPr bwMode="ltGray">
          <a:xfrm>
            <a:off x="0" y="3292475"/>
            <a:ext cx="9296400" cy="1187450"/>
          </a:xfrm>
          <a:prstGeom prst="rect">
            <a:avLst/>
          </a:prstGeom>
          <a:noFill/>
          <a:ln w="9525">
            <a:noFill/>
            <a:miter lim="800000"/>
            <a:headEnd type="none" w="sm" len="sm"/>
            <a:tailEnd type="none" w="sm" len="sm"/>
          </a:ln>
          <a:effectLst/>
        </p:spPr>
        <p:txBody>
          <a:bodyPr>
            <a:spAutoFit/>
          </a:bodyPr>
          <a:lstStyle/>
          <a:p>
            <a:r>
              <a:rPr lang="en-US" sz="2400" b="1">
                <a:solidFill>
                  <a:srgbClr val="CC3300"/>
                </a:solidFill>
                <a:latin typeface="Century Gothic" pitchFamily="34" charset="0"/>
              </a:rPr>
              <a:t>Art. 92.  Did willfully disobey SSgt Smith’s order to get ready</a:t>
            </a:r>
          </a:p>
          <a:p>
            <a:r>
              <a:rPr lang="en-US" sz="2400" b="1">
                <a:solidFill>
                  <a:srgbClr val="CC3300"/>
                </a:solidFill>
                <a:latin typeface="Century Gothic" pitchFamily="34" charset="0"/>
              </a:rPr>
              <a:t>for gd du, on 11 Jun 07 at 0730, at COA, 1st Bn, 10th Mar, </a:t>
            </a:r>
          </a:p>
          <a:p>
            <a:r>
              <a:rPr lang="en-US" sz="2400" b="1">
                <a:solidFill>
                  <a:srgbClr val="CC3300"/>
                </a:solidFill>
                <a:latin typeface="Century Gothic" pitchFamily="34" charset="0"/>
              </a:rPr>
              <a:t>2d MarDiv, CamLej.</a:t>
            </a:r>
          </a:p>
        </p:txBody>
      </p:sp>
      <p:sp>
        <p:nvSpPr>
          <p:cNvPr id="257031" name="Line 7"/>
          <p:cNvSpPr>
            <a:spLocks noChangeShapeType="1"/>
          </p:cNvSpPr>
          <p:nvPr/>
        </p:nvSpPr>
        <p:spPr bwMode="ltGray">
          <a:xfrm>
            <a:off x="0" y="4724400"/>
            <a:ext cx="9144000" cy="0"/>
          </a:xfrm>
          <a:prstGeom prst="line">
            <a:avLst/>
          </a:prstGeom>
          <a:noFill/>
          <a:ln w="25400">
            <a:solidFill>
              <a:srgbClr val="09090D"/>
            </a:solidFill>
            <a:round/>
            <a:headEnd type="none" w="sm" len="sm"/>
            <a:tailEnd type="none" w="sm" len="sm"/>
          </a:ln>
          <a:effectLst/>
        </p:spPr>
        <p:txBody>
          <a:bodyPr wrap="none"/>
          <a:lstStyle/>
          <a:p>
            <a:endParaRPr lang="en-US"/>
          </a:p>
        </p:txBody>
      </p:sp>
      <p:sp>
        <p:nvSpPr>
          <p:cNvPr id="257032" name="WordArt 8"/>
          <p:cNvSpPr>
            <a:spLocks noChangeArrowheads="1" noChangeShapeType="1" noTextEdit="1"/>
          </p:cNvSpPr>
          <p:nvPr/>
        </p:nvSpPr>
        <p:spPr bwMode="ltGray">
          <a:xfrm>
            <a:off x="2057400" y="381000"/>
            <a:ext cx="4800600" cy="6096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1 - Offenses</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570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030"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282" name="Rectangle 2"/>
          <p:cNvSpPr>
            <a:spLocks noGrp="1" noChangeArrowheads="1"/>
          </p:cNvSpPr>
          <p:nvPr>
            <p:ph type="body" idx="1"/>
          </p:nvPr>
        </p:nvSpPr>
        <p:spPr>
          <a:xfrm>
            <a:off x="228600" y="1524000"/>
            <a:ext cx="8686800" cy="4724400"/>
          </a:xfrm>
        </p:spPr>
        <p:txBody>
          <a:bodyPr/>
          <a:lstStyle/>
          <a:p>
            <a:pPr>
              <a:buClr>
                <a:srgbClr val="F7FB53"/>
              </a:buClr>
            </a:pPr>
            <a:r>
              <a:rPr lang="en-US" sz="2800"/>
              <a:t>Completed </a:t>
            </a:r>
            <a:r>
              <a:rPr lang="en-US" sz="2800" u="sng"/>
              <a:t>prior</a:t>
            </a:r>
            <a:r>
              <a:rPr lang="en-US" sz="2800"/>
              <a:t> to the NJP.</a:t>
            </a:r>
          </a:p>
          <a:p>
            <a:pPr>
              <a:buClr>
                <a:srgbClr val="F7FB53"/>
              </a:buClr>
            </a:pPr>
            <a:r>
              <a:rPr lang="en-US" sz="2800"/>
              <a:t>Accused is advised of Art. 31 Rights.</a:t>
            </a:r>
          </a:p>
          <a:p>
            <a:pPr>
              <a:buClr>
                <a:srgbClr val="F7FB53"/>
              </a:buClr>
            </a:pPr>
            <a:r>
              <a:rPr lang="en-US" sz="2800"/>
              <a:t>If Marine refuses to sign in item 2 type:</a:t>
            </a:r>
          </a:p>
          <a:p>
            <a:pPr>
              <a:buClr>
                <a:srgbClr val="F7FB53"/>
              </a:buClr>
              <a:buFontTx/>
              <a:buNone/>
            </a:pPr>
            <a:r>
              <a:rPr lang="en-US" sz="2800"/>
              <a:t>                   </a:t>
            </a:r>
            <a:r>
              <a:rPr lang="en-US" sz="2800">
                <a:solidFill>
                  <a:srgbClr val="66CCFF"/>
                </a:solidFill>
              </a:rPr>
              <a:t>“See item #16”</a:t>
            </a:r>
          </a:p>
          <a:p>
            <a:pPr>
              <a:buClr>
                <a:srgbClr val="F7FB53"/>
              </a:buClr>
              <a:buFontTx/>
              <a:buNone/>
            </a:pPr>
            <a:endParaRPr lang="en-US" sz="1400">
              <a:solidFill>
                <a:srgbClr val="66CCFF"/>
              </a:solidFill>
            </a:endParaRPr>
          </a:p>
          <a:p>
            <a:pPr>
              <a:buClr>
                <a:srgbClr val="F7FB53"/>
              </a:buClr>
            </a:pPr>
            <a:r>
              <a:rPr lang="en-US" sz="2800"/>
              <a:t>In item 16 type:</a:t>
            </a:r>
          </a:p>
          <a:p>
            <a:pPr>
              <a:buClr>
                <a:srgbClr val="F7FB53"/>
              </a:buClr>
              <a:buFontTx/>
              <a:buNone/>
            </a:pPr>
            <a:r>
              <a:rPr lang="en-US" sz="2800">
                <a:solidFill>
                  <a:srgbClr val="66CCFF"/>
                </a:solidFill>
              </a:rPr>
              <a:t> “Marine refuses to indicate intentions or to sign item 2.  Case forwarded recommending (Special Court- Martial), (Summary Court-Martial), etc…"</a:t>
            </a:r>
          </a:p>
        </p:txBody>
      </p:sp>
      <p:sp>
        <p:nvSpPr>
          <p:cNvPr id="225283" name="WordArt 3"/>
          <p:cNvSpPr>
            <a:spLocks noChangeArrowheads="1" noChangeShapeType="1" noTextEdit="1"/>
          </p:cNvSpPr>
          <p:nvPr/>
        </p:nvSpPr>
        <p:spPr bwMode="ltGray">
          <a:xfrm>
            <a:off x="1600200" y="304800"/>
            <a:ext cx="5867400" cy="7620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2 - Art. 31 Rights</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2528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2528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2528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2528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25282">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2528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82"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Text Box 2"/>
          <p:cNvSpPr txBox="1">
            <a:spLocks noChangeArrowheads="1"/>
          </p:cNvSpPr>
          <p:nvPr/>
        </p:nvSpPr>
        <p:spPr bwMode="ltGray">
          <a:xfrm>
            <a:off x="76200" y="1981200"/>
            <a:ext cx="5486400" cy="519113"/>
          </a:xfrm>
          <a:prstGeom prst="rect">
            <a:avLst/>
          </a:prstGeom>
          <a:noFill/>
          <a:ln w="9525">
            <a:noFill/>
            <a:miter lim="800000"/>
            <a:headEnd/>
            <a:tailEnd/>
          </a:ln>
          <a:effectLst/>
        </p:spPr>
        <p:txBody>
          <a:bodyPr>
            <a:spAutoFit/>
          </a:bodyPr>
          <a:lstStyle/>
          <a:p>
            <a:pPr>
              <a:spcBef>
                <a:spcPct val="20000"/>
              </a:spcBef>
              <a:buClr>
                <a:srgbClr val="F7FB53"/>
              </a:buClr>
              <a:buFontTx/>
              <a:buChar char="•"/>
            </a:pPr>
            <a:r>
              <a:rPr lang="en-US" sz="2800">
                <a:latin typeface="Tahoma" pitchFamily="34" charset="0"/>
              </a:rPr>
              <a:t> Commanding Officers</a:t>
            </a:r>
            <a:endParaRPr lang="en-US" sz="2800">
              <a:solidFill>
                <a:schemeClr val="tx2"/>
              </a:solidFill>
              <a:latin typeface="Tahoma" pitchFamily="34" charset="0"/>
            </a:endParaRPr>
          </a:p>
        </p:txBody>
      </p:sp>
      <p:sp>
        <p:nvSpPr>
          <p:cNvPr id="205827" name="Text Box 3"/>
          <p:cNvSpPr txBox="1">
            <a:spLocks noChangeArrowheads="1"/>
          </p:cNvSpPr>
          <p:nvPr/>
        </p:nvSpPr>
        <p:spPr bwMode="ltGray">
          <a:xfrm>
            <a:off x="309563" y="2743200"/>
            <a:ext cx="7788275" cy="519113"/>
          </a:xfrm>
          <a:prstGeom prst="rect">
            <a:avLst/>
          </a:prstGeom>
          <a:noFill/>
          <a:ln w="9525">
            <a:noFill/>
            <a:miter lim="800000"/>
            <a:headEnd/>
            <a:tailEnd/>
          </a:ln>
          <a:effectLst/>
        </p:spPr>
        <p:txBody>
          <a:bodyPr>
            <a:spAutoFit/>
          </a:bodyPr>
          <a:lstStyle/>
          <a:p>
            <a:pPr>
              <a:spcBef>
                <a:spcPct val="20000"/>
              </a:spcBef>
              <a:buClr>
                <a:srgbClr val="F7FB53"/>
              </a:buClr>
              <a:buFontTx/>
              <a:buChar char="•"/>
            </a:pPr>
            <a:r>
              <a:rPr lang="en-US" sz="2800">
                <a:latin typeface="Tahoma" pitchFamily="34" charset="0"/>
              </a:rPr>
              <a:t> Designated Officers in Charge</a:t>
            </a:r>
            <a:endParaRPr lang="en-US" sz="2800">
              <a:solidFill>
                <a:schemeClr val="tx2"/>
              </a:solidFill>
              <a:latin typeface="Tahoma" pitchFamily="34" charset="0"/>
            </a:endParaRPr>
          </a:p>
        </p:txBody>
      </p:sp>
      <p:sp>
        <p:nvSpPr>
          <p:cNvPr id="205828" name="Text Box 4"/>
          <p:cNvSpPr txBox="1">
            <a:spLocks noChangeArrowheads="1"/>
          </p:cNvSpPr>
          <p:nvPr/>
        </p:nvSpPr>
        <p:spPr bwMode="ltGray">
          <a:xfrm>
            <a:off x="609600" y="3549650"/>
            <a:ext cx="8305800" cy="946150"/>
          </a:xfrm>
          <a:prstGeom prst="rect">
            <a:avLst/>
          </a:prstGeom>
          <a:noFill/>
          <a:ln w="9525">
            <a:noFill/>
            <a:miter lim="800000"/>
            <a:headEnd/>
            <a:tailEnd/>
          </a:ln>
          <a:effectLst/>
        </p:spPr>
        <p:txBody>
          <a:bodyPr>
            <a:spAutoFit/>
          </a:bodyPr>
          <a:lstStyle/>
          <a:p>
            <a:pPr>
              <a:spcBef>
                <a:spcPct val="20000"/>
              </a:spcBef>
              <a:buClr>
                <a:srgbClr val="F7FB53"/>
              </a:buClr>
              <a:buFontTx/>
              <a:buChar char="•"/>
            </a:pPr>
            <a:r>
              <a:rPr lang="en-US" sz="2800">
                <a:latin typeface="Tahoma" pitchFamily="34" charset="0"/>
              </a:rPr>
              <a:t> Successor of command due to death, transfer, incapacity or absence of previous commander.</a:t>
            </a:r>
          </a:p>
        </p:txBody>
      </p:sp>
      <p:sp>
        <p:nvSpPr>
          <p:cNvPr id="205829" name="Text Box 5"/>
          <p:cNvSpPr txBox="1">
            <a:spLocks noChangeArrowheads="1"/>
          </p:cNvSpPr>
          <p:nvPr/>
        </p:nvSpPr>
        <p:spPr bwMode="ltGray">
          <a:xfrm>
            <a:off x="3200400" y="6521450"/>
            <a:ext cx="3276600" cy="336550"/>
          </a:xfrm>
          <a:prstGeom prst="rect">
            <a:avLst/>
          </a:prstGeom>
          <a:noFill/>
          <a:ln w="9525">
            <a:noFill/>
            <a:miter lim="800000"/>
            <a:headEnd/>
            <a:tailEnd/>
          </a:ln>
          <a:effectLst/>
        </p:spPr>
        <p:txBody>
          <a:bodyPr>
            <a:spAutoFit/>
          </a:bodyPr>
          <a:lstStyle/>
          <a:p>
            <a:pPr>
              <a:spcBef>
                <a:spcPct val="50000"/>
              </a:spcBef>
            </a:pPr>
            <a:r>
              <a:rPr lang="en-US" sz="1200" b="1">
                <a:latin typeface="Tahoma" pitchFamily="34" charset="0"/>
              </a:rPr>
              <a:t> </a:t>
            </a:r>
            <a:r>
              <a:rPr lang="en-US" sz="1600" b="1">
                <a:latin typeface="Tahoma" pitchFamily="34" charset="0"/>
                <a:cs typeface="Times New Roman" pitchFamily="18" charset="0"/>
              </a:rPr>
              <a:t>LEGADMINMAN pg 3-3</a:t>
            </a:r>
            <a:r>
              <a:rPr lang="en-US" sz="1200" b="1" i="1">
                <a:latin typeface="Tahoma" pitchFamily="34" charset="0"/>
                <a:cs typeface="Times New Roman" pitchFamily="18" charset="0"/>
              </a:rPr>
              <a:t> </a:t>
            </a:r>
          </a:p>
        </p:txBody>
      </p:sp>
      <p:sp>
        <p:nvSpPr>
          <p:cNvPr id="205830" name="WordArt 6"/>
          <p:cNvSpPr>
            <a:spLocks noChangeArrowheads="1" noChangeShapeType="1" noTextEdit="1"/>
          </p:cNvSpPr>
          <p:nvPr/>
        </p:nvSpPr>
        <p:spPr bwMode="ltGray">
          <a:xfrm>
            <a:off x="2057400" y="381000"/>
            <a:ext cx="5257800" cy="7620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Authority To Impose</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5826"/>
                                        </p:tgtEl>
                                        <p:attrNameLst>
                                          <p:attrName>style.visibility</p:attrName>
                                        </p:attrNameLst>
                                      </p:cBhvr>
                                      <p:to>
                                        <p:strVal val="visible"/>
                                      </p:to>
                                    </p:set>
                                    <p:animEffect transition="in" filter="dissolve">
                                      <p:cBhvr>
                                        <p:cTn id="7" dur="500"/>
                                        <p:tgtEl>
                                          <p:spTgt spid="20582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5827"/>
                                        </p:tgtEl>
                                        <p:attrNameLst>
                                          <p:attrName>style.visibility</p:attrName>
                                        </p:attrNameLst>
                                      </p:cBhvr>
                                      <p:to>
                                        <p:strVal val="visible"/>
                                      </p:to>
                                    </p:set>
                                    <p:animEffect transition="in" filter="dissolve">
                                      <p:cBhvr>
                                        <p:cTn id="12" dur="500"/>
                                        <p:tgtEl>
                                          <p:spTgt spid="205827"/>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05828"/>
                                        </p:tgtEl>
                                        <p:attrNameLst>
                                          <p:attrName>style.visibility</p:attrName>
                                        </p:attrNameLst>
                                      </p:cBhvr>
                                      <p:to>
                                        <p:strVal val="visible"/>
                                      </p:to>
                                    </p:set>
                                    <p:animEffect transition="in" filter="dissolve">
                                      <p:cBhvr>
                                        <p:cTn id="17" dur="500"/>
                                        <p:tgtEl>
                                          <p:spTgt spid="2058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826" grpId="0" autoUpdateAnimBg="0"/>
      <p:bldP spid="205827" grpId="0" autoUpdateAnimBg="0"/>
      <p:bldP spid="205828"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ChangeArrowheads="1"/>
          </p:cNvSpPr>
          <p:nvPr/>
        </p:nvSpPr>
        <p:spPr bwMode="ltGray">
          <a:xfrm>
            <a:off x="0" y="1752600"/>
            <a:ext cx="9144000" cy="4876800"/>
          </a:xfrm>
          <a:prstGeom prst="rect">
            <a:avLst/>
          </a:prstGeom>
          <a:solidFill>
            <a:srgbClr val="FFFFFF"/>
          </a:solidFill>
          <a:ln w="9525">
            <a:solidFill>
              <a:schemeClr val="folHlink"/>
            </a:solidFill>
            <a:miter lim="800000"/>
            <a:headEnd type="none" w="sm" len="sm"/>
            <a:tailEnd type="none" w="sm" len="sm"/>
          </a:ln>
          <a:effectLst/>
        </p:spPr>
        <p:txBody>
          <a:bodyPr wrap="none" anchor="ctr"/>
          <a:lstStyle/>
          <a:p>
            <a:r>
              <a:rPr lang="en-US" sz="1200" b="1">
                <a:solidFill>
                  <a:srgbClr val="09090D"/>
                </a:solidFill>
                <a:cs typeface="Times New Roman" pitchFamily="18" charset="0"/>
              </a:rPr>
              <a:t>        UNIT PUNISHMENT BOOK (5812)</a:t>
            </a:r>
            <a:r>
              <a:rPr lang="en-US" sz="1200">
                <a:solidFill>
                  <a:srgbClr val="09090D"/>
                </a:solidFill>
                <a:cs typeface="Times New Roman" pitchFamily="18" charset="0"/>
              </a:rPr>
              <a:t>            </a:t>
            </a:r>
            <a:r>
              <a:rPr lang="en-US" sz="1200" b="1">
                <a:solidFill>
                  <a:srgbClr val="09090D"/>
                </a:solidFill>
                <a:cs typeface="Times New Roman" pitchFamily="18" charset="0"/>
              </a:rPr>
              <a:t>                                              Distribution:</a:t>
            </a:r>
            <a:r>
              <a:rPr lang="en-US" sz="1200">
                <a:solidFill>
                  <a:srgbClr val="09090D"/>
                </a:solidFill>
                <a:cs typeface="Times New Roman" pitchFamily="18" charset="0"/>
              </a:rPr>
              <a:t>                     	 </a:t>
            </a:r>
          </a:p>
          <a:p>
            <a:r>
              <a:rPr lang="en-US" sz="1200">
                <a:solidFill>
                  <a:srgbClr val="09090D"/>
                </a:solidFill>
                <a:cs typeface="Times New Roman" pitchFamily="18" charset="0"/>
              </a:rPr>
              <a:t>        </a:t>
            </a:r>
            <a:r>
              <a:rPr lang="en-US" sz="1200" b="1">
                <a:solidFill>
                  <a:srgbClr val="09090D"/>
                </a:solidFill>
                <a:cs typeface="Times New Roman" pitchFamily="18" charset="0"/>
              </a:rPr>
              <a:t>NAVMC 10132 (REV. 4-02)</a:t>
            </a:r>
            <a:r>
              <a:rPr lang="en-US" sz="1200">
                <a:solidFill>
                  <a:srgbClr val="09090D"/>
                </a:solidFill>
                <a:cs typeface="Times New Roman" pitchFamily="18" charset="0"/>
              </a:rPr>
              <a:t> (Previous edition will not be used.) (EF)            Original copy to SRB/OQR</a:t>
            </a:r>
          </a:p>
          <a:p>
            <a:r>
              <a:rPr lang="en-US" sz="1200">
                <a:solidFill>
                  <a:srgbClr val="09090D"/>
                </a:solidFill>
                <a:cs typeface="Times New Roman" pitchFamily="18" charset="0"/>
              </a:rPr>
              <a:t>        SN:  0109-LF-984-4100</a:t>
            </a:r>
            <a:r>
              <a:rPr lang="en-US" sz="1000">
                <a:solidFill>
                  <a:srgbClr val="09090D"/>
                </a:solidFill>
                <a:cs typeface="Times New Roman" pitchFamily="18" charset="0"/>
              </a:rPr>
              <a:t>                                                                                                    </a:t>
            </a:r>
            <a:r>
              <a:rPr lang="en-US" sz="1200">
                <a:solidFill>
                  <a:srgbClr val="09090D"/>
                </a:solidFill>
                <a:cs typeface="Times New Roman" pitchFamily="18" charset="0"/>
              </a:rPr>
              <a:t>Copy to:  OMPF, UNIT FILES, MEMBER</a:t>
            </a:r>
            <a:r>
              <a:rPr lang="en-US" sz="1000">
                <a:solidFill>
                  <a:srgbClr val="09090D"/>
                </a:solidFill>
                <a:cs typeface="Times New Roman" pitchFamily="18" charset="0"/>
              </a:rPr>
              <a:t> </a:t>
            </a:r>
          </a:p>
          <a:p>
            <a:endParaRPr lang="en-US" sz="1000">
              <a:solidFill>
                <a:srgbClr val="09090D"/>
              </a:solidFill>
              <a:cs typeface="Times New Roman" pitchFamily="18" charset="0"/>
            </a:endParaRPr>
          </a:p>
          <a:p>
            <a:endParaRPr lang="en-US" sz="1000">
              <a:solidFill>
                <a:srgbClr val="09090D"/>
              </a:solidFill>
              <a:cs typeface="Times New Roman" pitchFamily="18" charset="0"/>
            </a:endParaRPr>
          </a:p>
          <a:p>
            <a:r>
              <a:rPr lang="en-US" sz="1000">
                <a:solidFill>
                  <a:srgbClr val="09090D"/>
                </a:solidFill>
                <a:cs typeface="Times New Roman" pitchFamily="18" charset="0"/>
              </a:rPr>
              <a:t>                                 Staple Additional pages here.</a:t>
            </a:r>
          </a:p>
          <a:p>
            <a:endParaRPr lang="en-US" sz="1000" b="1">
              <a:solidFill>
                <a:srgbClr val="09090D"/>
              </a:solidFill>
              <a:cs typeface="Times New Roman" pitchFamily="18" charset="0"/>
            </a:endParaRPr>
          </a:p>
          <a:p>
            <a:r>
              <a:rPr lang="en-US" sz="1200" b="1">
                <a:solidFill>
                  <a:srgbClr val="09090D"/>
                </a:solidFill>
                <a:cs typeface="Times New Roman" pitchFamily="18" charset="0"/>
              </a:rPr>
              <a:t>1.  OFFENSE (To include the specific circumstance and the date and time of the commission of the offense.)</a:t>
            </a:r>
          </a:p>
          <a:p>
            <a:endParaRPr lang="en-US" sz="1200" b="1">
              <a:solidFill>
                <a:srgbClr val="09090D"/>
              </a:solidFill>
              <a:cs typeface="Times New Roman" pitchFamily="18" charset="0"/>
            </a:endParaRPr>
          </a:p>
          <a:p>
            <a:endParaRPr lang="en-US" sz="1200">
              <a:solidFill>
                <a:srgbClr val="09090D"/>
              </a:solidFill>
              <a:cs typeface="Times New Roman" pitchFamily="18" charset="0"/>
            </a:endParaRPr>
          </a:p>
          <a:p>
            <a:endParaRPr lang="en-US" sz="1000">
              <a:solidFill>
                <a:srgbClr val="09090D"/>
              </a:solidFill>
              <a:cs typeface="Times New Roman" pitchFamily="18" charset="0"/>
            </a:endParaRPr>
          </a:p>
          <a:p>
            <a:endParaRPr lang="en-US" sz="1000">
              <a:solidFill>
                <a:srgbClr val="09090D"/>
              </a:solidFill>
              <a:cs typeface="Times New Roman" pitchFamily="18" charset="0"/>
            </a:endParaRPr>
          </a:p>
          <a:p>
            <a:endParaRPr lang="en-US" sz="1000">
              <a:solidFill>
                <a:srgbClr val="09090D"/>
              </a:solidFill>
              <a:cs typeface="Times New Roman" pitchFamily="18" charset="0"/>
            </a:endParaRPr>
          </a:p>
          <a:p>
            <a:endParaRPr lang="en-US" sz="1000">
              <a:solidFill>
                <a:srgbClr val="09090D"/>
              </a:solidFill>
              <a:cs typeface="Times New Roman" pitchFamily="18" charset="0"/>
            </a:endParaRPr>
          </a:p>
          <a:p>
            <a:endParaRPr lang="en-US" sz="1000" b="1">
              <a:solidFill>
                <a:srgbClr val="09090D"/>
              </a:solidFill>
              <a:cs typeface="Times New Roman" pitchFamily="18" charset="0"/>
            </a:endParaRPr>
          </a:p>
          <a:p>
            <a:r>
              <a:rPr lang="en-US" sz="1200" b="1">
                <a:solidFill>
                  <a:srgbClr val="09090D"/>
                </a:solidFill>
                <a:cs typeface="Times New Roman" pitchFamily="18" charset="0"/>
              </a:rPr>
              <a:t>2.  I have been advised of and understand my rights under Article 31, UCMJ.  I also have been advised of and understand</a:t>
            </a:r>
          </a:p>
          <a:p>
            <a:r>
              <a:rPr lang="en-US" sz="1200" b="1">
                <a:solidFill>
                  <a:srgbClr val="09090D"/>
                </a:solidFill>
                <a:cs typeface="Times New Roman" pitchFamily="18" charset="0"/>
              </a:rPr>
              <a:t>my right to demand trial by court-martial in lieu of non-judicial punishment.  I (do) (do not) demand trial and (will) (will not)</a:t>
            </a:r>
          </a:p>
          <a:p>
            <a:r>
              <a:rPr lang="en-US" sz="1200" b="1">
                <a:solidFill>
                  <a:srgbClr val="09090D"/>
                </a:solidFill>
                <a:cs typeface="Times New Roman" pitchFamily="18" charset="0"/>
              </a:rPr>
              <a:t>accept non-judicial punishment subject to my right of appeal.  I further certify that I (have) (have not) been given the </a:t>
            </a:r>
          </a:p>
          <a:p>
            <a:r>
              <a:rPr lang="en-US" sz="1200" b="1">
                <a:solidFill>
                  <a:srgbClr val="09090D"/>
                </a:solidFill>
                <a:cs typeface="Times New Roman" pitchFamily="18" charset="0"/>
              </a:rPr>
              <a:t>opportunity to consult with a military lawyer, provided at no expense to me, prior to my decision to accept non-judicial</a:t>
            </a:r>
          </a:p>
          <a:p>
            <a:r>
              <a:rPr lang="en-US" sz="1200" b="1">
                <a:solidFill>
                  <a:srgbClr val="09090D"/>
                </a:solidFill>
                <a:cs typeface="Times New Roman" pitchFamily="18" charset="0"/>
              </a:rPr>
              <a:t>Punishment.</a:t>
            </a:r>
          </a:p>
          <a:p>
            <a:endParaRPr lang="en-US" sz="1000" b="1">
              <a:solidFill>
                <a:srgbClr val="09090D"/>
              </a:solidFill>
              <a:cs typeface="Times New Roman" pitchFamily="18" charset="0"/>
            </a:endParaRPr>
          </a:p>
          <a:p>
            <a:endParaRPr lang="en-US" sz="1000" b="1">
              <a:solidFill>
                <a:srgbClr val="09090D"/>
              </a:solidFill>
              <a:cs typeface="Times New Roman" pitchFamily="18" charset="0"/>
            </a:endParaRPr>
          </a:p>
          <a:p>
            <a:endParaRPr lang="en-US" sz="1000" b="1">
              <a:solidFill>
                <a:srgbClr val="09090D"/>
              </a:solidFill>
              <a:cs typeface="Times New Roman" pitchFamily="18" charset="0"/>
            </a:endParaRPr>
          </a:p>
          <a:p>
            <a:r>
              <a:rPr lang="en-US" sz="1000" b="1">
                <a:solidFill>
                  <a:srgbClr val="09090D"/>
                </a:solidFill>
                <a:cs typeface="Times New Roman" pitchFamily="18" charset="0"/>
              </a:rPr>
              <a:t>    </a:t>
            </a:r>
            <a:r>
              <a:rPr lang="en-US" sz="1200" b="1">
                <a:solidFill>
                  <a:srgbClr val="09090D"/>
                </a:solidFill>
                <a:cs typeface="Times New Roman" pitchFamily="18" charset="0"/>
              </a:rPr>
              <a:t>(DATE)  _____________________        (Signature of Accused) _______________________________________</a:t>
            </a:r>
            <a:endParaRPr lang="en-US" sz="1000" b="1">
              <a:solidFill>
                <a:srgbClr val="09090D"/>
              </a:solidFill>
              <a:cs typeface="Times New Roman" pitchFamily="18" charset="0"/>
            </a:endParaRPr>
          </a:p>
          <a:p>
            <a:endParaRPr lang="en-US" sz="1000" b="1">
              <a:solidFill>
                <a:srgbClr val="09090D"/>
              </a:solidFill>
              <a:cs typeface="Times New Roman" pitchFamily="18" charset="0"/>
            </a:endParaRPr>
          </a:p>
          <a:p>
            <a:endParaRPr lang="en-US" sz="1000" b="1">
              <a:solidFill>
                <a:srgbClr val="09090D"/>
              </a:solidFill>
              <a:cs typeface="Times New Roman" pitchFamily="18" charset="0"/>
            </a:endParaRPr>
          </a:p>
          <a:p>
            <a:endParaRPr lang="en-US" sz="1000">
              <a:solidFill>
                <a:srgbClr val="09090D"/>
              </a:solidFill>
              <a:cs typeface="Times New Roman" pitchFamily="18" charset="0"/>
            </a:endParaRPr>
          </a:p>
        </p:txBody>
      </p:sp>
      <p:sp>
        <p:nvSpPr>
          <p:cNvPr id="226307" name="Rectangle 3"/>
          <p:cNvSpPr>
            <a:spLocks noChangeArrowheads="1"/>
          </p:cNvSpPr>
          <p:nvPr/>
        </p:nvSpPr>
        <p:spPr bwMode="ltGray">
          <a:xfrm>
            <a:off x="152400" y="2057400"/>
            <a:ext cx="152400" cy="762000"/>
          </a:xfrm>
          <a:prstGeom prst="rect">
            <a:avLst/>
          </a:prstGeom>
          <a:noFill/>
          <a:ln w="9525">
            <a:solidFill>
              <a:srgbClr val="09090D"/>
            </a:solidFill>
            <a:miter lim="800000"/>
            <a:headEnd type="none" w="sm" len="sm"/>
            <a:tailEnd type="none" w="sm" len="sm"/>
          </a:ln>
          <a:effectLst/>
        </p:spPr>
        <p:txBody>
          <a:bodyPr wrap="none" anchor="ctr"/>
          <a:lstStyle/>
          <a:p>
            <a:endParaRPr lang="en-US"/>
          </a:p>
        </p:txBody>
      </p:sp>
      <p:sp>
        <p:nvSpPr>
          <p:cNvPr id="226308" name="AutoShape 4"/>
          <p:cNvSpPr>
            <a:spLocks noChangeArrowheads="1"/>
          </p:cNvSpPr>
          <p:nvPr/>
        </p:nvSpPr>
        <p:spPr bwMode="ltGray">
          <a:xfrm>
            <a:off x="381000" y="2781300"/>
            <a:ext cx="838200" cy="152400"/>
          </a:xfrm>
          <a:prstGeom prst="leftArrow">
            <a:avLst>
              <a:gd name="adj1" fmla="val 50000"/>
              <a:gd name="adj2" fmla="val 137500"/>
            </a:avLst>
          </a:prstGeom>
          <a:solidFill>
            <a:srgbClr val="09090D"/>
          </a:solidFill>
          <a:ln w="9525">
            <a:solidFill>
              <a:schemeClr val="tx1"/>
            </a:solidFill>
            <a:miter lim="800000"/>
            <a:headEnd type="none" w="sm" len="sm"/>
            <a:tailEnd type="none" w="sm" len="sm"/>
          </a:ln>
          <a:effectLst/>
        </p:spPr>
        <p:txBody>
          <a:bodyPr wrap="none" anchor="ctr"/>
          <a:lstStyle/>
          <a:p>
            <a:endParaRPr lang="en-US"/>
          </a:p>
        </p:txBody>
      </p:sp>
      <p:sp>
        <p:nvSpPr>
          <p:cNvPr id="226309" name="Text Box 5"/>
          <p:cNvSpPr txBox="1">
            <a:spLocks noChangeArrowheads="1"/>
          </p:cNvSpPr>
          <p:nvPr/>
        </p:nvSpPr>
        <p:spPr bwMode="ltGray">
          <a:xfrm>
            <a:off x="-25400" y="3225800"/>
            <a:ext cx="9144000" cy="1187450"/>
          </a:xfrm>
          <a:prstGeom prst="rect">
            <a:avLst/>
          </a:prstGeom>
          <a:noFill/>
          <a:ln w="9525">
            <a:noFill/>
            <a:miter lim="800000"/>
            <a:headEnd type="none" w="sm" len="sm"/>
            <a:tailEnd type="none" w="sm" len="sm"/>
          </a:ln>
          <a:effectLst/>
        </p:spPr>
        <p:txBody>
          <a:bodyPr>
            <a:spAutoFit/>
          </a:bodyPr>
          <a:lstStyle/>
          <a:p>
            <a:r>
              <a:rPr lang="en-US" sz="2400">
                <a:solidFill>
                  <a:schemeClr val="bg2"/>
                </a:solidFill>
                <a:latin typeface="Tahoma" pitchFamily="34" charset="0"/>
              </a:rPr>
              <a:t>Art. 92.  Did willfully disobey SSgt Smith’s order to get ready for gd du, on 11 Jun 07 at 0730, at COA, 1st Bn, 10th Mar, 2d MarDiv, CamLej.</a:t>
            </a:r>
          </a:p>
        </p:txBody>
      </p:sp>
      <p:sp>
        <p:nvSpPr>
          <p:cNvPr id="226310" name="Text Box 6"/>
          <p:cNvSpPr txBox="1">
            <a:spLocks noChangeArrowheads="1"/>
          </p:cNvSpPr>
          <p:nvPr/>
        </p:nvSpPr>
        <p:spPr bwMode="ltGray">
          <a:xfrm>
            <a:off x="838200" y="5562600"/>
            <a:ext cx="7677150" cy="457200"/>
          </a:xfrm>
          <a:prstGeom prst="rect">
            <a:avLst/>
          </a:prstGeom>
          <a:noFill/>
          <a:ln w="9525">
            <a:noFill/>
            <a:miter lim="800000"/>
            <a:headEnd type="none" w="sm" len="sm"/>
            <a:tailEnd type="none" w="sm" len="sm"/>
          </a:ln>
          <a:effectLst/>
        </p:spPr>
        <p:txBody>
          <a:bodyPr>
            <a:spAutoFit/>
          </a:bodyPr>
          <a:lstStyle/>
          <a:p>
            <a:r>
              <a:rPr lang="en-US" sz="2000" b="1">
                <a:solidFill>
                  <a:srgbClr val="CC3300"/>
                </a:solidFill>
                <a:latin typeface="Tahoma" pitchFamily="34" charset="0"/>
              </a:rPr>
              <a:t>2007/06/14</a:t>
            </a:r>
            <a:r>
              <a:rPr lang="en-US" sz="2400" b="1">
                <a:solidFill>
                  <a:srgbClr val="CC3300"/>
                </a:solidFill>
                <a:latin typeface="Century Gothic" pitchFamily="34" charset="0"/>
              </a:rPr>
              <a:t>                               </a:t>
            </a:r>
            <a:r>
              <a:rPr lang="en-US" sz="2400" b="1">
                <a:solidFill>
                  <a:srgbClr val="CC3300"/>
                </a:solidFill>
                <a:latin typeface="Monotype Corsiva" pitchFamily="66" charset="0"/>
              </a:rPr>
              <a:t>RONALD B. PARE</a:t>
            </a:r>
            <a:r>
              <a:rPr lang="en-US" sz="2400">
                <a:solidFill>
                  <a:srgbClr val="CC3300"/>
                </a:solidFill>
                <a:latin typeface="Century Gothic" pitchFamily="34" charset="0"/>
              </a:rPr>
              <a:t>      </a:t>
            </a:r>
          </a:p>
        </p:txBody>
      </p:sp>
      <p:sp>
        <p:nvSpPr>
          <p:cNvPr id="226311" name="Line 7"/>
          <p:cNvSpPr>
            <a:spLocks noChangeShapeType="1"/>
          </p:cNvSpPr>
          <p:nvPr/>
        </p:nvSpPr>
        <p:spPr bwMode="ltGray">
          <a:xfrm>
            <a:off x="0" y="3048000"/>
            <a:ext cx="9144000" cy="0"/>
          </a:xfrm>
          <a:prstGeom prst="line">
            <a:avLst/>
          </a:prstGeom>
          <a:noFill/>
          <a:ln w="9525">
            <a:solidFill>
              <a:srgbClr val="09090D"/>
            </a:solidFill>
            <a:round/>
            <a:headEnd type="none" w="sm" len="sm"/>
            <a:tailEnd type="none" w="sm" len="sm"/>
          </a:ln>
          <a:effectLst/>
        </p:spPr>
        <p:txBody>
          <a:bodyPr wrap="none"/>
          <a:lstStyle/>
          <a:p>
            <a:endParaRPr lang="en-US"/>
          </a:p>
        </p:txBody>
      </p:sp>
      <p:sp>
        <p:nvSpPr>
          <p:cNvPr id="226312" name="Line 8"/>
          <p:cNvSpPr>
            <a:spLocks noChangeShapeType="1"/>
          </p:cNvSpPr>
          <p:nvPr/>
        </p:nvSpPr>
        <p:spPr bwMode="ltGray">
          <a:xfrm>
            <a:off x="0" y="4419600"/>
            <a:ext cx="9144000" cy="0"/>
          </a:xfrm>
          <a:prstGeom prst="line">
            <a:avLst/>
          </a:prstGeom>
          <a:noFill/>
          <a:ln w="9525">
            <a:solidFill>
              <a:srgbClr val="09090D"/>
            </a:solidFill>
            <a:round/>
            <a:headEnd type="none" w="sm" len="sm"/>
            <a:tailEnd type="none" w="sm" len="sm"/>
          </a:ln>
          <a:effectLst/>
        </p:spPr>
        <p:txBody>
          <a:bodyPr wrap="none"/>
          <a:lstStyle/>
          <a:p>
            <a:endParaRPr lang="en-US"/>
          </a:p>
        </p:txBody>
      </p:sp>
      <p:sp>
        <p:nvSpPr>
          <p:cNvPr id="226313" name="WordArt 9"/>
          <p:cNvSpPr>
            <a:spLocks noChangeArrowheads="1" noChangeShapeType="1" noTextEdit="1"/>
          </p:cNvSpPr>
          <p:nvPr/>
        </p:nvSpPr>
        <p:spPr bwMode="ltGray">
          <a:xfrm>
            <a:off x="1524000" y="304800"/>
            <a:ext cx="5867400" cy="7620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2 - Art. 31 Rights</a:t>
            </a:r>
          </a:p>
        </p:txBody>
      </p:sp>
      <p:sp>
        <p:nvSpPr>
          <p:cNvPr id="226314" name="Text Box 10"/>
          <p:cNvSpPr txBox="1">
            <a:spLocks noChangeArrowheads="1"/>
          </p:cNvSpPr>
          <p:nvPr/>
        </p:nvSpPr>
        <p:spPr bwMode="ltGray">
          <a:xfrm>
            <a:off x="6003925" y="4267200"/>
            <a:ext cx="701675" cy="519113"/>
          </a:xfrm>
          <a:prstGeom prst="rect">
            <a:avLst/>
          </a:prstGeom>
          <a:noFill/>
          <a:ln w="9525">
            <a:noFill/>
            <a:miter lim="800000"/>
            <a:headEnd/>
            <a:tailEnd/>
          </a:ln>
          <a:effectLst/>
        </p:spPr>
        <p:txBody>
          <a:bodyPr>
            <a:spAutoFit/>
          </a:bodyPr>
          <a:lstStyle/>
          <a:p>
            <a:pPr eaLnBrk="0" hangingPunct="0"/>
            <a:r>
              <a:rPr lang="en-US" sz="2800" b="1">
                <a:solidFill>
                  <a:srgbClr val="CC3300"/>
                </a:solidFill>
                <a:latin typeface="Tahoma" pitchFamily="34" charset="0"/>
              </a:rPr>
              <a:t>__</a:t>
            </a:r>
          </a:p>
        </p:txBody>
      </p:sp>
      <p:sp>
        <p:nvSpPr>
          <p:cNvPr id="226315" name="Text Box 11"/>
          <p:cNvSpPr txBox="1">
            <a:spLocks noChangeArrowheads="1"/>
          </p:cNvSpPr>
          <p:nvPr/>
        </p:nvSpPr>
        <p:spPr bwMode="ltGray">
          <a:xfrm>
            <a:off x="8302625" y="4267200"/>
            <a:ext cx="701675" cy="519113"/>
          </a:xfrm>
          <a:prstGeom prst="rect">
            <a:avLst/>
          </a:prstGeom>
          <a:noFill/>
          <a:ln w="9525">
            <a:noFill/>
            <a:miter lim="800000"/>
            <a:headEnd/>
            <a:tailEnd/>
          </a:ln>
          <a:effectLst/>
        </p:spPr>
        <p:txBody>
          <a:bodyPr>
            <a:spAutoFit/>
          </a:bodyPr>
          <a:lstStyle/>
          <a:p>
            <a:pPr eaLnBrk="0" hangingPunct="0"/>
            <a:r>
              <a:rPr lang="en-US" sz="2800" b="1">
                <a:solidFill>
                  <a:srgbClr val="CC3300"/>
                </a:solidFill>
                <a:latin typeface="Tahoma" pitchFamily="34" charset="0"/>
              </a:rPr>
              <a:t>__</a:t>
            </a:r>
          </a:p>
        </p:txBody>
      </p:sp>
    </p:spTree>
  </p:cSld>
  <p:clrMapOvr>
    <a:masterClrMapping/>
  </p:clrMapOvr>
  <p:transition advClick="0"/>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body" idx="1"/>
          </p:nvPr>
        </p:nvSpPr>
        <p:spPr>
          <a:xfrm>
            <a:off x="228600" y="1447800"/>
            <a:ext cx="8534400" cy="1676400"/>
          </a:xfrm>
        </p:spPr>
        <p:txBody>
          <a:bodyPr/>
          <a:lstStyle/>
          <a:p>
            <a:pPr>
              <a:buClr>
                <a:srgbClr val="F7FB53"/>
              </a:buClr>
            </a:pPr>
            <a:r>
              <a:rPr lang="en-US" sz="2800"/>
              <a:t>CO of the accused will sign/date in this block after</a:t>
            </a:r>
          </a:p>
          <a:p>
            <a:pPr>
              <a:buClr>
                <a:srgbClr val="F7FB53"/>
              </a:buClr>
              <a:buFontTx/>
              <a:buNone/>
            </a:pPr>
            <a:r>
              <a:rPr lang="en-US" sz="2800"/>
              <a:t>advising accused of Art. 31 Rights.</a:t>
            </a:r>
          </a:p>
        </p:txBody>
      </p:sp>
      <p:sp>
        <p:nvSpPr>
          <p:cNvPr id="227331" name="Rectangle 3"/>
          <p:cNvSpPr>
            <a:spLocks noChangeArrowheads="1"/>
          </p:cNvSpPr>
          <p:nvPr/>
        </p:nvSpPr>
        <p:spPr bwMode="ltGray">
          <a:xfrm>
            <a:off x="0" y="2514600"/>
            <a:ext cx="9144000" cy="1981200"/>
          </a:xfrm>
          <a:prstGeom prst="rect">
            <a:avLst/>
          </a:prstGeom>
          <a:solidFill>
            <a:srgbClr val="FFFFFF"/>
          </a:solidFill>
          <a:ln w="9525">
            <a:solidFill>
              <a:schemeClr val="folHlink"/>
            </a:solidFill>
            <a:miter lim="800000"/>
            <a:headEnd type="none" w="sm" len="sm"/>
            <a:tailEnd type="none" w="sm" len="sm"/>
          </a:ln>
          <a:effectLst/>
        </p:spPr>
        <p:txBody>
          <a:bodyPr wrap="none" anchor="ctr"/>
          <a:lstStyle/>
          <a:p>
            <a:pPr algn="ctr"/>
            <a:endParaRPr lang="en-US" sz="3600">
              <a:solidFill>
                <a:schemeClr val="tx2"/>
              </a:solidFill>
              <a:latin typeface="Tahoma" pitchFamily="34" charset="0"/>
            </a:endParaRPr>
          </a:p>
        </p:txBody>
      </p:sp>
      <p:sp>
        <p:nvSpPr>
          <p:cNvPr id="227332" name="Text Box 4"/>
          <p:cNvSpPr txBox="1">
            <a:spLocks noChangeArrowheads="1"/>
          </p:cNvSpPr>
          <p:nvPr/>
        </p:nvSpPr>
        <p:spPr bwMode="ltGray">
          <a:xfrm>
            <a:off x="0" y="2514600"/>
            <a:ext cx="9144000" cy="2374900"/>
          </a:xfrm>
          <a:prstGeom prst="rect">
            <a:avLst/>
          </a:prstGeom>
          <a:noFill/>
          <a:ln w="9525">
            <a:noFill/>
            <a:miter lim="800000"/>
            <a:headEnd type="none" w="sm" len="sm"/>
            <a:tailEnd type="none" w="sm" len="sm"/>
          </a:ln>
          <a:effectLst/>
        </p:spPr>
        <p:txBody>
          <a:bodyPr>
            <a:spAutoFit/>
          </a:bodyPr>
          <a:lstStyle/>
          <a:p>
            <a:pPr marL="457200" indent="-457200"/>
            <a:r>
              <a:rPr lang="en-US" sz="1200" b="1">
                <a:solidFill>
                  <a:srgbClr val="09090D"/>
                </a:solidFill>
                <a:cs typeface="Times New Roman" pitchFamily="18" charset="0"/>
              </a:rPr>
              <a:t>3.  The accused has been afforded these rights under Article 31, UCMJ, and the right to demand trial by court-martial in lieu</a:t>
            </a:r>
          </a:p>
          <a:p>
            <a:pPr marL="457200" indent="-457200"/>
            <a:r>
              <a:rPr lang="en-US" sz="1200" b="1">
                <a:solidFill>
                  <a:srgbClr val="09090D"/>
                </a:solidFill>
                <a:cs typeface="Times New Roman" pitchFamily="18" charset="0"/>
              </a:rPr>
              <a:t>of non-judicial punishment. </a:t>
            </a:r>
          </a:p>
          <a:p>
            <a:pPr marL="457200" indent="-457200"/>
            <a:endParaRPr lang="en-US" sz="1200" b="1">
              <a:solidFill>
                <a:srgbClr val="09090D"/>
              </a:solidFill>
              <a:cs typeface="Times New Roman" pitchFamily="18" charset="0"/>
            </a:endParaRPr>
          </a:p>
          <a:p>
            <a:pPr marL="457200" indent="-457200"/>
            <a:endParaRPr lang="en-US" sz="1200" b="1">
              <a:solidFill>
                <a:srgbClr val="09090D"/>
              </a:solidFill>
              <a:cs typeface="Times New Roman" pitchFamily="18" charset="0"/>
            </a:endParaRPr>
          </a:p>
          <a:p>
            <a:pPr marL="457200" indent="-457200"/>
            <a:endParaRPr lang="en-US" sz="1200" b="1">
              <a:solidFill>
                <a:srgbClr val="09090D"/>
              </a:solidFill>
              <a:cs typeface="Times New Roman" pitchFamily="18" charset="0"/>
            </a:endParaRPr>
          </a:p>
          <a:p>
            <a:pPr marL="457200" indent="-457200"/>
            <a:endParaRPr lang="en-US" sz="1200" b="1">
              <a:solidFill>
                <a:srgbClr val="09090D"/>
              </a:solidFill>
              <a:cs typeface="Times New Roman" pitchFamily="18" charset="0"/>
            </a:endParaRPr>
          </a:p>
          <a:p>
            <a:pPr marL="457200" indent="-457200"/>
            <a:endParaRPr lang="en-US" sz="1200" b="1">
              <a:solidFill>
                <a:srgbClr val="09090D"/>
              </a:solidFill>
              <a:cs typeface="Times New Roman" pitchFamily="18" charset="0"/>
            </a:endParaRPr>
          </a:p>
          <a:p>
            <a:pPr marL="457200" indent="-457200"/>
            <a:endParaRPr lang="en-US" sz="1000" b="1">
              <a:solidFill>
                <a:srgbClr val="09090D"/>
              </a:solidFill>
              <a:cs typeface="Times New Roman" pitchFamily="18" charset="0"/>
            </a:endParaRPr>
          </a:p>
          <a:p>
            <a:pPr marL="457200" indent="-457200"/>
            <a:r>
              <a:rPr lang="en-US" sz="1000" b="1">
                <a:solidFill>
                  <a:srgbClr val="09090D"/>
                </a:solidFill>
                <a:cs typeface="Times New Roman" pitchFamily="18" charset="0"/>
              </a:rPr>
              <a:t>          </a:t>
            </a:r>
            <a:r>
              <a:rPr lang="en-US" sz="1200" b="1">
                <a:solidFill>
                  <a:srgbClr val="09090D"/>
                </a:solidFill>
                <a:cs typeface="Times New Roman" pitchFamily="18" charset="0"/>
              </a:rPr>
              <a:t>(DATE)  _____________________        (Signature of immediate CO of Accused)___________________________</a:t>
            </a:r>
            <a:endParaRPr lang="en-US" sz="1000" b="1">
              <a:solidFill>
                <a:srgbClr val="09090D"/>
              </a:solidFill>
              <a:cs typeface="Times New Roman" pitchFamily="18" charset="0"/>
            </a:endParaRPr>
          </a:p>
          <a:p>
            <a:pPr marL="457200" indent="-457200"/>
            <a:endParaRPr lang="en-US" sz="1000" b="1">
              <a:solidFill>
                <a:srgbClr val="09090D"/>
              </a:solidFill>
              <a:cs typeface="Times New Roman" pitchFamily="18" charset="0"/>
            </a:endParaRPr>
          </a:p>
          <a:p>
            <a:pPr marL="457200" indent="-457200"/>
            <a:endParaRPr lang="en-US" sz="1000" b="1">
              <a:solidFill>
                <a:srgbClr val="09090D"/>
              </a:solidFill>
              <a:cs typeface="Times New Roman" pitchFamily="18" charset="0"/>
            </a:endParaRPr>
          </a:p>
          <a:p>
            <a:pPr marL="457200" indent="-457200"/>
            <a:endParaRPr lang="en-US" sz="1200" b="1">
              <a:solidFill>
                <a:srgbClr val="09090D"/>
              </a:solidFill>
              <a:cs typeface="Times New Roman" pitchFamily="18" charset="0"/>
            </a:endParaRPr>
          </a:p>
          <a:p>
            <a:pPr marL="457200" indent="-457200">
              <a:buFontTx/>
              <a:buChar char="•"/>
            </a:pPr>
            <a:endParaRPr lang="en-US" sz="1200" b="1">
              <a:solidFill>
                <a:srgbClr val="09090D"/>
              </a:solidFill>
              <a:cs typeface="Times New Roman" pitchFamily="18" charset="0"/>
            </a:endParaRPr>
          </a:p>
        </p:txBody>
      </p:sp>
      <p:sp>
        <p:nvSpPr>
          <p:cNvPr id="227333" name="Text Box 5"/>
          <p:cNvSpPr txBox="1">
            <a:spLocks noChangeArrowheads="1"/>
          </p:cNvSpPr>
          <p:nvPr/>
        </p:nvSpPr>
        <p:spPr bwMode="ltGray">
          <a:xfrm>
            <a:off x="990600" y="3733800"/>
            <a:ext cx="7315200" cy="457200"/>
          </a:xfrm>
          <a:prstGeom prst="rect">
            <a:avLst/>
          </a:prstGeom>
          <a:noFill/>
          <a:ln w="9525">
            <a:noFill/>
            <a:miter lim="800000"/>
            <a:headEnd type="none" w="sm" len="sm"/>
            <a:tailEnd type="none" w="sm" len="sm"/>
          </a:ln>
          <a:effectLst/>
        </p:spPr>
        <p:txBody>
          <a:bodyPr>
            <a:spAutoFit/>
          </a:bodyPr>
          <a:lstStyle/>
          <a:p>
            <a:r>
              <a:rPr lang="en-US" sz="2000" b="1">
                <a:solidFill>
                  <a:srgbClr val="CC3300"/>
                </a:solidFill>
                <a:latin typeface="Tahoma" pitchFamily="34" charset="0"/>
              </a:rPr>
              <a:t>2007/06/14</a:t>
            </a:r>
            <a:r>
              <a:rPr lang="en-US" sz="2400" b="1">
                <a:solidFill>
                  <a:srgbClr val="CC3300"/>
                </a:solidFill>
                <a:latin typeface="Century Gothic" pitchFamily="34" charset="0"/>
              </a:rPr>
              <a:t>                                           </a:t>
            </a:r>
            <a:r>
              <a:rPr lang="en-US" sz="2400" b="1">
                <a:solidFill>
                  <a:srgbClr val="CC3300"/>
                </a:solidFill>
                <a:latin typeface="Monotype Corsiva" pitchFamily="66" charset="0"/>
              </a:rPr>
              <a:t>J. A. BEGOOD</a:t>
            </a:r>
            <a:r>
              <a:rPr lang="en-US" sz="2400">
                <a:solidFill>
                  <a:srgbClr val="CC3300"/>
                </a:solidFill>
                <a:latin typeface="Century Gothic" pitchFamily="34" charset="0"/>
              </a:rPr>
              <a:t>           </a:t>
            </a:r>
          </a:p>
        </p:txBody>
      </p:sp>
      <p:sp>
        <p:nvSpPr>
          <p:cNvPr id="227334" name="WordArt 6"/>
          <p:cNvSpPr>
            <a:spLocks noChangeArrowheads="1" noChangeShapeType="1" noTextEdit="1"/>
          </p:cNvSpPr>
          <p:nvPr/>
        </p:nvSpPr>
        <p:spPr bwMode="ltGray">
          <a:xfrm>
            <a:off x="1524000" y="381000"/>
            <a:ext cx="6400800" cy="6858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3 - CO Acknowledgement</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wd">
                                    <p:tmAbs val="300"/>
                                  </p:iterate>
                                  <p:childTnLst>
                                    <p:set>
                                      <p:cBhvr>
                                        <p:cTn id="6" dur="1" fill="hold">
                                          <p:stCondLst>
                                            <p:cond delay="299"/>
                                          </p:stCondLst>
                                        </p:cTn>
                                        <p:tgtEl>
                                          <p:spTgt spid="2273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333"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ChangeArrowheads="1"/>
          </p:cNvSpPr>
          <p:nvPr>
            <p:ph type="body" idx="1"/>
          </p:nvPr>
        </p:nvSpPr>
        <p:spPr>
          <a:xfrm>
            <a:off x="304800" y="1524000"/>
            <a:ext cx="8458200" cy="1752600"/>
          </a:xfrm>
        </p:spPr>
        <p:txBody>
          <a:bodyPr/>
          <a:lstStyle/>
          <a:p>
            <a:pPr>
              <a:buClr>
                <a:srgbClr val="F7FB53"/>
              </a:buClr>
            </a:pPr>
            <a:r>
              <a:rPr lang="en-US" sz="2800"/>
              <a:t>Marine acknowledgement.</a:t>
            </a:r>
          </a:p>
          <a:p>
            <a:pPr>
              <a:buClr>
                <a:srgbClr val="F7FB53"/>
              </a:buClr>
            </a:pPr>
            <a:endParaRPr lang="en-US" sz="1200"/>
          </a:p>
          <a:p>
            <a:pPr>
              <a:buClr>
                <a:srgbClr val="F7FB53"/>
              </a:buClr>
            </a:pPr>
            <a:r>
              <a:rPr lang="en-US" sz="2800"/>
              <a:t>Marine accepts NJP or trial by a court-martial.</a:t>
            </a:r>
          </a:p>
        </p:txBody>
      </p:sp>
      <p:sp>
        <p:nvSpPr>
          <p:cNvPr id="228355" name="WordArt 3"/>
          <p:cNvSpPr>
            <a:spLocks noChangeArrowheads="1" noChangeShapeType="1" noTextEdit="1"/>
          </p:cNvSpPr>
          <p:nvPr/>
        </p:nvSpPr>
        <p:spPr bwMode="ltGray">
          <a:xfrm>
            <a:off x="1981200" y="228600"/>
            <a:ext cx="5562600" cy="6096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4 - Booker Statement</a:t>
            </a:r>
          </a:p>
        </p:txBody>
      </p:sp>
      <p:pic>
        <p:nvPicPr>
          <p:cNvPr id="228357" name="Picture 5"/>
          <p:cNvPicPr>
            <a:picLocks noChangeAspect="1" noChangeArrowheads="1"/>
          </p:cNvPicPr>
          <p:nvPr/>
        </p:nvPicPr>
        <p:blipFill>
          <a:blip r:embed="rId2" cstate="print"/>
          <a:srcRect/>
          <a:stretch>
            <a:fillRect/>
          </a:stretch>
        </p:blipFill>
        <p:spPr bwMode="auto">
          <a:xfrm>
            <a:off x="2819400" y="3200400"/>
            <a:ext cx="3657600" cy="3028950"/>
          </a:xfrm>
          <a:prstGeom prst="rect">
            <a:avLst/>
          </a:prstGeom>
          <a:noFill/>
        </p:spPr>
      </p:pic>
    </p:spTree>
  </p:cSld>
  <p:clrMapOvr>
    <a:masterClrMapping/>
  </p:clrMapOvr>
  <p:transition advClick="0"/>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ChangeArrowheads="1"/>
          </p:cNvSpPr>
          <p:nvPr/>
        </p:nvSpPr>
        <p:spPr bwMode="ltGray">
          <a:xfrm>
            <a:off x="0" y="2590800"/>
            <a:ext cx="9144000" cy="2133600"/>
          </a:xfrm>
          <a:prstGeom prst="rect">
            <a:avLst/>
          </a:prstGeom>
          <a:solidFill>
            <a:srgbClr val="FFFFFF"/>
          </a:solidFill>
          <a:ln w="9525">
            <a:solidFill>
              <a:schemeClr val="folHlink"/>
            </a:solidFill>
            <a:miter lim="800000"/>
            <a:headEnd type="none" w="sm" len="sm"/>
            <a:tailEnd type="none" w="sm" len="sm"/>
          </a:ln>
          <a:effectLst/>
        </p:spPr>
        <p:txBody>
          <a:bodyPr wrap="none" anchor="ctr"/>
          <a:lstStyle/>
          <a:p>
            <a:pPr algn="ctr"/>
            <a:endParaRPr lang="en-US" sz="3600">
              <a:solidFill>
                <a:schemeClr val="tx2"/>
              </a:solidFill>
              <a:latin typeface="Tahoma" pitchFamily="34" charset="0"/>
            </a:endParaRPr>
          </a:p>
        </p:txBody>
      </p:sp>
      <p:sp>
        <p:nvSpPr>
          <p:cNvPr id="229379" name="Text Box 3"/>
          <p:cNvSpPr txBox="1">
            <a:spLocks noChangeArrowheads="1"/>
          </p:cNvSpPr>
          <p:nvPr/>
        </p:nvSpPr>
        <p:spPr bwMode="ltGray">
          <a:xfrm>
            <a:off x="0" y="2590800"/>
            <a:ext cx="9144000" cy="2100263"/>
          </a:xfrm>
          <a:prstGeom prst="rect">
            <a:avLst/>
          </a:prstGeom>
          <a:noFill/>
          <a:ln w="9525">
            <a:noFill/>
            <a:miter lim="800000"/>
            <a:headEnd type="none" w="sm" len="sm"/>
            <a:tailEnd type="none" w="sm" len="sm"/>
          </a:ln>
          <a:effectLst/>
        </p:spPr>
        <p:txBody>
          <a:bodyPr>
            <a:spAutoFit/>
          </a:bodyPr>
          <a:lstStyle/>
          <a:p>
            <a:r>
              <a:rPr lang="en-US" sz="1200" b="1">
                <a:solidFill>
                  <a:srgbClr val="09090D"/>
                </a:solidFill>
                <a:cs typeface="Times New Roman" pitchFamily="18" charset="0"/>
              </a:rPr>
              <a:t>4. BOOKER STATEMENT:  I have been given the opportunity to consult with a lawyer, provided by the Government at no cost to me, in regard to a pending NJP for violation of Article(s) _________________________________ of the UCMJ.  I understand I have the right to refuse that NJP; I (do) (do not) choose to exercise that right.  I further understand that acceptance of NJP does not preclude my command from taking other adverse administrative action against me.</a:t>
            </a:r>
          </a:p>
          <a:p>
            <a:endParaRPr lang="en-US" sz="1200" b="1">
              <a:solidFill>
                <a:srgbClr val="09090D"/>
              </a:solidFill>
              <a:cs typeface="Times New Roman" pitchFamily="18" charset="0"/>
            </a:endParaRPr>
          </a:p>
          <a:p>
            <a:endParaRPr lang="en-US" sz="1200" b="1">
              <a:solidFill>
                <a:srgbClr val="09090D"/>
              </a:solidFill>
              <a:cs typeface="Times New Roman" pitchFamily="18" charset="0"/>
            </a:endParaRPr>
          </a:p>
          <a:p>
            <a:endParaRPr lang="en-US" sz="1200" b="1">
              <a:solidFill>
                <a:srgbClr val="09090D"/>
              </a:solidFill>
              <a:cs typeface="Times New Roman" pitchFamily="18" charset="0"/>
            </a:endParaRPr>
          </a:p>
          <a:p>
            <a:endParaRPr lang="en-US" sz="1200" b="1">
              <a:solidFill>
                <a:srgbClr val="09090D"/>
              </a:solidFill>
              <a:cs typeface="Times New Roman" pitchFamily="18" charset="0"/>
            </a:endParaRPr>
          </a:p>
          <a:p>
            <a:endParaRPr lang="en-US" sz="1200" b="1">
              <a:solidFill>
                <a:srgbClr val="09090D"/>
              </a:solidFill>
              <a:cs typeface="Times New Roman" pitchFamily="18" charset="0"/>
            </a:endParaRPr>
          </a:p>
          <a:p>
            <a:r>
              <a:rPr lang="en-US" sz="1200" b="1">
                <a:solidFill>
                  <a:srgbClr val="09090D"/>
                </a:solidFill>
                <a:cs typeface="Times New Roman" pitchFamily="18" charset="0"/>
              </a:rPr>
              <a:t>(DATE)  _____________________        (Signature of Accused) _______________________________________</a:t>
            </a:r>
            <a:endParaRPr lang="en-US" sz="1000" b="1">
              <a:solidFill>
                <a:srgbClr val="09090D"/>
              </a:solidFill>
              <a:cs typeface="Times New Roman" pitchFamily="18" charset="0"/>
            </a:endParaRPr>
          </a:p>
          <a:p>
            <a:endParaRPr lang="en-US" sz="1200" b="1">
              <a:solidFill>
                <a:srgbClr val="09090D"/>
              </a:solidFill>
              <a:cs typeface="Times New Roman" pitchFamily="18" charset="0"/>
            </a:endParaRPr>
          </a:p>
        </p:txBody>
      </p:sp>
      <p:sp>
        <p:nvSpPr>
          <p:cNvPr id="229380" name="Text Box 4"/>
          <p:cNvSpPr txBox="1">
            <a:spLocks noChangeArrowheads="1"/>
          </p:cNvSpPr>
          <p:nvPr/>
        </p:nvSpPr>
        <p:spPr bwMode="ltGray">
          <a:xfrm>
            <a:off x="304800" y="2681288"/>
            <a:ext cx="8534400" cy="1738312"/>
          </a:xfrm>
          <a:prstGeom prst="rect">
            <a:avLst/>
          </a:prstGeom>
          <a:noFill/>
          <a:ln w="9525">
            <a:noFill/>
            <a:miter lim="800000"/>
            <a:headEnd type="none" w="sm" len="sm"/>
            <a:tailEnd type="none" w="sm" len="sm"/>
          </a:ln>
          <a:effectLst/>
        </p:spPr>
        <p:txBody>
          <a:bodyPr>
            <a:spAutoFit/>
          </a:bodyPr>
          <a:lstStyle/>
          <a:p>
            <a:r>
              <a:rPr lang="en-US">
                <a:solidFill>
                  <a:srgbClr val="CC3300"/>
                </a:solidFill>
                <a:latin typeface="Tahoma" pitchFamily="34" charset="0"/>
              </a:rPr>
              <a:t>                                                                          </a:t>
            </a:r>
            <a:r>
              <a:rPr lang="en-US" b="1">
                <a:solidFill>
                  <a:srgbClr val="CC3300"/>
                </a:solidFill>
                <a:latin typeface="Tahoma" pitchFamily="34" charset="0"/>
              </a:rPr>
              <a:t>92</a:t>
            </a:r>
          </a:p>
          <a:p>
            <a:endParaRPr lang="en-US" b="1">
              <a:solidFill>
                <a:srgbClr val="CC3300"/>
              </a:solidFill>
              <a:latin typeface="Tahoma" pitchFamily="34" charset="0"/>
            </a:endParaRPr>
          </a:p>
          <a:p>
            <a:endParaRPr lang="en-US">
              <a:solidFill>
                <a:srgbClr val="CC3300"/>
              </a:solidFill>
              <a:latin typeface="Century Gothic" pitchFamily="34" charset="0"/>
            </a:endParaRPr>
          </a:p>
          <a:p>
            <a:endParaRPr lang="en-US">
              <a:solidFill>
                <a:srgbClr val="CC3300"/>
              </a:solidFill>
              <a:latin typeface="Century Gothic" pitchFamily="34" charset="0"/>
            </a:endParaRPr>
          </a:p>
          <a:p>
            <a:endParaRPr lang="en-US" sz="1200">
              <a:solidFill>
                <a:srgbClr val="CC3300"/>
              </a:solidFill>
              <a:latin typeface="Century Gothic" pitchFamily="34" charset="0"/>
            </a:endParaRPr>
          </a:p>
          <a:p>
            <a:r>
              <a:rPr lang="en-US">
                <a:solidFill>
                  <a:srgbClr val="CC3300"/>
                </a:solidFill>
                <a:latin typeface="Tahoma" pitchFamily="34" charset="0"/>
              </a:rPr>
              <a:t>      </a:t>
            </a:r>
            <a:r>
              <a:rPr lang="en-US" sz="2000" b="1">
                <a:solidFill>
                  <a:srgbClr val="CC3300"/>
                </a:solidFill>
                <a:latin typeface="Tahoma" pitchFamily="34" charset="0"/>
              </a:rPr>
              <a:t>2007/06/12</a:t>
            </a:r>
            <a:r>
              <a:rPr lang="en-US" sz="2400" b="1">
                <a:solidFill>
                  <a:srgbClr val="CC3300"/>
                </a:solidFill>
                <a:latin typeface="Century Gothic" pitchFamily="34" charset="0"/>
              </a:rPr>
              <a:t>                            </a:t>
            </a:r>
            <a:r>
              <a:rPr lang="en-US" sz="2400" b="1">
                <a:solidFill>
                  <a:srgbClr val="CC3300"/>
                </a:solidFill>
                <a:latin typeface="Monotype Corsiva" pitchFamily="66" charset="0"/>
              </a:rPr>
              <a:t>RONALD B. PARE</a:t>
            </a:r>
          </a:p>
        </p:txBody>
      </p:sp>
      <p:sp>
        <p:nvSpPr>
          <p:cNvPr id="229381" name="WordArt 5"/>
          <p:cNvSpPr>
            <a:spLocks noChangeArrowheads="1" noChangeShapeType="1" noTextEdit="1"/>
          </p:cNvSpPr>
          <p:nvPr/>
        </p:nvSpPr>
        <p:spPr bwMode="ltGray">
          <a:xfrm>
            <a:off x="1828800" y="304800"/>
            <a:ext cx="5791200" cy="6096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4 - Booker Statement</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wd">
                                    <p:tmAbs val="300"/>
                                  </p:iterate>
                                  <p:childTnLst>
                                    <p:set>
                                      <p:cBhvr>
                                        <p:cTn id="6" dur="1" fill="hold">
                                          <p:stCondLst>
                                            <p:cond delay="299"/>
                                          </p:stCondLst>
                                        </p:cTn>
                                        <p:tgtEl>
                                          <p:spTgt spid="22938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iterate type="wd">
                                    <p:tmAbs val="300"/>
                                  </p:iterate>
                                  <p:childTnLst>
                                    <p:set>
                                      <p:cBhvr>
                                        <p:cTn id="10" dur="1" fill="hold">
                                          <p:stCondLst>
                                            <p:cond delay="299"/>
                                          </p:stCondLst>
                                        </p:cTn>
                                        <p:tgtEl>
                                          <p:spTgt spid="22938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9380" grpId="0"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body" idx="1"/>
          </p:nvPr>
        </p:nvSpPr>
        <p:spPr>
          <a:xfrm>
            <a:off x="228600" y="1357313"/>
            <a:ext cx="8839200" cy="3671887"/>
          </a:xfrm>
        </p:spPr>
        <p:txBody>
          <a:bodyPr/>
          <a:lstStyle/>
          <a:p>
            <a:pPr>
              <a:buClr>
                <a:srgbClr val="F7FB53"/>
              </a:buClr>
            </a:pPr>
            <a:r>
              <a:rPr lang="en-US" sz="2800"/>
              <a:t>UA is when a member of the armed forces is </a:t>
            </a:r>
          </a:p>
          <a:p>
            <a:pPr>
              <a:buClr>
                <a:srgbClr val="F7FB53"/>
              </a:buClr>
              <a:buFontTx/>
              <a:buNone/>
            </a:pPr>
            <a:r>
              <a:rPr lang="en-US" sz="2800"/>
              <a:t>(</a:t>
            </a:r>
            <a:r>
              <a:rPr lang="en-US" sz="2800">
                <a:solidFill>
                  <a:srgbClr val="66CCFF"/>
                </a:solidFill>
              </a:rPr>
              <a:t>member’s own fault</a:t>
            </a:r>
            <a:r>
              <a:rPr lang="en-US" sz="2800"/>
              <a:t>) not at appointed place of duty.</a:t>
            </a:r>
          </a:p>
          <a:p>
            <a:pPr>
              <a:buClr>
                <a:srgbClr val="F7FB53"/>
              </a:buClr>
            </a:pPr>
            <a:endParaRPr lang="en-US" sz="1200"/>
          </a:p>
          <a:p>
            <a:pPr>
              <a:buClr>
                <a:srgbClr val="F7FB53"/>
              </a:buClr>
            </a:pPr>
            <a:r>
              <a:rPr lang="en-US" sz="2800"/>
              <a:t>UA entries are proof of an absence offense and </a:t>
            </a:r>
          </a:p>
          <a:p>
            <a:pPr>
              <a:buClr>
                <a:srgbClr val="F7FB53"/>
              </a:buClr>
              <a:buFontTx/>
              <a:buNone/>
            </a:pPr>
            <a:r>
              <a:rPr lang="en-US" sz="2800"/>
              <a:t>must be free of errors.</a:t>
            </a:r>
          </a:p>
          <a:p>
            <a:pPr>
              <a:buClr>
                <a:srgbClr val="F7FB53"/>
              </a:buClr>
            </a:pPr>
            <a:endParaRPr lang="en-US" sz="1200"/>
          </a:p>
          <a:p>
            <a:pPr>
              <a:buClr>
                <a:srgbClr val="F7FB53"/>
              </a:buClr>
            </a:pPr>
            <a:r>
              <a:rPr lang="en-US" sz="2800"/>
              <a:t>Must be properly authenticated to be allowed as </a:t>
            </a:r>
          </a:p>
          <a:p>
            <a:pPr>
              <a:buClr>
                <a:srgbClr val="F7FB53"/>
              </a:buClr>
              <a:buFontTx/>
              <a:buNone/>
            </a:pPr>
            <a:r>
              <a:rPr lang="en-US" sz="2800"/>
              <a:t>evidence in a court-martial.</a:t>
            </a:r>
          </a:p>
        </p:txBody>
      </p:sp>
      <p:sp>
        <p:nvSpPr>
          <p:cNvPr id="230403" name="WordArt 3"/>
          <p:cNvSpPr>
            <a:spLocks noChangeArrowheads="1" noChangeShapeType="1" noTextEdit="1"/>
          </p:cNvSpPr>
          <p:nvPr/>
        </p:nvSpPr>
        <p:spPr bwMode="ltGray">
          <a:xfrm>
            <a:off x="2362200" y="381000"/>
            <a:ext cx="4114800" cy="5334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5 - UA</a:t>
            </a:r>
          </a:p>
        </p:txBody>
      </p:sp>
    </p:spTree>
  </p:cSld>
  <p:clrMapOvr>
    <a:masterClrMapping/>
  </p:clrMapOvr>
  <p:transition advClick="0"/>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ChangeArrowheads="1"/>
          </p:cNvSpPr>
          <p:nvPr/>
        </p:nvSpPr>
        <p:spPr bwMode="ltGray">
          <a:xfrm>
            <a:off x="0" y="2590800"/>
            <a:ext cx="9144000" cy="2133600"/>
          </a:xfrm>
          <a:prstGeom prst="rect">
            <a:avLst/>
          </a:prstGeom>
          <a:solidFill>
            <a:srgbClr val="FFFFFF"/>
          </a:solidFill>
          <a:ln w="9525">
            <a:solidFill>
              <a:schemeClr val="folHlink"/>
            </a:solidFill>
            <a:miter lim="800000"/>
            <a:headEnd type="none" w="sm" len="sm"/>
            <a:tailEnd type="none" w="sm" len="sm"/>
          </a:ln>
          <a:effectLst/>
        </p:spPr>
        <p:txBody>
          <a:bodyPr wrap="none" anchor="ctr"/>
          <a:lstStyle/>
          <a:p>
            <a:pPr algn="ctr"/>
            <a:endParaRPr lang="en-US" sz="3600">
              <a:solidFill>
                <a:schemeClr val="tx2"/>
              </a:solidFill>
              <a:latin typeface="Tahoma" pitchFamily="34" charset="0"/>
            </a:endParaRPr>
          </a:p>
        </p:txBody>
      </p:sp>
      <p:sp>
        <p:nvSpPr>
          <p:cNvPr id="231427" name="Text Box 3"/>
          <p:cNvSpPr txBox="1">
            <a:spLocks noChangeArrowheads="1"/>
          </p:cNvSpPr>
          <p:nvPr/>
        </p:nvSpPr>
        <p:spPr bwMode="ltGray">
          <a:xfrm>
            <a:off x="0" y="2590800"/>
            <a:ext cx="9144000" cy="2009775"/>
          </a:xfrm>
          <a:prstGeom prst="rect">
            <a:avLst/>
          </a:prstGeom>
          <a:noFill/>
          <a:ln w="9525">
            <a:noFill/>
            <a:miter lim="800000"/>
            <a:headEnd type="none" w="sm" len="sm"/>
            <a:tailEnd type="none" w="sm" len="sm"/>
          </a:ln>
          <a:effectLst/>
        </p:spPr>
        <p:txBody>
          <a:bodyPr>
            <a:spAutoFit/>
          </a:bodyPr>
          <a:lstStyle/>
          <a:p>
            <a:pPr marL="457200" indent="-457200"/>
            <a:r>
              <a:rPr lang="en-US" sz="1200" b="1">
                <a:solidFill>
                  <a:srgbClr val="09090D"/>
                </a:solidFill>
                <a:cs typeface="Times New Roman" pitchFamily="18" charset="0"/>
              </a:rPr>
              <a:t>5.  UNAUTHORIZED ABSENCES (in excess of 24 hours) MARKS OF DESERTION</a:t>
            </a:r>
            <a:r>
              <a:rPr lang="en-US" sz="1200">
                <a:solidFill>
                  <a:srgbClr val="09090D"/>
                </a:solidFill>
                <a:cs typeface="Times New Roman" pitchFamily="18" charset="0"/>
              </a:rPr>
              <a:t> </a:t>
            </a:r>
          </a:p>
          <a:p>
            <a:pPr marL="457200" indent="-457200"/>
            <a:endParaRPr lang="en-US" sz="12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endParaRPr lang="en-US" sz="1000">
              <a:solidFill>
                <a:srgbClr val="09090D"/>
              </a:solidFill>
              <a:cs typeface="Times New Roman" pitchFamily="18" charset="0"/>
            </a:endParaRPr>
          </a:p>
          <a:p>
            <a:pPr marL="457200" indent="-457200"/>
            <a:r>
              <a:rPr lang="en-US" sz="1000">
                <a:solidFill>
                  <a:srgbClr val="09090D"/>
                </a:solidFill>
                <a:cs typeface="Times New Roman" pitchFamily="18" charset="0"/>
              </a:rPr>
              <a:t>          </a:t>
            </a:r>
          </a:p>
          <a:p>
            <a:pPr marL="457200" indent="-457200"/>
            <a:endParaRPr lang="en-US" sz="10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buFontTx/>
              <a:buChar char="•"/>
            </a:pPr>
            <a:endParaRPr lang="en-US" sz="1200">
              <a:solidFill>
                <a:srgbClr val="09090D"/>
              </a:solidFill>
              <a:cs typeface="Times New Roman" pitchFamily="18" charset="0"/>
            </a:endParaRPr>
          </a:p>
        </p:txBody>
      </p:sp>
      <p:sp>
        <p:nvSpPr>
          <p:cNvPr id="231428" name="Rectangle 4"/>
          <p:cNvSpPr>
            <a:spLocks noGrp="1" noChangeArrowheads="1"/>
          </p:cNvSpPr>
          <p:nvPr>
            <p:ph type="body" idx="1"/>
          </p:nvPr>
        </p:nvSpPr>
        <p:spPr>
          <a:xfrm>
            <a:off x="0" y="1600200"/>
            <a:ext cx="8915400" cy="609600"/>
          </a:xfrm>
        </p:spPr>
        <p:txBody>
          <a:bodyPr/>
          <a:lstStyle/>
          <a:p>
            <a:pPr>
              <a:buClr>
                <a:srgbClr val="F7FB53"/>
              </a:buClr>
            </a:pPr>
            <a:r>
              <a:rPr lang="en-US" sz="2800"/>
              <a:t>If Marine was not UA, leave blank.</a:t>
            </a:r>
          </a:p>
        </p:txBody>
      </p:sp>
      <p:sp>
        <p:nvSpPr>
          <p:cNvPr id="231429" name="Text Box 5"/>
          <p:cNvSpPr txBox="1">
            <a:spLocks noChangeArrowheads="1"/>
          </p:cNvSpPr>
          <p:nvPr/>
        </p:nvSpPr>
        <p:spPr bwMode="ltGray">
          <a:xfrm>
            <a:off x="0" y="2895600"/>
            <a:ext cx="9144000" cy="822325"/>
          </a:xfrm>
          <a:prstGeom prst="rect">
            <a:avLst/>
          </a:prstGeom>
          <a:noFill/>
          <a:ln w="9525">
            <a:noFill/>
            <a:miter lim="800000"/>
            <a:headEnd type="none" w="sm" len="sm"/>
            <a:tailEnd type="none" w="sm" len="sm"/>
          </a:ln>
          <a:effectLst/>
        </p:spPr>
        <p:txBody>
          <a:bodyPr>
            <a:spAutoFit/>
          </a:bodyPr>
          <a:lstStyle/>
          <a:p>
            <a:r>
              <a:rPr lang="en-US" sz="2400" b="1">
                <a:solidFill>
                  <a:srgbClr val="CC3300"/>
                </a:solidFill>
                <a:latin typeface="Tahoma" pitchFamily="34" charset="0"/>
              </a:rPr>
              <a:t>6 Feb 07.  UA (AWOL) fr this org since 0801, 5 Feb 07.</a:t>
            </a:r>
          </a:p>
          <a:p>
            <a:r>
              <a:rPr lang="en-US" sz="2400" b="1">
                <a:solidFill>
                  <a:srgbClr val="CC3300"/>
                </a:solidFill>
                <a:latin typeface="Tahoma" pitchFamily="34" charset="0"/>
              </a:rPr>
              <a:t>Abs rpt by RUC 12001 on UD 0028 dtd 6 Feb 07.</a:t>
            </a:r>
          </a:p>
        </p:txBody>
      </p:sp>
      <p:sp>
        <p:nvSpPr>
          <p:cNvPr id="231430" name="WordArt 6"/>
          <p:cNvSpPr>
            <a:spLocks noChangeArrowheads="1" noChangeShapeType="1" noTextEdit="1"/>
          </p:cNvSpPr>
          <p:nvPr/>
        </p:nvSpPr>
        <p:spPr bwMode="ltGray">
          <a:xfrm>
            <a:off x="2438400" y="304800"/>
            <a:ext cx="4191000" cy="5334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5 - UA</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231426"/>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231427"/>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499"/>
                                          </p:stCondLst>
                                        </p:cTn>
                                        <p:tgtEl>
                                          <p:spTgt spid="2314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1426" grpId="0" animBg="1" autoUpdateAnimBg="0"/>
      <p:bldP spid="231427" grpId="0" autoUpdateAnimBg="0"/>
      <p:bldP spid="231429" grpId="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ChangeArrowheads="1"/>
          </p:cNvSpPr>
          <p:nvPr/>
        </p:nvSpPr>
        <p:spPr bwMode="ltGray">
          <a:xfrm>
            <a:off x="0" y="2286000"/>
            <a:ext cx="9144000" cy="2133600"/>
          </a:xfrm>
          <a:prstGeom prst="rect">
            <a:avLst/>
          </a:prstGeom>
          <a:solidFill>
            <a:srgbClr val="FFFFFF"/>
          </a:solidFill>
          <a:ln w="9525">
            <a:solidFill>
              <a:schemeClr val="folHlink"/>
            </a:solidFill>
            <a:miter lim="800000"/>
            <a:headEnd type="none" w="sm" len="sm"/>
            <a:tailEnd type="none" w="sm" len="sm"/>
          </a:ln>
          <a:effectLst/>
        </p:spPr>
        <p:txBody>
          <a:bodyPr wrap="none" anchor="ctr"/>
          <a:lstStyle/>
          <a:p>
            <a:pPr algn="ctr"/>
            <a:endParaRPr lang="en-US" sz="3600">
              <a:solidFill>
                <a:schemeClr val="tx2"/>
              </a:solidFill>
              <a:latin typeface="Tahoma" pitchFamily="34" charset="0"/>
            </a:endParaRPr>
          </a:p>
        </p:txBody>
      </p:sp>
      <p:sp>
        <p:nvSpPr>
          <p:cNvPr id="232451" name="Text Box 3"/>
          <p:cNvSpPr txBox="1">
            <a:spLocks noChangeArrowheads="1"/>
          </p:cNvSpPr>
          <p:nvPr/>
        </p:nvSpPr>
        <p:spPr bwMode="ltGray">
          <a:xfrm>
            <a:off x="0" y="2362200"/>
            <a:ext cx="9144000" cy="2009775"/>
          </a:xfrm>
          <a:prstGeom prst="rect">
            <a:avLst/>
          </a:prstGeom>
          <a:noFill/>
          <a:ln w="9525">
            <a:noFill/>
            <a:miter lim="800000"/>
            <a:headEnd type="none" w="sm" len="sm"/>
            <a:tailEnd type="none" w="sm" len="sm"/>
          </a:ln>
          <a:effectLst/>
        </p:spPr>
        <p:txBody>
          <a:bodyPr>
            <a:spAutoFit/>
          </a:bodyPr>
          <a:lstStyle/>
          <a:p>
            <a:pPr marL="457200" indent="-457200"/>
            <a:r>
              <a:rPr lang="en-US" sz="1200" b="1">
                <a:solidFill>
                  <a:srgbClr val="09090D"/>
                </a:solidFill>
                <a:cs typeface="Times New Roman" pitchFamily="18" charset="0"/>
              </a:rPr>
              <a:t>6.  FINAL DISPOSITION TAKEN AND DATE.</a:t>
            </a:r>
          </a:p>
          <a:p>
            <a:pPr marL="457200" indent="-457200"/>
            <a:endParaRPr lang="en-US" sz="1200" b="1">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endParaRPr lang="en-US" sz="1000">
              <a:solidFill>
                <a:srgbClr val="09090D"/>
              </a:solidFill>
              <a:cs typeface="Times New Roman" pitchFamily="18" charset="0"/>
            </a:endParaRPr>
          </a:p>
          <a:p>
            <a:pPr marL="457200" indent="-457200"/>
            <a:r>
              <a:rPr lang="en-US" sz="1000">
                <a:solidFill>
                  <a:srgbClr val="09090D"/>
                </a:solidFill>
                <a:cs typeface="Times New Roman" pitchFamily="18" charset="0"/>
              </a:rPr>
              <a:t>          </a:t>
            </a:r>
          </a:p>
          <a:p>
            <a:pPr marL="457200" indent="-457200"/>
            <a:endParaRPr lang="en-US" sz="10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buFontTx/>
              <a:buChar char="•"/>
            </a:pPr>
            <a:endParaRPr lang="en-US" sz="1200">
              <a:solidFill>
                <a:srgbClr val="09090D"/>
              </a:solidFill>
              <a:cs typeface="Times New Roman" pitchFamily="18" charset="0"/>
            </a:endParaRPr>
          </a:p>
        </p:txBody>
      </p:sp>
      <p:sp>
        <p:nvSpPr>
          <p:cNvPr id="232452" name="Text Box 4"/>
          <p:cNvSpPr txBox="1">
            <a:spLocks noChangeArrowheads="1"/>
          </p:cNvSpPr>
          <p:nvPr/>
        </p:nvSpPr>
        <p:spPr bwMode="ltGray">
          <a:xfrm>
            <a:off x="0" y="2790825"/>
            <a:ext cx="9144000" cy="822325"/>
          </a:xfrm>
          <a:prstGeom prst="rect">
            <a:avLst/>
          </a:prstGeom>
          <a:noFill/>
          <a:ln w="9525">
            <a:noFill/>
            <a:miter lim="800000"/>
            <a:headEnd type="none" w="sm" len="sm"/>
            <a:tailEnd type="none" w="sm" len="sm"/>
          </a:ln>
          <a:effectLst/>
        </p:spPr>
        <p:txBody>
          <a:bodyPr>
            <a:spAutoFit/>
          </a:bodyPr>
          <a:lstStyle/>
          <a:p>
            <a:r>
              <a:rPr lang="en-US" sz="2400" b="1">
                <a:solidFill>
                  <a:srgbClr val="CC3300"/>
                </a:solidFill>
                <a:latin typeface="Tahoma" pitchFamily="34" charset="0"/>
              </a:rPr>
              <a:t>Forf of $250 pay per mo for 1 mo.  Total forf $250.  14 Jun 07.</a:t>
            </a:r>
          </a:p>
        </p:txBody>
      </p:sp>
      <p:sp>
        <p:nvSpPr>
          <p:cNvPr id="232453" name="Text Box 5"/>
          <p:cNvSpPr txBox="1">
            <a:spLocks noChangeArrowheads="1"/>
          </p:cNvSpPr>
          <p:nvPr/>
        </p:nvSpPr>
        <p:spPr bwMode="ltGray">
          <a:xfrm>
            <a:off x="2032000" y="4800600"/>
            <a:ext cx="5054600" cy="519113"/>
          </a:xfrm>
          <a:prstGeom prst="rect">
            <a:avLst/>
          </a:prstGeom>
          <a:noFill/>
          <a:ln w="9525">
            <a:noFill/>
            <a:miter lim="800000"/>
            <a:headEnd type="none" w="sm" len="sm"/>
            <a:tailEnd type="none" w="sm" len="sm"/>
          </a:ln>
          <a:effectLst/>
        </p:spPr>
        <p:txBody>
          <a:bodyPr wrap="none">
            <a:spAutoFit/>
          </a:bodyPr>
          <a:lstStyle/>
          <a:p>
            <a:pPr>
              <a:buFont typeface="Wingdings" pitchFamily="2" charset="2"/>
              <a:buNone/>
            </a:pPr>
            <a:r>
              <a:rPr lang="en-US" sz="2800">
                <a:latin typeface="Tahoma" pitchFamily="34" charset="0"/>
              </a:rPr>
              <a:t>Do not enter “No Punishment”.</a:t>
            </a:r>
          </a:p>
        </p:txBody>
      </p:sp>
      <p:sp>
        <p:nvSpPr>
          <p:cNvPr id="232454" name="WordArt 6"/>
          <p:cNvSpPr>
            <a:spLocks noChangeArrowheads="1" noChangeShapeType="1" noTextEdit="1"/>
          </p:cNvSpPr>
          <p:nvPr/>
        </p:nvSpPr>
        <p:spPr bwMode="ltGray">
          <a:xfrm>
            <a:off x="914400" y="304800"/>
            <a:ext cx="7467600" cy="7620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6 - Final Disposition</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324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2452"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Oval 2"/>
          <p:cNvSpPr>
            <a:spLocks noChangeArrowheads="1"/>
          </p:cNvSpPr>
          <p:nvPr/>
        </p:nvSpPr>
        <p:spPr bwMode="ltGray">
          <a:xfrm>
            <a:off x="2209800" y="4267200"/>
            <a:ext cx="4572000" cy="1752600"/>
          </a:xfrm>
          <a:prstGeom prst="ellipse">
            <a:avLst/>
          </a:prstGeom>
          <a:solidFill>
            <a:srgbClr val="339966"/>
          </a:solidFill>
          <a:ln w="25400">
            <a:solidFill>
              <a:srgbClr val="F7FB53"/>
            </a:solidFill>
            <a:round/>
            <a:headEnd type="none" w="sm" len="sm"/>
            <a:tailEnd type="none" w="sm" len="sm"/>
          </a:ln>
          <a:effectLst/>
        </p:spPr>
        <p:txBody>
          <a:bodyPr wrap="none" anchor="ctr"/>
          <a:lstStyle/>
          <a:p>
            <a:pPr algn="ctr"/>
            <a:r>
              <a:rPr lang="en-US" sz="3200">
                <a:solidFill>
                  <a:srgbClr val="FFFFFF"/>
                </a:solidFill>
                <a:latin typeface="Tahoma" pitchFamily="34" charset="0"/>
              </a:rPr>
              <a:t>If </a:t>
            </a:r>
            <a:r>
              <a:rPr lang="en-US" sz="3200" u="sng">
                <a:solidFill>
                  <a:srgbClr val="FFFFFF"/>
                </a:solidFill>
                <a:latin typeface="Tahoma" pitchFamily="34" charset="0"/>
              </a:rPr>
              <a:t>no suspension</a:t>
            </a:r>
            <a:r>
              <a:rPr lang="en-US" sz="3200">
                <a:solidFill>
                  <a:srgbClr val="FFFFFF"/>
                </a:solidFill>
                <a:latin typeface="Tahoma" pitchFamily="34" charset="0"/>
              </a:rPr>
              <a:t> </a:t>
            </a:r>
          </a:p>
          <a:p>
            <a:pPr algn="ctr"/>
            <a:r>
              <a:rPr lang="en-US" sz="3200">
                <a:solidFill>
                  <a:srgbClr val="FFFFFF"/>
                </a:solidFill>
                <a:latin typeface="Tahoma" pitchFamily="34" charset="0"/>
              </a:rPr>
              <a:t>type the word</a:t>
            </a:r>
          </a:p>
          <a:p>
            <a:pPr algn="ctr"/>
            <a:r>
              <a:rPr lang="en-US" sz="3200">
                <a:solidFill>
                  <a:srgbClr val="FFFFFF"/>
                </a:solidFill>
                <a:latin typeface="Tahoma" pitchFamily="34" charset="0"/>
              </a:rPr>
              <a:t> “NONE.”</a:t>
            </a:r>
          </a:p>
        </p:txBody>
      </p:sp>
      <p:sp>
        <p:nvSpPr>
          <p:cNvPr id="233475" name="Rectangle 3"/>
          <p:cNvSpPr>
            <a:spLocks noChangeArrowheads="1"/>
          </p:cNvSpPr>
          <p:nvPr/>
        </p:nvSpPr>
        <p:spPr bwMode="ltGray">
          <a:xfrm>
            <a:off x="0" y="1752600"/>
            <a:ext cx="9144000" cy="2133600"/>
          </a:xfrm>
          <a:prstGeom prst="rect">
            <a:avLst/>
          </a:prstGeom>
          <a:solidFill>
            <a:srgbClr val="FFFFFF"/>
          </a:solidFill>
          <a:ln w="9525">
            <a:solidFill>
              <a:schemeClr val="folHlink"/>
            </a:solidFill>
            <a:miter lim="800000"/>
            <a:headEnd type="none" w="sm" len="sm"/>
            <a:tailEnd type="none" w="sm" len="sm"/>
          </a:ln>
          <a:effectLst/>
        </p:spPr>
        <p:txBody>
          <a:bodyPr wrap="none" anchor="ctr"/>
          <a:lstStyle/>
          <a:p>
            <a:pPr algn="ctr"/>
            <a:endParaRPr lang="en-US" sz="3600">
              <a:solidFill>
                <a:schemeClr val="tx2"/>
              </a:solidFill>
              <a:latin typeface="Tahoma" pitchFamily="34" charset="0"/>
            </a:endParaRPr>
          </a:p>
        </p:txBody>
      </p:sp>
      <p:sp>
        <p:nvSpPr>
          <p:cNvPr id="233476" name="Text Box 4"/>
          <p:cNvSpPr txBox="1">
            <a:spLocks noChangeArrowheads="1"/>
          </p:cNvSpPr>
          <p:nvPr/>
        </p:nvSpPr>
        <p:spPr bwMode="ltGray">
          <a:xfrm>
            <a:off x="0" y="1828800"/>
            <a:ext cx="9144000" cy="2009775"/>
          </a:xfrm>
          <a:prstGeom prst="rect">
            <a:avLst/>
          </a:prstGeom>
          <a:noFill/>
          <a:ln w="9525">
            <a:noFill/>
            <a:miter lim="800000"/>
            <a:headEnd type="none" w="sm" len="sm"/>
            <a:tailEnd type="none" w="sm" len="sm"/>
          </a:ln>
          <a:effectLst/>
        </p:spPr>
        <p:txBody>
          <a:bodyPr>
            <a:spAutoFit/>
          </a:bodyPr>
          <a:lstStyle/>
          <a:p>
            <a:pPr marL="457200" indent="-457200"/>
            <a:r>
              <a:rPr lang="en-US" sz="1200" b="1">
                <a:solidFill>
                  <a:srgbClr val="09090D"/>
                </a:solidFill>
                <a:cs typeface="Times New Roman" pitchFamily="18" charset="0"/>
              </a:rPr>
              <a:t>7.  SUSPENSION OF EXECUTION OF PUNISHMENT, IF ANY.</a:t>
            </a:r>
          </a:p>
          <a:p>
            <a:pPr marL="457200" indent="-457200"/>
            <a:endParaRPr lang="en-US" sz="1200" b="1">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endParaRPr lang="en-US" sz="1000">
              <a:solidFill>
                <a:srgbClr val="09090D"/>
              </a:solidFill>
              <a:cs typeface="Times New Roman" pitchFamily="18" charset="0"/>
            </a:endParaRPr>
          </a:p>
          <a:p>
            <a:pPr marL="457200" indent="-457200"/>
            <a:r>
              <a:rPr lang="en-US" sz="1000">
                <a:solidFill>
                  <a:srgbClr val="09090D"/>
                </a:solidFill>
                <a:cs typeface="Times New Roman" pitchFamily="18" charset="0"/>
              </a:rPr>
              <a:t>          </a:t>
            </a:r>
          </a:p>
          <a:p>
            <a:pPr marL="457200" indent="-457200"/>
            <a:endParaRPr lang="en-US" sz="10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buFontTx/>
              <a:buChar char="•"/>
            </a:pPr>
            <a:endParaRPr lang="en-US" sz="1200">
              <a:solidFill>
                <a:srgbClr val="09090D"/>
              </a:solidFill>
              <a:cs typeface="Times New Roman" pitchFamily="18" charset="0"/>
            </a:endParaRPr>
          </a:p>
        </p:txBody>
      </p:sp>
      <p:sp>
        <p:nvSpPr>
          <p:cNvPr id="233477" name="Text Box 5"/>
          <p:cNvSpPr txBox="1">
            <a:spLocks noChangeArrowheads="1"/>
          </p:cNvSpPr>
          <p:nvPr/>
        </p:nvSpPr>
        <p:spPr bwMode="ltGray">
          <a:xfrm>
            <a:off x="-22225" y="2012950"/>
            <a:ext cx="9144000" cy="1187450"/>
          </a:xfrm>
          <a:prstGeom prst="rect">
            <a:avLst/>
          </a:prstGeom>
          <a:noFill/>
          <a:ln w="9525">
            <a:noFill/>
            <a:miter lim="800000"/>
            <a:headEnd type="none" w="sm" len="sm"/>
            <a:tailEnd type="none" w="sm" len="sm"/>
          </a:ln>
          <a:effectLst/>
        </p:spPr>
        <p:txBody>
          <a:bodyPr>
            <a:spAutoFit/>
          </a:bodyPr>
          <a:lstStyle/>
          <a:p>
            <a:r>
              <a:rPr lang="en-US" sz="2400" b="1">
                <a:solidFill>
                  <a:srgbClr val="CC3300"/>
                </a:solidFill>
                <a:latin typeface="Tahoma" pitchFamily="34" charset="0"/>
              </a:rPr>
              <a:t>14 Jun 07.  Forf of $250 pay per mo for 1 mo, susp for 6 mos, at which time, unless sooner vacated, the forf will be rem w/o further act.</a:t>
            </a:r>
          </a:p>
        </p:txBody>
      </p:sp>
      <p:sp>
        <p:nvSpPr>
          <p:cNvPr id="233478" name="WordArt 6"/>
          <p:cNvSpPr>
            <a:spLocks noChangeArrowheads="1" noChangeShapeType="1" noTextEdit="1"/>
          </p:cNvSpPr>
          <p:nvPr/>
        </p:nvSpPr>
        <p:spPr bwMode="ltGray">
          <a:xfrm>
            <a:off x="1447800" y="381000"/>
            <a:ext cx="6781800" cy="6858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7 - Suspension</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334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3477" grpId="0"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ChangeArrowheads="1"/>
          </p:cNvSpPr>
          <p:nvPr/>
        </p:nvSpPr>
        <p:spPr bwMode="ltGray">
          <a:xfrm>
            <a:off x="381000" y="2057400"/>
            <a:ext cx="8458200" cy="1447800"/>
          </a:xfrm>
          <a:prstGeom prst="rect">
            <a:avLst/>
          </a:prstGeom>
          <a:solidFill>
            <a:srgbClr val="FFFFFF"/>
          </a:solidFill>
          <a:ln w="9525">
            <a:solidFill>
              <a:schemeClr val="folHlink"/>
            </a:solidFill>
            <a:miter lim="800000"/>
            <a:headEnd type="none" w="sm" len="sm"/>
            <a:tailEnd type="none" w="sm" len="sm"/>
          </a:ln>
          <a:effectLst/>
        </p:spPr>
        <p:txBody>
          <a:bodyPr wrap="none" anchor="ctr"/>
          <a:lstStyle/>
          <a:p>
            <a:pPr algn="ctr"/>
            <a:endParaRPr lang="en-US" sz="3600">
              <a:solidFill>
                <a:schemeClr val="tx2"/>
              </a:solidFill>
              <a:latin typeface="Tahoma" pitchFamily="34" charset="0"/>
            </a:endParaRPr>
          </a:p>
        </p:txBody>
      </p:sp>
      <p:sp>
        <p:nvSpPr>
          <p:cNvPr id="234499" name="Text Box 3"/>
          <p:cNvSpPr txBox="1">
            <a:spLocks noChangeArrowheads="1"/>
          </p:cNvSpPr>
          <p:nvPr/>
        </p:nvSpPr>
        <p:spPr bwMode="ltGray">
          <a:xfrm>
            <a:off x="381000" y="2057400"/>
            <a:ext cx="8382000" cy="944563"/>
          </a:xfrm>
          <a:prstGeom prst="rect">
            <a:avLst/>
          </a:prstGeom>
          <a:noFill/>
          <a:ln w="9525">
            <a:noFill/>
            <a:miter lim="800000"/>
            <a:headEnd type="none" w="sm" len="sm"/>
            <a:tailEnd type="none" w="sm" len="sm"/>
          </a:ln>
          <a:effectLst/>
        </p:spPr>
        <p:txBody>
          <a:bodyPr>
            <a:spAutoFit/>
          </a:bodyPr>
          <a:lstStyle/>
          <a:p>
            <a:pPr marL="457200" indent="-457200"/>
            <a:r>
              <a:rPr lang="en-US" sz="1200" b="1">
                <a:solidFill>
                  <a:srgbClr val="09090D"/>
                </a:solidFill>
                <a:cs typeface="Times New Roman" pitchFamily="18" charset="0"/>
              </a:rPr>
              <a:t>8.  FINAL DISPOSITION TAKEN BY (Name, Grade, Title)</a:t>
            </a:r>
          </a:p>
          <a:p>
            <a:pPr marL="457200" indent="-457200"/>
            <a:r>
              <a:rPr lang="en-US" sz="1000">
                <a:solidFill>
                  <a:srgbClr val="09090D"/>
                </a:solidFill>
                <a:cs typeface="Times New Roman" pitchFamily="18" charset="0"/>
              </a:rPr>
              <a:t>        </a:t>
            </a:r>
          </a:p>
          <a:p>
            <a:pPr marL="457200" indent="-457200"/>
            <a:endParaRPr lang="en-US" sz="10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buFontTx/>
              <a:buChar char="•"/>
            </a:pPr>
            <a:endParaRPr lang="en-US" sz="1200">
              <a:solidFill>
                <a:srgbClr val="09090D"/>
              </a:solidFill>
              <a:cs typeface="Times New Roman" pitchFamily="18" charset="0"/>
            </a:endParaRPr>
          </a:p>
        </p:txBody>
      </p:sp>
      <p:sp>
        <p:nvSpPr>
          <p:cNvPr id="234500" name="Text Box 4"/>
          <p:cNvSpPr txBox="1">
            <a:spLocks noChangeArrowheads="1"/>
          </p:cNvSpPr>
          <p:nvPr/>
        </p:nvSpPr>
        <p:spPr bwMode="ltGray">
          <a:xfrm>
            <a:off x="381000" y="2894013"/>
            <a:ext cx="3822700" cy="457200"/>
          </a:xfrm>
          <a:prstGeom prst="rect">
            <a:avLst/>
          </a:prstGeom>
          <a:noFill/>
          <a:ln w="9525">
            <a:noFill/>
            <a:miter lim="800000"/>
            <a:headEnd type="none" w="sm" len="sm"/>
            <a:tailEnd type="none" w="sm" len="sm"/>
          </a:ln>
          <a:effectLst/>
        </p:spPr>
        <p:txBody>
          <a:bodyPr wrap="none">
            <a:spAutoFit/>
          </a:bodyPr>
          <a:lstStyle/>
          <a:p>
            <a:r>
              <a:rPr lang="en-US" sz="2400" b="1">
                <a:solidFill>
                  <a:srgbClr val="CC3300"/>
                </a:solidFill>
                <a:latin typeface="Tahoma" pitchFamily="34" charset="0"/>
              </a:rPr>
              <a:t>J. A. BEGOOD, 1stLt, CO</a:t>
            </a:r>
          </a:p>
        </p:txBody>
      </p:sp>
      <p:sp>
        <p:nvSpPr>
          <p:cNvPr id="234501" name="WordArt 5"/>
          <p:cNvSpPr>
            <a:spLocks noChangeArrowheads="1" noChangeShapeType="1" noTextEdit="1"/>
          </p:cNvSpPr>
          <p:nvPr/>
        </p:nvSpPr>
        <p:spPr bwMode="ltGray">
          <a:xfrm>
            <a:off x="914400" y="381000"/>
            <a:ext cx="7467600" cy="7620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8 - Final Disposition Taken By</a:t>
            </a:r>
          </a:p>
        </p:txBody>
      </p:sp>
      <p:pic>
        <p:nvPicPr>
          <p:cNvPr id="234502" name="Picture 6" descr="IN00923_"/>
          <p:cNvPicPr>
            <a:picLocks noChangeAspect="1" noChangeArrowheads="1"/>
          </p:cNvPicPr>
          <p:nvPr/>
        </p:nvPicPr>
        <p:blipFill>
          <a:blip r:embed="rId2" cstate="print"/>
          <a:srcRect/>
          <a:stretch>
            <a:fillRect/>
          </a:stretch>
        </p:blipFill>
        <p:spPr bwMode="auto">
          <a:xfrm>
            <a:off x="304800" y="4419600"/>
            <a:ext cx="2424113" cy="2225675"/>
          </a:xfrm>
          <a:prstGeom prst="rect">
            <a:avLst/>
          </a:prstGeom>
          <a:noFill/>
        </p:spPr>
      </p:pic>
    </p:spTree>
  </p:cSld>
  <p:clrMapOvr>
    <a:masterClrMapping/>
  </p:clrMapOvr>
  <p:transition advClick="0"/>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ChangeArrowheads="1"/>
          </p:cNvSpPr>
          <p:nvPr/>
        </p:nvSpPr>
        <p:spPr bwMode="ltGray">
          <a:xfrm>
            <a:off x="0" y="2819400"/>
            <a:ext cx="9144000" cy="1752600"/>
          </a:xfrm>
          <a:prstGeom prst="rect">
            <a:avLst/>
          </a:prstGeom>
          <a:solidFill>
            <a:srgbClr val="FFFFFF"/>
          </a:solidFill>
          <a:ln w="9525">
            <a:solidFill>
              <a:schemeClr val="folHlink"/>
            </a:solidFill>
            <a:miter lim="800000"/>
            <a:headEnd type="none" w="sm" len="sm"/>
            <a:tailEnd type="none" w="sm" len="sm"/>
          </a:ln>
          <a:effectLst/>
        </p:spPr>
        <p:txBody>
          <a:bodyPr wrap="none" anchor="ctr"/>
          <a:lstStyle/>
          <a:p>
            <a:pPr algn="ctr"/>
            <a:endParaRPr lang="en-US" sz="3600">
              <a:solidFill>
                <a:schemeClr val="tx2"/>
              </a:solidFill>
              <a:latin typeface="Tahoma" pitchFamily="34" charset="0"/>
            </a:endParaRPr>
          </a:p>
        </p:txBody>
      </p:sp>
      <p:sp>
        <p:nvSpPr>
          <p:cNvPr id="235523" name="Text Box 3"/>
          <p:cNvSpPr txBox="1">
            <a:spLocks noChangeArrowheads="1"/>
          </p:cNvSpPr>
          <p:nvPr/>
        </p:nvSpPr>
        <p:spPr bwMode="ltGray">
          <a:xfrm>
            <a:off x="-42863" y="2819400"/>
            <a:ext cx="9144001" cy="1887538"/>
          </a:xfrm>
          <a:prstGeom prst="rect">
            <a:avLst/>
          </a:prstGeom>
          <a:noFill/>
          <a:ln w="9525">
            <a:noFill/>
            <a:miter lim="800000"/>
            <a:headEnd type="none" w="sm" len="sm"/>
            <a:tailEnd type="none" w="sm" len="sm"/>
          </a:ln>
          <a:effectLst/>
        </p:spPr>
        <p:txBody>
          <a:bodyPr>
            <a:spAutoFit/>
          </a:bodyPr>
          <a:lstStyle/>
          <a:p>
            <a:pPr marL="457200" indent="-457200"/>
            <a:r>
              <a:rPr lang="en-US" sz="1200" b="1">
                <a:solidFill>
                  <a:srgbClr val="09090D"/>
                </a:solidFill>
                <a:cs typeface="Times New Roman" pitchFamily="18" charset="0"/>
              </a:rPr>
              <a:t>9.  Upon consideration of the facts and circumstances surrounding (this offense) (these offenses)   10.  DATE OF NOTICE</a:t>
            </a:r>
          </a:p>
          <a:p>
            <a:pPr marL="457200" indent="-457200"/>
            <a:r>
              <a:rPr lang="en-US" sz="1200" b="1">
                <a:solidFill>
                  <a:srgbClr val="09090D"/>
                </a:solidFill>
                <a:cs typeface="Times New Roman" pitchFamily="18" charset="0"/>
              </a:rPr>
              <a:t>and upon further consideration of the needs of military discipline in the command, I have                  TO ACCUSED OF </a:t>
            </a:r>
          </a:p>
          <a:p>
            <a:pPr marL="457200" indent="-457200"/>
            <a:r>
              <a:rPr lang="en-US" sz="1200" b="1">
                <a:solidFill>
                  <a:srgbClr val="09090D"/>
                </a:solidFill>
                <a:cs typeface="Times New Roman" pitchFamily="18" charset="0"/>
              </a:rPr>
              <a:t>determined the offense(s) involved herein to be minor and properly punishable under                         FINAL DISPOSITION</a:t>
            </a:r>
          </a:p>
          <a:p>
            <a:pPr marL="457200" indent="-457200"/>
            <a:r>
              <a:rPr lang="en-US" sz="1200" b="1">
                <a:solidFill>
                  <a:srgbClr val="09090D"/>
                </a:solidFill>
                <a:cs typeface="Times New Roman" pitchFamily="18" charset="0"/>
              </a:rPr>
              <a:t>Article 15, UCMJ, such punishment to be that indicated.                                                                           TAKEN.</a:t>
            </a:r>
          </a:p>
          <a:p>
            <a:pPr marL="457200" indent="-457200"/>
            <a:endParaRPr lang="en-US" sz="1200" b="1">
              <a:solidFill>
                <a:srgbClr val="09090D"/>
              </a:solidFill>
              <a:cs typeface="Times New Roman" pitchFamily="18" charset="0"/>
            </a:endParaRPr>
          </a:p>
          <a:p>
            <a:pPr marL="457200" indent="-457200"/>
            <a:endParaRPr lang="en-US" sz="1200" b="1">
              <a:solidFill>
                <a:srgbClr val="09090D"/>
              </a:solidFill>
              <a:cs typeface="Times New Roman" pitchFamily="18" charset="0"/>
            </a:endParaRPr>
          </a:p>
          <a:p>
            <a:pPr marL="457200" indent="-457200"/>
            <a:endParaRPr lang="en-US" sz="1200" b="1">
              <a:solidFill>
                <a:srgbClr val="09090D"/>
              </a:solidFill>
              <a:cs typeface="Times New Roman" pitchFamily="18" charset="0"/>
            </a:endParaRPr>
          </a:p>
          <a:p>
            <a:pPr marL="457200" indent="-457200"/>
            <a:r>
              <a:rPr lang="en-US" sz="1200" b="1">
                <a:solidFill>
                  <a:srgbClr val="09090D"/>
                </a:solidFill>
                <a:cs typeface="Times New Roman" pitchFamily="18" charset="0"/>
              </a:rPr>
              <a:t>(Signature of CO who took final disposition in 6) _____________________________________</a:t>
            </a:r>
          </a:p>
          <a:p>
            <a:pPr marL="457200" indent="-457200"/>
            <a:r>
              <a:rPr lang="en-US" sz="1000" b="1">
                <a:solidFill>
                  <a:srgbClr val="09090D"/>
                </a:solidFill>
                <a:cs typeface="Times New Roman" pitchFamily="18" charset="0"/>
              </a:rPr>
              <a:t> </a:t>
            </a:r>
          </a:p>
          <a:p>
            <a:pPr marL="457200" indent="-457200"/>
            <a:endParaRPr lang="en-US" sz="1200" b="1">
              <a:solidFill>
                <a:srgbClr val="09090D"/>
              </a:solidFill>
              <a:cs typeface="Times New Roman" pitchFamily="18" charset="0"/>
            </a:endParaRPr>
          </a:p>
        </p:txBody>
      </p:sp>
      <p:sp>
        <p:nvSpPr>
          <p:cNvPr id="235524" name="Line 4"/>
          <p:cNvSpPr>
            <a:spLocks noChangeShapeType="1"/>
          </p:cNvSpPr>
          <p:nvPr/>
        </p:nvSpPr>
        <p:spPr bwMode="ltGray">
          <a:xfrm>
            <a:off x="7216775" y="2819400"/>
            <a:ext cx="0" cy="1752600"/>
          </a:xfrm>
          <a:prstGeom prst="line">
            <a:avLst/>
          </a:prstGeom>
          <a:noFill/>
          <a:ln w="25400">
            <a:solidFill>
              <a:srgbClr val="09090D"/>
            </a:solidFill>
            <a:round/>
            <a:headEnd type="none" w="sm" len="sm"/>
            <a:tailEnd type="none" w="sm" len="sm"/>
          </a:ln>
          <a:effectLst/>
        </p:spPr>
        <p:txBody>
          <a:bodyPr wrap="none"/>
          <a:lstStyle/>
          <a:p>
            <a:endParaRPr lang="en-US"/>
          </a:p>
        </p:txBody>
      </p:sp>
      <p:sp>
        <p:nvSpPr>
          <p:cNvPr id="235525" name="Text Box 5"/>
          <p:cNvSpPr txBox="1">
            <a:spLocks noChangeArrowheads="1"/>
          </p:cNvSpPr>
          <p:nvPr/>
        </p:nvSpPr>
        <p:spPr bwMode="ltGray">
          <a:xfrm>
            <a:off x="3810000" y="3810000"/>
            <a:ext cx="2362200" cy="519113"/>
          </a:xfrm>
          <a:prstGeom prst="rect">
            <a:avLst/>
          </a:prstGeom>
          <a:noFill/>
          <a:ln w="9525">
            <a:noFill/>
            <a:miter lim="800000"/>
            <a:headEnd type="none" w="sm" len="sm"/>
            <a:tailEnd type="none" w="sm" len="sm"/>
          </a:ln>
          <a:effectLst/>
        </p:spPr>
        <p:txBody>
          <a:bodyPr>
            <a:spAutoFit/>
          </a:bodyPr>
          <a:lstStyle/>
          <a:p>
            <a:r>
              <a:rPr lang="en-US" sz="2800" b="1">
                <a:solidFill>
                  <a:srgbClr val="CC3300"/>
                </a:solidFill>
                <a:latin typeface="Monotype Corsiva" pitchFamily="66" charset="0"/>
              </a:rPr>
              <a:t>J. A. BEGOOD</a:t>
            </a:r>
            <a:r>
              <a:rPr lang="en-US" sz="2800">
                <a:solidFill>
                  <a:srgbClr val="CC3300"/>
                </a:solidFill>
                <a:latin typeface="Monotype Corsiva" pitchFamily="66" charset="0"/>
              </a:rPr>
              <a:t>               </a:t>
            </a:r>
          </a:p>
        </p:txBody>
      </p:sp>
      <p:sp>
        <p:nvSpPr>
          <p:cNvPr id="235526" name="Rectangle 6"/>
          <p:cNvSpPr>
            <a:spLocks noGrp="1" noChangeArrowheads="1"/>
          </p:cNvSpPr>
          <p:nvPr>
            <p:ph type="body" idx="1"/>
          </p:nvPr>
        </p:nvSpPr>
        <p:spPr>
          <a:xfrm>
            <a:off x="228600" y="1600200"/>
            <a:ext cx="8686800" cy="1066800"/>
          </a:xfrm>
          <a:noFill/>
          <a:ln/>
        </p:spPr>
        <p:txBody>
          <a:bodyPr/>
          <a:lstStyle/>
          <a:p>
            <a:r>
              <a:rPr lang="en-US" sz="2800"/>
              <a:t>Officer imposing punishment determines whether </a:t>
            </a:r>
          </a:p>
          <a:p>
            <a:pPr>
              <a:buFontTx/>
              <a:buNone/>
            </a:pPr>
            <a:r>
              <a:rPr lang="en-US" sz="2800"/>
              <a:t>offenses are properly punishable under Article 15.</a:t>
            </a:r>
          </a:p>
        </p:txBody>
      </p:sp>
      <p:sp>
        <p:nvSpPr>
          <p:cNvPr id="235527" name="WordArt 7"/>
          <p:cNvSpPr>
            <a:spLocks noChangeArrowheads="1" noChangeShapeType="1" noTextEdit="1"/>
          </p:cNvSpPr>
          <p:nvPr/>
        </p:nvSpPr>
        <p:spPr bwMode="ltGray">
          <a:xfrm>
            <a:off x="914400" y="381000"/>
            <a:ext cx="7467600" cy="7620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9 - CO Taking Final Disposition</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355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25"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body" idx="1"/>
          </p:nvPr>
        </p:nvSpPr>
        <p:spPr>
          <a:xfrm>
            <a:off x="228600" y="1600200"/>
            <a:ext cx="8458200" cy="609600"/>
          </a:xfrm>
        </p:spPr>
        <p:txBody>
          <a:bodyPr/>
          <a:lstStyle/>
          <a:p>
            <a:pPr>
              <a:buClr>
                <a:srgbClr val="F7FB53"/>
              </a:buClr>
            </a:pPr>
            <a:r>
              <a:rPr lang="en-US" sz="2800"/>
              <a:t>Accused must be a member of the command.</a:t>
            </a:r>
          </a:p>
        </p:txBody>
      </p:sp>
      <p:sp>
        <p:nvSpPr>
          <p:cNvPr id="208899" name="Text Box 3"/>
          <p:cNvSpPr txBox="1">
            <a:spLocks noChangeArrowheads="1"/>
          </p:cNvSpPr>
          <p:nvPr/>
        </p:nvSpPr>
        <p:spPr bwMode="ltGray">
          <a:xfrm>
            <a:off x="2514600" y="6521450"/>
            <a:ext cx="4572000" cy="336550"/>
          </a:xfrm>
          <a:prstGeom prst="rect">
            <a:avLst/>
          </a:prstGeom>
          <a:noFill/>
          <a:ln w="9525">
            <a:noFill/>
            <a:miter lim="800000"/>
            <a:headEnd/>
            <a:tailEnd/>
          </a:ln>
          <a:effectLst/>
        </p:spPr>
        <p:txBody>
          <a:bodyPr>
            <a:spAutoFit/>
          </a:bodyPr>
          <a:lstStyle/>
          <a:p>
            <a:r>
              <a:rPr lang="en-US" sz="1600" b="1">
                <a:latin typeface="Tahoma" pitchFamily="34" charset="0"/>
                <a:cs typeface="Times New Roman" pitchFamily="18" charset="0"/>
              </a:rPr>
              <a:t>LEGADMINMAN PAGE 3-3, par. 3001</a:t>
            </a:r>
          </a:p>
        </p:txBody>
      </p:sp>
      <p:sp>
        <p:nvSpPr>
          <p:cNvPr id="208900" name="WordArt 4"/>
          <p:cNvSpPr>
            <a:spLocks noChangeArrowheads="1" noChangeShapeType="1" noTextEdit="1"/>
          </p:cNvSpPr>
          <p:nvPr/>
        </p:nvSpPr>
        <p:spPr bwMode="ltGray">
          <a:xfrm>
            <a:off x="2286000" y="381000"/>
            <a:ext cx="4648200" cy="5334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Jurisdiction</a:t>
            </a:r>
          </a:p>
        </p:txBody>
      </p:sp>
      <p:pic>
        <p:nvPicPr>
          <p:cNvPr id="208901" name="Picture 5" descr="j0150005"/>
          <p:cNvPicPr>
            <a:picLocks noChangeAspect="1" noChangeArrowheads="1"/>
          </p:cNvPicPr>
          <p:nvPr/>
        </p:nvPicPr>
        <p:blipFill>
          <a:blip r:embed="rId3" cstate="print"/>
          <a:srcRect/>
          <a:stretch>
            <a:fillRect/>
          </a:stretch>
        </p:blipFill>
        <p:spPr bwMode="auto">
          <a:xfrm>
            <a:off x="3605213" y="2362200"/>
            <a:ext cx="2597150" cy="3886200"/>
          </a:xfrm>
          <a:prstGeom prst="rect">
            <a:avLst/>
          </a:prstGeom>
          <a:noFill/>
        </p:spPr>
      </p:pic>
    </p:spTree>
  </p:cSld>
  <p:clrMapOvr>
    <a:masterClrMapping/>
  </p:clrMapOvr>
  <p:transition advClick="0"/>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body" idx="1"/>
          </p:nvPr>
        </p:nvSpPr>
        <p:spPr>
          <a:xfrm>
            <a:off x="101600" y="1435100"/>
            <a:ext cx="8991600" cy="685800"/>
          </a:xfrm>
        </p:spPr>
        <p:txBody>
          <a:bodyPr/>
          <a:lstStyle/>
          <a:p>
            <a:r>
              <a:rPr lang="en-US" sz="2800"/>
              <a:t>Date accused is notified of the punishment.</a:t>
            </a:r>
          </a:p>
        </p:txBody>
      </p:sp>
      <p:sp>
        <p:nvSpPr>
          <p:cNvPr id="236547" name="Rectangle 3"/>
          <p:cNvSpPr>
            <a:spLocks noChangeArrowheads="1"/>
          </p:cNvSpPr>
          <p:nvPr/>
        </p:nvSpPr>
        <p:spPr bwMode="ltGray">
          <a:xfrm>
            <a:off x="0" y="2286000"/>
            <a:ext cx="9144000" cy="1752600"/>
          </a:xfrm>
          <a:prstGeom prst="rect">
            <a:avLst/>
          </a:prstGeom>
          <a:solidFill>
            <a:srgbClr val="FFFFFF"/>
          </a:solidFill>
          <a:ln w="9525">
            <a:solidFill>
              <a:schemeClr val="folHlink"/>
            </a:solidFill>
            <a:miter lim="800000"/>
            <a:headEnd type="none" w="sm" len="sm"/>
            <a:tailEnd type="none" w="sm" len="sm"/>
          </a:ln>
          <a:effectLst/>
        </p:spPr>
        <p:txBody>
          <a:bodyPr wrap="none" anchor="ctr"/>
          <a:lstStyle/>
          <a:p>
            <a:pPr algn="ctr"/>
            <a:endParaRPr lang="en-US" sz="3600">
              <a:solidFill>
                <a:schemeClr val="tx2"/>
              </a:solidFill>
              <a:latin typeface="Tahoma" pitchFamily="34" charset="0"/>
            </a:endParaRPr>
          </a:p>
        </p:txBody>
      </p:sp>
      <p:sp>
        <p:nvSpPr>
          <p:cNvPr id="236548" name="Text Box 4"/>
          <p:cNvSpPr txBox="1">
            <a:spLocks noChangeArrowheads="1"/>
          </p:cNvSpPr>
          <p:nvPr/>
        </p:nvSpPr>
        <p:spPr bwMode="ltGray">
          <a:xfrm>
            <a:off x="0" y="2362200"/>
            <a:ext cx="9144000" cy="2222500"/>
          </a:xfrm>
          <a:prstGeom prst="rect">
            <a:avLst/>
          </a:prstGeom>
          <a:noFill/>
          <a:ln w="9525">
            <a:noFill/>
            <a:miter lim="800000"/>
            <a:headEnd type="none" w="sm" len="sm"/>
            <a:tailEnd type="none" w="sm" len="sm"/>
          </a:ln>
          <a:effectLst/>
        </p:spPr>
        <p:txBody>
          <a:bodyPr>
            <a:spAutoFit/>
          </a:bodyPr>
          <a:lstStyle/>
          <a:p>
            <a:pPr marL="457200" indent="-457200"/>
            <a:r>
              <a:rPr lang="en-US" sz="1200" b="1">
                <a:solidFill>
                  <a:srgbClr val="09090D"/>
                </a:solidFill>
                <a:cs typeface="Times New Roman" pitchFamily="18" charset="0"/>
              </a:rPr>
              <a:t>9.  Upon consideration of the facts and circumstances surrounding (this offense) (these offenses)   10.  DATE OF NOTICE</a:t>
            </a:r>
          </a:p>
          <a:p>
            <a:pPr marL="457200" indent="-457200"/>
            <a:r>
              <a:rPr lang="en-US" sz="1200" b="1">
                <a:solidFill>
                  <a:srgbClr val="09090D"/>
                </a:solidFill>
                <a:cs typeface="Times New Roman" pitchFamily="18" charset="0"/>
              </a:rPr>
              <a:t>and upon further consideration of the needs of military discipline in the command, I have                  TO ACCUSED OF </a:t>
            </a:r>
          </a:p>
          <a:p>
            <a:pPr marL="457200" indent="-457200"/>
            <a:r>
              <a:rPr lang="en-US" sz="1200" b="1">
                <a:solidFill>
                  <a:srgbClr val="09090D"/>
                </a:solidFill>
                <a:cs typeface="Times New Roman" pitchFamily="18" charset="0"/>
              </a:rPr>
              <a:t>determined the offense(s) involved herein to be minor and properly punishable under                        FINAL DISPOSITION</a:t>
            </a:r>
          </a:p>
          <a:p>
            <a:pPr marL="457200" indent="-457200"/>
            <a:r>
              <a:rPr lang="en-US" sz="1200" b="1">
                <a:solidFill>
                  <a:srgbClr val="09090D"/>
                </a:solidFill>
                <a:cs typeface="Times New Roman" pitchFamily="18" charset="0"/>
              </a:rPr>
              <a:t>Article 15, UCMJ, such punishment to be that indicated.                                                                          TAKEN.</a:t>
            </a:r>
          </a:p>
          <a:p>
            <a:pPr marL="457200" indent="-457200"/>
            <a:endParaRPr lang="en-US" sz="1200" b="1">
              <a:solidFill>
                <a:srgbClr val="09090D"/>
              </a:solidFill>
              <a:cs typeface="Times New Roman" pitchFamily="18" charset="0"/>
            </a:endParaRPr>
          </a:p>
          <a:p>
            <a:pPr marL="457200" indent="-457200"/>
            <a:endParaRPr lang="en-US" sz="1200" b="1">
              <a:solidFill>
                <a:srgbClr val="09090D"/>
              </a:solidFill>
              <a:cs typeface="Times New Roman" pitchFamily="18" charset="0"/>
            </a:endParaRPr>
          </a:p>
          <a:p>
            <a:pPr marL="457200" indent="-457200"/>
            <a:endParaRPr lang="en-US" sz="1200" b="1">
              <a:solidFill>
                <a:srgbClr val="09090D"/>
              </a:solidFill>
              <a:cs typeface="Times New Roman" pitchFamily="18" charset="0"/>
            </a:endParaRPr>
          </a:p>
          <a:p>
            <a:pPr marL="457200" indent="-457200"/>
            <a:r>
              <a:rPr lang="en-US" sz="1200" b="1">
                <a:solidFill>
                  <a:srgbClr val="09090D"/>
                </a:solidFill>
                <a:cs typeface="Times New Roman" pitchFamily="18" charset="0"/>
              </a:rPr>
              <a:t>(Signature of CO who took final disposition in 6) _____________________________________</a:t>
            </a:r>
          </a:p>
          <a:p>
            <a:pPr marL="457200" indent="-457200"/>
            <a:r>
              <a:rPr lang="en-US" sz="1000" b="1">
                <a:solidFill>
                  <a:srgbClr val="09090D"/>
                </a:solidFill>
                <a:cs typeface="Times New Roman" pitchFamily="18" charset="0"/>
              </a:rPr>
              <a:t> </a:t>
            </a:r>
          </a:p>
          <a:p>
            <a:pPr marL="457200" indent="-457200"/>
            <a:endParaRPr lang="en-US" sz="1000" b="1">
              <a:solidFill>
                <a:srgbClr val="09090D"/>
              </a:solidFill>
              <a:cs typeface="Times New Roman" pitchFamily="18" charset="0"/>
            </a:endParaRPr>
          </a:p>
          <a:p>
            <a:pPr marL="457200" indent="-457200"/>
            <a:endParaRPr lang="en-US" sz="1200" b="1">
              <a:solidFill>
                <a:srgbClr val="09090D"/>
              </a:solidFill>
              <a:cs typeface="Times New Roman" pitchFamily="18" charset="0"/>
            </a:endParaRPr>
          </a:p>
          <a:p>
            <a:pPr marL="457200" indent="-457200">
              <a:buFontTx/>
              <a:buChar char="•"/>
            </a:pPr>
            <a:endParaRPr lang="en-US" sz="1200" b="1">
              <a:solidFill>
                <a:srgbClr val="09090D"/>
              </a:solidFill>
              <a:cs typeface="Times New Roman" pitchFamily="18" charset="0"/>
            </a:endParaRPr>
          </a:p>
        </p:txBody>
      </p:sp>
      <p:sp>
        <p:nvSpPr>
          <p:cNvPr id="236549" name="Line 5"/>
          <p:cNvSpPr>
            <a:spLocks noChangeShapeType="1"/>
          </p:cNvSpPr>
          <p:nvPr/>
        </p:nvSpPr>
        <p:spPr bwMode="ltGray">
          <a:xfrm>
            <a:off x="7194550" y="2286000"/>
            <a:ext cx="0" cy="1752600"/>
          </a:xfrm>
          <a:prstGeom prst="line">
            <a:avLst/>
          </a:prstGeom>
          <a:noFill/>
          <a:ln w="25400">
            <a:solidFill>
              <a:srgbClr val="09090D"/>
            </a:solidFill>
            <a:round/>
            <a:headEnd type="none" w="sm" len="sm"/>
            <a:tailEnd type="none" w="sm" len="sm"/>
          </a:ln>
          <a:effectLst/>
        </p:spPr>
        <p:txBody>
          <a:bodyPr wrap="none"/>
          <a:lstStyle/>
          <a:p>
            <a:endParaRPr lang="en-US"/>
          </a:p>
        </p:txBody>
      </p:sp>
      <p:sp>
        <p:nvSpPr>
          <p:cNvPr id="236550" name="Text Box 6"/>
          <p:cNvSpPr txBox="1">
            <a:spLocks noChangeArrowheads="1"/>
          </p:cNvSpPr>
          <p:nvPr/>
        </p:nvSpPr>
        <p:spPr bwMode="ltGray">
          <a:xfrm>
            <a:off x="4108450" y="3352800"/>
            <a:ext cx="2292350" cy="519113"/>
          </a:xfrm>
          <a:prstGeom prst="rect">
            <a:avLst/>
          </a:prstGeom>
          <a:noFill/>
          <a:ln w="9525">
            <a:noFill/>
            <a:miter lim="800000"/>
            <a:headEnd type="none" w="sm" len="sm"/>
            <a:tailEnd type="none" w="sm" len="sm"/>
          </a:ln>
          <a:effectLst/>
        </p:spPr>
        <p:txBody>
          <a:bodyPr>
            <a:spAutoFit/>
          </a:bodyPr>
          <a:lstStyle/>
          <a:p>
            <a:r>
              <a:rPr lang="en-US" sz="2800" b="1">
                <a:solidFill>
                  <a:schemeClr val="bg2"/>
                </a:solidFill>
                <a:latin typeface="Monotype Corsiva" pitchFamily="66" charset="0"/>
              </a:rPr>
              <a:t>J. A. BEGOOD</a:t>
            </a:r>
            <a:r>
              <a:rPr lang="en-US" sz="2800">
                <a:solidFill>
                  <a:schemeClr val="bg2"/>
                </a:solidFill>
                <a:latin typeface="Monotype Corsiva" pitchFamily="66" charset="0"/>
              </a:rPr>
              <a:t>               </a:t>
            </a:r>
          </a:p>
        </p:txBody>
      </p:sp>
      <p:sp>
        <p:nvSpPr>
          <p:cNvPr id="236551" name="Text Box 7"/>
          <p:cNvSpPr txBox="1">
            <a:spLocks noChangeArrowheads="1"/>
          </p:cNvSpPr>
          <p:nvPr/>
        </p:nvSpPr>
        <p:spPr bwMode="ltGray">
          <a:xfrm>
            <a:off x="7239000" y="3429000"/>
            <a:ext cx="1846263" cy="396875"/>
          </a:xfrm>
          <a:prstGeom prst="rect">
            <a:avLst/>
          </a:prstGeom>
          <a:noFill/>
          <a:ln w="9525">
            <a:noFill/>
            <a:miter lim="800000"/>
            <a:headEnd type="none" w="sm" len="sm"/>
            <a:tailEnd type="none" w="sm" len="sm"/>
          </a:ln>
          <a:effectLst/>
        </p:spPr>
        <p:txBody>
          <a:bodyPr wrap="none">
            <a:spAutoFit/>
          </a:bodyPr>
          <a:lstStyle/>
          <a:p>
            <a:r>
              <a:rPr lang="en-US" sz="2000" b="1">
                <a:solidFill>
                  <a:srgbClr val="CC3300"/>
                </a:solidFill>
                <a:latin typeface="Tahoma" pitchFamily="34" charset="0"/>
              </a:rPr>
              <a:t>2007/06/14 </a:t>
            </a:r>
          </a:p>
        </p:txBody>
      </p:sp>
      <p:sp>
        <p:nvSpPr>
          <p:cNvPr id="236552" name="WordArt 8"/>
          <p:cNvSpPr>
            <a:spLocks noChangeArrowheads="1" noChangeShapeType="1" noTextEdit="1"/>
          </p:cNvSpPr>
          <p:nvPr/>
        </p:nvSpPr>
        <p:spPr bwMode="ltGray">
          <a:xfrm>
            <a:off x="2743200" y="228600"/>
            <a:ext cx="3810000" cy="5334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10</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365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6551" grpId="0"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p:cNvSpPr>
            <a:spLocks noGrp="1" noChangeArrowheads="1"/>
          </p:cNvSpPr>
          <p:nvPr>
            <p:ph type="body" idx="1"/>
          </p:nvPr>
        </p:nvSpPr>
        <p:spPr>
          <a:xfrm>
            <a:off x="304800" y="1676400"/>
            <a:ext cx="8534400" cy="533400"/>
          </a:xfrm>
        </p:spPr>
        <p:txBody>
          <a:bodyPr/>
          <a:lstStyle/>
          <a:p>
            <a:r>
              <a:rPr lang="en-US" sz="2800"/>
              <a:t>CO signs</a:t>
            </a:r>
          </a:p>
        </p:txBody>
      </p:sp>
      <p:sp>
        <p:nvSpPr>
          <p:cNvPr id="237571" name="Rectangle 3"/>
          <p:cNvSpPr>
            <a:spLocks noChangeArrowheads="1"/>
          </p:cNvSpPr>
          <p:nvPr/>
        </p:nvSpPr>
        <p:spPr bwMode="ltGray">
          <a:xfrm>
            <a:off x="0" y="2362200"/>
            <a:ext cx="9144000" cy="1752600"/>
          </a:xfrm>
          <a:prstGeom prst="rect">
            <a:avLst/>
          </a:prstGeom>
          <a:solidFill>
            <a:srgbClr val="FFFFFF"/>
          </a:solidFill>
          <a:ln w="9525">
            <a:solidFill>
              <a:schemeClr val="folHlink"/>
            </a:solidFill>
            <a:miter lim="800000"/>
            <a:headEnd type="none" w="sm" len="sm"/>
            <a:tailEnd type="none" w="sm" len="sm"/>
          </a:ln>
          <a:effectLst/>
        </p:spPr>
        <p:txBody>
          <a:bodyPr wrap="none" anchor="ctr"/>
          <a:lstStyle/>
          <a:p>
            <a:pPr algn="ctr"/>
            <a:endParaRPr lang="en-US" sz="3600">
              <a:solidFill>
                <a:schemeClr val="tx2"/>
              </a:solidFill>
              <a:latin typeface="Tahoma" pitchFamily="34" charset="0"/>
            </a:endParaRPr>
          </a:p>
        </p:txBody>
      </p:sp>
      <p:sp>
        <p:nvSpPr>
          <p:cNvPr id="237572" name="Text Box 4"/>
          <p:cNvSpPr txBox="1">
            <a:spLocks noChangeArrowheads="1"/>
          </p:cNvSpPr>
          <p:nvPr/>
        </p:nvSpPr>
        <p:spPr bwMode="ltGray">
          <a:xfrm>
            <a:off x="0" y="2438400"/>
            <a:ext cx="9144000" cy="1825625"/>
          </a:xfrm>
          <a:prstGeom prst="rect">
            <a:avLst/>
          </a:prstGeom>
          <a:noFill/>
          <a:ln w="9525">
            <a:noFill/>
            <a:miter lim="800000"/>
            <a:headEnd type="none" w="sm" len="sm"/>
            <a:tailEnd type="none" w="sm" len="sm"/>
          </a:ln>
          <a:effectLst/>
        </p:spPr>
        <p:txBody>
          <a:bodyPr>
            <a:spAutoFit/>
          </a:bodyPr>
          <a:lstStyle/>
          <a:p>
            <a:pPr marL="457200" indent="-457200"/>
            <a:r>
              <a:rPr lang="en-US" sz="1200" b="1">
                <a:solidFill>
                  <a:srgbClr val="09090D"/>
                </a:solidFill>
              </a:rPr>
              <a:t>11.  The accused has been advised of the        12.  Having been advised of and understanding        13.  DATE OFAPPEAL, </a:t>
            </a:r>
          </a:p>
          <a:p>
            <a:pPr marL="457200" indent="-457200"/>
            <a:r>
              <a:rPr lang="en-US" sz="1200" b="1">
                <a:solidFill>
                  <a:srgbClr val="09090D"/>
                </a:solidFill>
              </a:rPr>
              <a:t>right to appeal.                                                     My right of appeal, at this time I (intend)                    IF ANY.</a:t>
            </a:r>
          </a:p>
          <a:p>
            <a:pPr marL="457200" indent="-457200"/>
            <a:r>
              <a:rPr lang="en-US" sz="1200" b="1">
                <a:solidFill>
                  <a:srgbClr val="09090D"/>
                </a:solidFill>
              </a:rPr>
              <a:t>                                                                              (do not intend) to file an appeal.</a:t>
            </a:r>
          </a:p>
          <a:p>
            <a:pPr marL="457200" indent="-457200"/>
            <a:endParaRPr lang="en-US" sz="1200" b="1">
              <a:solidFill>
                <a:srgbClr val="09090D"/>
              </a:solidFill>
            </a:endParaRPr>
          </a:p>
          <a:p>
            <a:pPr marL="457200" indent="-457200"/>
            <a:endParaRPr lang="en-US" sz="1200" b="1">
              <a:solidFill>
                <a:srgbClr val="09090D"/>
              </a:solidFill>
            </a:endParaRPr>
          </a:p>
          <a:p>
            <a:pPr marL="457200" indent="-457200"/>
            <a:endParaRPr lang="en-US" sz="1200" b="1">
              <a:solidFill>
                <a:srgbClr val="09090D"/>
              </a:solidFill>
            </a:endParaRPr>
          </a:p>
          <a:p>
            <a:pPr marL="457200" indent="-457200"/>
            <a:r>
              <a:rPr lang="en-US" sz="1200" b="1">
                <a:solidFill>
                  <a:srgbClr val="09090D"/>
                </a:solidFill>
              </a:rPr>
              <a:t>______________________________________      ___________   _________________________</a:t>
            </a:r>
          </a:p>
          <a:p>
            <a:pPr marL="457200" indent="-457200"/>
            <a:r>
              <a:rPr lang="en-US" sz="900" b="1">
                <a:solidFill>
                  <a:srgbClr val="09090D"/>
                </a:solidFill>
              </a:rPr>
              <a:t>    (DATE)          (Signature of CO who took final action in 9)                       (DATE)                             (Signature of Accused)</a:t>
            </a:r>
          </a:p>
          <a:p>
            <a:pPr marL="457200" indent="-457200"/>
            <a:endParaRPr lang="en-US" sz="900" b="1">
              <a:solidFill>
                <a:srgbClr val="09090D"/>
              </a:solidFill>
            </a:endParaRPr>
          </a:p>
          <a:p>
            <a:pPr marL="457200" indent="-457200"/>
            <a:endParaRPr lang="en-US" sz="1200">
              <a:solidFill>
                <a:srgbClr val="09090D"/>
              </a:solidFill>
            </a:endParaRPr>
          </a:p>
        </p:txBody>
      </p:sp>
      <p:sp>
        <p:nvSpPr>
          <p:cNvPr id="237573" name="Line 5"/>
          <p:cNvSpPr>
            <a:spLocks noChangeShapeType="1"/>
          </p:cNvSpPr>
          <p:nvPr/>
        </p:nvSpPr>
        <p:spPr bwMode="ltGray">
          <a:xfrm>
            <a:off x="7124700" y="2362200"/>
            <a:ext cx="0" cy="1752600"/>
          </a:xfrm>
          <a:prstGeom prst="line">
            <a:avLst/>
          </a:prstGeom>
          <a:noFill/>
          <a:ln w="25400">
            <a:solidFill>
              <a:srgbClr val="09090D"/>
            </a:solidFill>
            <a:round/>
            <a:headEnd type="none" w="sm" len="sm"/>
            <a:tailEnd type="none" w="sm" len="sm"/>
          </a:ln>
          <a:effectLst/>
        </p:spPr>
        <p:txBody>
          <a:bodyPr wrap="none"/>
          <a:lstStyle/>
          <a:p>
            <a:endParaRPr lang="en-US"/>
          </a:p>
        </p:txBody>
      </p:sp>
      <p:sp>
        <p:nvSpPr>
          <p:cNvPr id="237574" name="Line 6"/>
          <p:cNvSpPr>
            <a:spLocks noChangeShapeType="1"/>
          </p:cNvSpPr>
          <p:nvPr/>
        </p:nvSpPr>
        <p:spPr bwMode="ltGray">
          <a:xfrm>
            <a:off x="3365500" y="2362200"/>
            <a:ext cx="0" cy="1752600"/>
          </a:xfrm>
          <a:prstGeom prst="line">
            <a:avLst/>
          </a:prstGeom>
          <a:noFill/>
          <a:ln w="25400">
            <a:solidFill>
              <a:srgbClr val="09090D"/>
            </a:solidFill>
            <a:round/>
            <a:headEnd type="none" w="sm" len="sm"/>
            <a:tailEnd type="none" w="sm" len="sm"/>
          </a:ln>
          <a:effectLst/>
        </p:spPr>
        <p:txBody>
          <a:bodyPr wrap="none"/>
          <a:lstStyle/>
          <a:p>
            <a:endParaRPr lang="en-US"/>
          </a:p>
        </p:txBody>
      </p:sp>
      <p:sp>
        <p:nvSpPr>
          <p:cNvPr id="237575" name="Text Box 7"/>
          <p:cNvSpPr txBox="1">
            <a:spLocks noChangeArrowheads="1"/>
          </p:cNvSpPr>
          <p:nvPr/>
        </p:nvSpPr>
        <p:spPr bwMode="ltGray">
          <a:xfrm>
            <a:off x="-25400" y="3352800"/>
            <a:ext cx="3454400" cy="457200"/>
          </a:xfrm>
          <a:prstGeom prst="rect">
            <a:avLst/>
          </a:prstGeom>
          <a:noFill/>
          <a:ln w="9525">
            <a:noFill/>
            <a:miter lim="800000"/>
            <a:headEnd type="none" w="sm" len="sm"/>
            <a:tailEnd type="none" w="sm" len="sm"/>
          </a:ln>
          <a:effectLst/>
        </p:spPr>
        <p:txBody>
          <a:bodyPr>
            <a:spAutoFit/>
          </a:bodyPr>
          <a:lstStyle/>
          <a:p>
            <a:r>
              <a:rPr lang="en-US" b="1">
                <a:solidFill>
                  <a:srgbClr val="CC3300"/>
                </a:solidFill>
                <a:latin typeface="Century Gothic" pitchFamily="34" charset="0"/>
              </a:rPr>
              <a:t>2007/06/14    </a:t>
            </a:r>
            <a:r>
              <a:rPr lang="en-US" sz="2400" b="1">
                <a:solidFill>
                  <a:srgbClr val="CC3300"/>
                </a:solidFill>
                <a:latin typeface="Monotype Corsiva" pitchFamily="66" charset="0"/>
              </a:rPr>
              <a:t>J. A. BEGOOD</a:t>
            </a:r>
          </a:p>
        </p:txBody>
      </p:sp>
      <p:sp>
        <p:nvSpPr>
          <p:cNvPr id="237576" name="WordArt 8"/>
          <p:cNvSpPr>
            <a:spLocks noChangeArrowheads="1" noChangeShapeType="1" noTextEdit="1"/>
          </p:cNvSpPr>
          <p:nvPr/>
        </p:nvSpPr>
        <p:spPr bwMode="ltGray">
          <a:xfrm>
            <a:off x="1371600" y="381000"/>
            <a:ext cx="6477000" cy="6096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11 - Right To Appeal</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37575"/>
                                        </p:tgtEl>
                                        <p:attrNameLst>
                                          <p:attrName>style.visibility</p:attrName>
                                        </p:attrNameLst>
                                      </p:cBhvr>
                                      <p:to>
                                        <p:strVal val="visible"/>
                                      </p:to>
                                    </p:set>
                                    <p:animEffect transition="in" filter="dissolve">
                                      <p:cBhvr>
                                        <p:cTn id="7" dur="500"/>
                                        <p:tgtEl>
                                          <p:spTgt spid="2375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7575"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ChangeArrowheads="1"/>
          </p:cNvSpPr>
          <p:nvPr>
            <p:ph type="body" idx="1"/>
          </p:nvPr>
        </p:nvSpPr>
        <p:spPr>
          <a:xfrm>
            <a:off x="304800" y="1524000"/>
            <a:ext cx="8534400" cy="4038600"/>
          </a:xfrm>
        </p:spPr>
        <p:txBody>
          <a:bodyPr/>
          <a:lstStyle/>
          <a:p>
            <a:r>
              <a:rPr lang="en-US" sz="2800"/>
              <a:t>Marine signs, acknowledging understanding the</a:t>
            </a:r>
          </a:p>
          <a:p>
            <a:pPr>
              <a:buFontTx/>
              <a:buNone/>
            </a:pPr>
            <a:r>
              <a:rPr lang="en-US" sz="2800"/>
              <a:t>right of appeal and indicates intentions.</a:t>
            </a:r>
          </a:p>
          <a:p>
            <a:endParaRPr lang="en-US" sz="1200"/>
          </a:p>
          <a:p>
            <a:r>
              <a:rPr lang="en-US" sz="2800"/>
              <a:t> If Marine refuses to sign item 12 type:</a:t>
            </a:r>
          </a:p>
          <a:p>
            <a:pPr lvl="1">
              <a:buClr>
                <a:schemeClr val="hlink"/>
              </a:buClr>
              <a:buFontTx/>
              <a:buNone/>
            </a:pPr>
            <a:r>
              <a:rPr lang="en-US"/>
              <a:t>-  </a:t>
            </a:r>
            <a:r>
              <a:rPr lang="en-US">
                <a:solidFill>
                  <a:srgbClr val="66CCFF"/>
                </a:solidFill>
              </a:rPr>
              <a:t>“See item 16”</a:t>
            </a:r>
          </a:p>
          <a:p>
            <a:pPr lvl="1">
              <a:buClr>
                <a:schemeClr val="hlink"/>
              </a:buClr>
              <a:buFontTx/>
              <a:buNone/>
            </a:pPr>
            <a:endParaRPr lang="en-US" sz="1200">
              <a:solidFill>
                <a:srgbClr val="66CCFF"/>
              </a:solidFill>
            </a:endParaRPr>
          </a:p>
          <a:p>
            <a:pPr lvl="1">
              <a:buClr>
                <a:schemeClr val="hlink"/>
              </a:buClr>
              <a:buFontTx/>
              <a:buNone/>
            </a:pPr>
            <a:r>
              <a:rPr lang="en-US"/>
              <a:t>-  In item 16 type:</a:t>
            </a:r>
          </a:p>
          <a:p>
            <a:pPr lvl="1">
              <a:buClr>
                <a:schemeClr val="hlink"/>
              </a:buClr>
              <a:buFontTx/>
              <a:buNone/>
            </a:pPr>
            <a:r>
              <a:rPr lang="en-US">
                <a:solidFill>
                  <a:srgbClr val="66CCFF"/>
                </a:solidFill>
              </a:rPr>
              <a:t>   </a:t>
            </a:r>
            <a:r>
              <a:rPr lang="en-US"/>
              <a:t>“</a:t>
            </a:r>
            <a:r>
              <a:rPr lang="en-US">
                <a:solidFill>
                  <a:srgbClr val="66CCFF"/>
                </a:solidFill>
              </a:rPr>
              <a:t>Marine refuses to indicate intentions or sign item 12</a:t>
            </a:r>
            <a:r>
              <a:rPr lang="en-US"/>
              <a:t>”.</a:t>
            </a:r>
          </a:p>
        </p:txBody>
      </p:sp>
      <p:sp>
        <p:nvSpPr>
          <p:cNvPr id="238595" name="WordArt 3"/>
          <p:cNvSpPr>
            <a:spLocks noChangeArrowheads="1" noChangeShapeType="1" noTextEdit="1"/>
          </p:cNvSpPr>
          <p:nvPr/>
        </p:nvSpPr>
        <p:spPr bwMode="ltGray">
          <a:xfrm>
            <a:off x="2590800" y="381000"/>
            <a:ext cx="4343400" cy="5334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12 </a:t>
            </a:r>
          </a:p>
        </p:txBody>
      </p:sp>
    </p:spTree>
  </p:cSld>
  <p:clrMapOvr>
    <a:masterClrMapping/>
  </p:clrMapOvr>
  <p:transition advClick="0"/>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ChangeArrowheads="1"/>
          </p:cNvSpPr>
          <p:nvPr/>
        </p:nvSpPr>
        <p:spPr bwMode="ltGray">
          <a:xfrm>
            <a:off x="0" y="1752600"/>
            <a:ext cx="9144000" cy="1752600"/>
          </a:xfrm>
          <a:prstGeom prst="rect">
            <a:avLst/>
          </a:prstGeom>
          <a:solidFill>
            <a:srgbClr val="FFFFFF"/>
          </a:solidFill>
          <a:ln w="9525">
            <a:solidFill>
              <a:schemeClr val="folHlink"/>
            </a:solidFill>
            <a:miter lim="800000"/>
            <a:headEnd type="none" w="sm" len="sm"/>
            <a:tailEnd type="none" w="sm" len="sm"/>
          </a:ln>
          <a:effectLst/>
        </p:spPr>
        <p:txBody>
          <a:bodyPr wrap="none" anchor="ctr"/>
          <a:lstStyle/>
          <a:p>
            <a:pPr algn="ctr"/>
            <a:endParaRPr lang="en-US" sz="3600">
              <a:solidFill>
                <a:schemeClr val="tx2"/>
              </a:solidFill>
              <a:latin typeface="Tahoma" pitchFamily="34" charset="0"/>
            </a:endParaRPr>
          </a:p>
        </p:txBody>
      </p:sp>
      <p:sp>
        <p:nvSpPr>
          <p:cNvPr id="239619" name="Text Box 3"/>
          <p:cNvSpPr txBox="1">
            <a:spLocks noChangeArrowheads="1"/>
          </p:cNvSpPr>
          <p:nvPr/>
        </p:nvSpPr>
        <p:spPr bwMode="ltGray">
          <a:xfrm>
            <a:off x="0" y="1752600"/>
            <a:ext cx="9144000" cy="1825625"/>
          </a:xfrm>
          <a:prstGeom prst="rect">
            <a:avLst/>
          </a:prstGeom>
          <a:noFill/>
          <a:ln w="9525">
            <a:noFill/>
            <a:miter lim="800000"/>
            <a:headEnd type="none" w="sm" len="sm"/>
            <a:tailEnd type="none" w="sm" len="sm"/>
          </a:ln>
          <a:effectLst/>
        </p:spPr>
        <p:txBody>
          <a:bodyPr>
            <a:spAutoFit/>
          </a:bodyPr>
          <a:lstStyle/>
          <a:p>
            <a:pPr marL="457200" indent="-457200"/>
            <a:r>
              <a:rPr lang="en-US" sz="1200" b="1">
                <a:solidFill>
                  <a:srgbClr val="09090D"/>
                </a:solidFill>
              </a:rPr>
              <a:t>11.  The accused has been advised of the  12.  Having been advised of and understanding         13.  DATE OFAPPEAL,  </a:t>
            </a:r>
          </a:p>
          <a:p>
            <a:pPr marL="457200" indent="-457200"/>
            <a:r>
              <a:rPr lang="en-US" sz="1200" b="1">
                <a:solidFill>
                  <a:srgbClr val="09090D"/>
                </a:solidFill>
              </a:rPr>
              <a:t>right to appeal.                                               My right of appeal, at this time I (intend)                     IF ANY.</a:t>
            </a:r>
          </a:p>
          <a:p>
            <a:pPr marL="457200" indent="-457200"/>
            <a:r>
              <a:rPr lang="en-US" sz="1200" b="1">
                <a:solidFill>
                  <a:srgbClr val="09090D"/>
                </a:solidFill>
              </a:rPr>
              <a:t>                                                                        (do not intend) to file an appeal.</a:t>
            </a:r>
          </a:p>
          <a:p>
            <a:pPr marL="457200" indent="-457200"/>
            <a:endParaRPr lang="en-US" sz="1200" b="1">
              <a:solidFill>
                <a:srgbClr val="09090D"/>
              </a:solidFill>
            </a:endParaRPr>
          </a:p>
          <a:p>
            <a:pPr marL="457200" indent="-457200"/>
            <a:endParaRPr lang="en-US" sz="1200" b="1">
              <a:solidFill>
                <a:srgbClr val="09090D"/>
              </a:solidFill>
            </a:endParaRPr>
          </a:p>
          <a:p>
            <a:pPr marL="457200" indent="-457200"/>
            <a:endParaRPr lang="en-US" sz="1200" b="1">
              <a:solidFill>
                <a:srgbClr val="09090D"/>
              </a:solidFill>
            </a:endParaRPr>
          </a:p>
          <a:p>
            <a:pPr marL="457200" indent="-457200"/>
            <a:r>
              <a:rPr lang="en-US" sz="1200" b="1">
                <a:solidFill>
                  <a:srgbClr val="09090D"/>
                </a:solidFill>
              </a:rPr>
              <a:t>___________________________________     ___________            _________________________</a:t>
            </a:r>
          </a:p>
          <a:p>
            <a:pPr marL="457200" indent="-457200"/>
            <a:r>
              <a:rPr lang="en-US" sz="900" b="1">
                <a:solidFill>
                  <a:srgbClr val="09090D"/>
                </a:solidFill>
              </a:rPr>
              <a:t> (DATE) (Signature of CO who took final action in 9)             (DATE)                               (Signature of Accused)</a:t>
            </a:r>
          </a:p>
          <a:p>
            <a:pPr marL="457200" indent="-457200"/>
            <a:endParaRPr lang="en-US" sz="900" b="1">
              <a:solidFill>
                <a:srgbClr val="09090D"/>
              </a:solidFill>
            </a:endParaRPr>
          </a:p>
          <a:p>
            <a:pPr marL="457200" indent="-457200"/>
            <a:endParaRPr lang="en-US" sz="1200">
              <a:solidFill>
                <a:srgbClr val="09090D"/>
              </a:solidFill>
            </a:endParaRPr>
          </a:p>
        </p:txBody>
      </p:sp>
      <p:sp>
        <p:nvSpPr>
          <p:cNvPr id="239620" name="Line 4"/>
          <p:cNvSpPr>
            <a:spLocks noChangeShapeType="1"/>
          </p:cNvSpPr>
          <p:nvPr/>
        </p:nvSpPr>
        <p:spPr bwMode="ltGray">
          <a:xfrm>
            <a:off x="6908800" y="1752600"/>
            <a:ext cx="0" cy="1752600"/>
          </a:xfrm>
          <a:prstGeom prst="line">
            <a:avLst/>
          </a:prstGeom>
          <a:noFill/>
          <a:ln w="25400">
            <a:solidFill>
              <a:srgbClr val="09090D"/>
            </a:solidFill>
            <a:round/>
            <a:headEnd type="none" w="sm" len="sm"/>
            <a:tailEnd type="none" w="sm" len="sm"/>
          </a:ln>
          <a:effectLst/>
        </p:spPr>
        <p:txBody>
          <a:bodyPr wrap="none"/>
          <a:lstStyle/>
          <a:p>
            <a:endParaRPr lang="en-US"/>
          </a:p>
        </p:txBody>
      </p:sp>
      <p:sp>
        <p:nvSpPr>
          <p:cNvPr id="239621" name="Line 5"/>
          <p:cNvSpPr>
            <a:spLocks noChangeShapeType="1"/>
          </p:cNvSpPr>
          <p:nvPr/>
        </p:nvSpPr>
        <p:spPr bwMode="ltGray">
          <a:xfrm>
            <a:off x="3124200" y="1752600"/>
            <a:ext cx="0" cy="1752600"/>
          </a:xfrm>
          <a:prstGeom prst="line">
            <a:avLst/>
          </a:prstGeom>
          <a:noFill/>
          <a:ln w="25400">
            <a:solidFill>
              <a:srgbClr val="09090D"/>
            </a:solidFill>
            <a:round/>
            <a:headEnd type="none" w="sm" len="sm"/>
            <a:tailEnd type="none" w="sm" len="sm"/>
          </a:ln>
          <a:effectLst/>
        </p:spPr>
        <p:txBody>
          <a:bodyPr wrap="none"/>
          <a:lstStyle/>
          <a:p>
            <a:endParaRPr lang="en-US"/>
          </a:p>
        </p:txBody>
      </p:sp>
      <p:sp>
        <p:nvSpPr>
          <p:cNvPr id="239622" name="Text Box 6"/>
          <p:cNvSpPr txBox="1">
            <a:spLocks noChangeArrowheads="1"/>
          </p:cNvSpPr>
          <p:nvPr/>
        </p:nvSpPr>
        <p:spPr bwMode="ltGray">
          <a:xfrm>
            <a:off x="0" y="2667000"/>
            <a:ext cx="3287713" cy="366713"/>
          </a:xfrm>
          <a:prstGeom prst="rect">
            <a:avLst/>
          </a:prstGeom>
          <a:noFill/>
          <a:ln w="9525">
            <a:noFill/>
            <a:miter lim="800000"/>
            <a:headEnd type="none" w="sm" len="sm"/>
            <a:tailEnd type="none" w="sm" len="sm"/>
          </a:ln>
          <a:effectLst/>
        </p:spPr>
        <p:txBody>
          <a:bodyPr>
            <a:spAutoFit/>
          </a:bodyPr>
          <a:lstStyle/>
          <a:p>
            <a:r>
              <a:rPr lang="en-US" sz="1600">
                <a:solidFill>
                  <a:srgbClr val="050309"/>
                </a:solidFill>
                <a:latin typeface="Tahoma" pitchFamily="34" charset="0"/>
              </a:rPr>
              <a:t>2007/06/14</a:t>
            </a:r>
            <a:r>
              <a:rPr lang="en-US" b="1">
                <a:solidFill>
                  <a:srgbClr val="050309"/>
                </a:solidFill>
                <a:latin typeface="Century Gothic" pitchFamily="34" charset="0"/>
              </a:rPr>
              <a:t>     </a:t>
            </a:r>
            <a:r>
              <a:rPr lang="en-US" b="1">
                <a:solidFill>
                  <a:srgbClr val="050309"/>
                </a:solidFill>
                <a:latin typeface="Monotype Corsiva" pitchFamily="66" charset="0"/>
              </a:rPr>
              <a:t>J. A. BEGOOD</a:t>
            </a:r>
          </a:p>
        </p:txBody>
      </p:sp>
      <p:sp>
        <p:nvSpPr>
          <p:cNvPr id="239623" name="Text Box 7"/>
          <p:cNvSpPr txBox="1">
            <a:spLocks noChangeArrowheads="1"/>
          </p:cNvSpPr>
          <p:nvPr/>
        </p:nvSpPr>
        <p:spPr bwMode="ltGray">
          <a:xfrm>
            <a:off x="3084513" y="2667000"/>
            <a:ext cx="3697287" cy="396875"/>
          </a:xfrm>
          <a:prstGeom prst="rect">
            <a:avLst/>
          </a:prstGeom>
          <a:noFill/>
          <a:ln w="9525">
            <a:noFill/>
            <a:miter lim="800000"/>
            <a:headEnd type="none" w="sm" len="sm"/>
            <a:tailEnd type="none" w="sm" len="sm"/>
          </a:ln>
          <a:effectLst/>
        </p:spPr>
        <p:txBody>
          <a:bodyPr>
            <a:spAutoFit/>
          </a:bodyPr>
          <a:lstStyle/>
          <a:p>
            <a:r>
              <a:rPr lang="en-US" sz="1600" b="1">
                <a:solidFill>
                  <a:srgbClr val="CC3300"/>
                </a:solidFill>
                <a:latin typeface="Tahoma" pitchFamily="34" charset="0"/>
              </a:rPr>
              <a:t>2007/06/14</a:t>
            </a:r>
            <a:r>
              <a:rPr lang="en-US" b="1">
                <a:solidFill>
                  <a:srgbClr val="CC3300"/>
                </a:solidFill>
                <a:latin typeface="Century Gothic" pitchFamily="34" charset="0"/>
              </a:rPr>
              <a:t>     </a:t>
            </a:r>
            <a:r>
              <a:rPr lang="en-US" sz="2000" b="1">
                <a:solidFill>
                  <a:srgbClr val="CC3300"/>
                </a:solidFill>
                <a:latin typeface="Monotype Corsiva" pitchFamily="66" charset="0"/>
              </a:rPr>
              <a:t>RONALD B. PARE</a:t>
            </a:r>
          </a:p>
        </p:txBody>
      </p:sp>
      <p:sp>
        <p:nvSpPr>
          <p:cNvPr id="239624" name="WordArt 8"/>
          <p:cNvSpPr>
            <a:spLocks noChangeArrowheads="1" noChangeShapeType="1" noTextEdit="1"/>
          </p:cNvSpPr>
          <p:nvPr/>
        </p:nvSpPr>
        <p:spPr bwMode="ltGray">
          <a:xfrm>
            <a:off x="2286000" y="381000"/>
            <a:ext cx="4191000" cy="5334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12</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39622"/>
                                        </p:tgtEl>
                                        <p:attrNameLst>
                                          <p:attrName>style.visibility</p:attrName>
                                        </p:attrNameLst>
                                      </p:cBhvr>
                                      <p:to>
                                        <p:strVal val="visible"/>
                                      </p:to>
                                    </p:set>
                                    <p:animEffect transition="in" filter="blinds(horizontal)">
                                      <p:cBhvr>
                                        <p:cTn id="7" dur="500"/>
                                        <p:tgtEl>
                                          <p:spTgt spid="239622"/>
                                        </p:tgtEl>
                                      </p:cBhvr>
                                    </p:animEffect>
                                  </p:childTnLst>
                                </p:cTn>
                              </p:par>
                            </p:childTnLst>
                          </p:cTn>
                        </p:par>
                        <p:par>
                          <p:cTn id="8" fill="hold">
                            <p:stCondLst>
                              <p:cond delay="500"/>
                            </p:stCondLst>
                            <p:childTnLst>
                              <p:par>
                                <p:cTn id="9" presetID="9" presetClass="entr" presetSubtype="0" fill="hold" grpId="0" nodeType="afterEffect">
                                  <p:stCondLst>
                                    <p:cond delay="1000"/>
                                  </p:stCondLst>
                                  <p:childTnLst>
                                    <p:set>
                                      <p:cBhvr>
                                        <p:cTn id="10" dur="1" fill="hold">
                                          <p:stCondLst>
                                            <p:cond delay="0"/>
                                          </p:stCondLst>
                                        </p:cTn>
                                        <p:tgtEl>
                                          <p:spTgt spid="239623"/>
                                        </p:tgtEl>
                                        <p:attrNameLst>
                                          <p:attrName>style.visibility</p:attrName>
                                        </p:attrNameLst>
                                      </p:cBhvr>
                                      <p:to>
                                        <p:strVal val="visible"/>
                                      </p:to>
                                    </p:set>
                                    <p:animEffect transition="in" filter="dissolve">
                                      <p:cBhvr>
                                        <p:cTn id="11" dur="500"/>
                                        <p:tgtEl>
                                          <p:spTgt spid="2396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9622" grpId="0" autoUpdateAnimBg="0"/>
      <p:bldP spid="239623" grpId="0"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2148" name="Picture 4"/>
          <p:cNvPicPr>
            <a:picLocks noChangeAspect="1" noChangeArrowheads="1"/>
          </p:cNvPicPr>
          <p:nvPr/>
        </p:nvPicPr>
        <p:blipFill>
          <a:blip r:embed="rId2" cstate="print"/>
          <a:srcRect/>
          <a:stretch>
            <a:fillRect/>
          </a:stretch>
        </p:blipFill>
        <p:spPr bwMode="auto">
          <a:xfrm>
            <a:off x="914400" y="246063"/>
            <a:ext cx="7315200" cy="6364287"/>
          </a:xfrm>
          <a:prstGeom prst="rect">
            <a:avLst/>
          </a:prstGeom>
          <a:noFill/>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body" idx="1"/>
          </p:nvPr>
        </p:nvSpPr>
        <p:spPr>
          <a:xfrm>
            <a:off x="304800" y="1600200"/>
            <a:ext cx="8382000" cy="3255963"/>
          </a:xfrm>
        </p:spPr>
        <p:txBody>
          <a:bodyPr/>
          <a:lstStyle/>
          <a:p>
            <a:r>
              <a:rPr lang="en-US" sz="2800"/>
              <a:t>If the Marine submits appeal, type appeal date in</a:t>
            </a:r>
          </a:p>
          <a:p>
            <a:pPr>
              <a:buFontTx/>
              <a:buNone/>
            </a:pPr>
            <a:r>
              <a:rPr lang="en-US" sz="2800"/>
              <a:t>this item.</a:t>
            </a:r>
          </a:p>
          <a:p>
            <a:endParaRPr lang="en-US" sz="1200"/>
          </a:p>
          <a:p>
            <a:r>
              <a:rPr lang="en-US" sz="2800"/>
              <a:t>If the Marine </a:t>
            </a:r>
            <a:r>
              <a:rPr lang="en-US" sz="2800" u="sng"/>
              <a:t>does not appeal</a:t>
            </a:r>
            <a:r>
              <a:rPr lang="en-US" sz="2800"/>
              <a:t> type  </a:t>
            </a:r>
          </a:p>
          <a:p>
            <a:pPr>
              <a:buFontTx/>
              <a:buNone/>
            </a:pPr>
            <a:r>
              <a:rPr lang="en-US" sz="2800"/>
              <a:t>                   </a:t>
            </a:r>
            <a:r>
              <a:rPr lang="en-US" sz="2800" b="1"/>
              <a:t>“</a:t>
            </a:r>
            <a:r>
              <a:rPr lang="en-US" sz="2800" b="1">
                <a:solidFill>
                  <a:srgbClr val="66CCFF"/>
                </a:solidFill>
              </a:rPr>
              <a:t>Not Appealed.</a:t>
            </a:r>
            <a:r>
              <a:rPr lang="en-US" sz="2800" b="1"/>
              <a:t>”</a:t>
            </a:r>
            <a:endParaRPr lang="en-US" sz="2800"/>
          </a:p>
        </p:txBody>
      </p:sp>
      <p:sp>
        <p:nvSpPr>
          <p:cNvPr id="240643" name="WordArt 3"/>
          <p:cNvSpPr>
            <a:spLocks noChangeArrowheads="1" noChangeShapeType="1" noTextEdit="1"/>
          </p:cNvSpPr>
          <p:nvPr/>
        </p:nvSpPr>
        <p:spPr bwMode="ltGray">
          <a:xfrm>
            <a:off x="2743200" y="381000"/>
            <a:ext cx="3352800" cy="6096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13</a:t>
            </a:r>
          </a:p>
        </p:txBody>
      </p:sp>
    </p:spTree>
  </p:cSld>
  <p:clrMapOvr>
    <a:masterClrMapping/>
  </p:clrMapOvr>
  <p:transition advClick="0"/>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ChangeArrowheads="1"/>
          </p:cNvSpPr>
          <p:nvPr/>
        </p:nvSpPr>
        <p:spPr bwMode="ltGray">
          <a:xfrm>
            <a:off x="0" y="1752600"/>
            <a:ext cx="9144000" cy="1752600"/>
          </a:xfrm>
          <a:prstGeom prst="rect">
            <a:avLst/>
          </a:prstGeom>
          <a:solidFill>
            <a:srgbClr val="FFFFFF"/>
          </a:solidFill>
          <a:ln w="9525">
            <a:solidFill>
              <a:schemeClr val="folHlink"/>
            </a:solidFill>
            <a:miter lim="800000"/>
            <a:headEnd type="none" w="sm" len="sm"/>
            <a:tailEnd type="none" w="sm" len="sm"/>
          </a:ln>
          <a:effectLst/>
        </p:spPr>
        <p:txBody>
          <a:bodyPr wrap="none" anchor="ctr"/>
          <a:lstStyle/>
          <a:p>
            <a:pPr algn="ctr"/>
            <a:endParaRPr lang="en-US" sz="3600">
              <a:solidFill>
                <a:schemeClr val="tx2"/>
              </a:solidFill>
              <a:latin typeface="Tahoma" pitchFamily="34" charset="0"/>
            </a:endParaRPr>
          </a:p>
        </p:txBody>
      </p:sp>
      <p:sp>
        <p:nvSpPr>
          <p:cNvPr id="241667" name="Text Box 3"/>
          <p:cNvSpPr txBox="1">
            <a:spLocks noChangeArrowheads="1"/>
          </p:cNvSpPr>
          <p:nvPr/>
        </p:nvSpPr>
        <p:spPr bwMode="ltGray">
          <a:xfrm>
            <a:off x="0" y="1828800"/>
            <a:ext cx="8839200" cy="1825625"/>
          </a:xfrm>
          <a:prstGeom prst="rect">
            <a:avLst/>
          </a:prstGeom>
          <a:noFill/>
          <a:ln w="9525">
            <a:noFill/>
            <a:miter lim="800000"/>
            <a:headEnd type="none" w="sm" len="sm"/>
            <a:tailEnd type="none" w="sm" len="sm"/>
          </a:ln>
          <a:effectLst/>
        </p:spPr>
        <p:txBody>
          <a:bodyPr>
            <a:spAutoFit/>
          </a:bodyPr>
          <a:lstStyle/>
          <a:p>
            <a:pPr marL="457200" indent="-457200"/>
            <a:r>
              <a:rPr lang="en-US" sz="1200" b="1">
                <a:solidFill>
                  <a:srgbClr val="09090D"/>
                </a:solidFill>
              </a:rPr>
              <a:t>11.  The accused has been advised of the  12.  Having been advised of and understanding       13.  DATE OF APPEAL, </a:t>
            </a:r>
          </a:p>
          <a:p>
            <a:pPr marL="457200" indent="-457200"/>
            <a:r>
              <a:rPr lang="en-US" sz="1200" b="1">
                <a:solidFill>
                  <a:srgbClr val="09090D"/>
                </a:solidFill>
              </a:rPr>
              <a:t>right to appeal.                                              My right of appeal, at this time I (intend)                    IF ANY.</a:t>
            </a:r>
          </a:p>
          <a:p>
            <a:pPr marL="457200" indent="-457200"/>
            <a:r>
              <a:rPr lang="en-US" sz="1200" b="1">
                <a:solidFill>
                  <a:srgbClr val="09090D"/>
                </a:solidFill>
              </a:rPr>
              <a:t>                                                                       (do not intend) to file an appeal.</a:t>
            </a:r>
          </a:p>
          <a:p>
            <a:pPr marL="457200" indent="-457200"/>
            <a:endParaRPr lang="en-US" sz="1200" b="1">
              <a:solidFill>
                <a:srgbClr val="09090D"/>
              </a:solidFill>
            </a:endParaRPr>
          </a:p>
          <a:p>
            <a:pPr marL="457200" indent="-457200"/>
            <a:endParaRPr lang="en-US" sz="1200" b="1">
              <a:solidFill>
                <a:srgbClr val="09090D"/>
              </a:solidFill>
            </a:endParaRPr>
          </a:p>
          <a:p>
            <a:pPr marL="457200" indent="-457200"/>
            <a:endParaRPr lang="en-US" sz="1200" b="1">
              <a:solidFill>
                <a:srgbClr val="09090D"/>
              </a:solidFill>
            </a:endParaRPr>
          </a:p>
          <a:p>
            <a:pPr marL="457200" indent="-457200"/>
            <a:r>
              <a:rPr lang="en-US" sz="1200" b="1">
                <a:solidFill>
                  <a:srgbClr val="09090D"/>
                </a:solidFill>
              </a:rPr>
              <a:t>___________________________________     ___________   _____________________________</a:t>
            </a:r>
          </a:p>
          <a:p>
            <a:pPr marL="457200" indent="-457200"/>
            <a:r>
              <a:rPr lang="en-US" sz="900" b="1">
                <a:solidFill>
                  <a:srgbClr val="09090D"/>
                </a:solidFill>
              </a:rPr>
              <a:t>   (DATE)   (Signature of CO who took final action in 9)             (DATE)                             (Signature of Accused)</a:t>
            </a:r>
          </a:p>
          <a:p>
            <a:pPr marL="457200" indent="-457200"/>
            <a:endParaRPr lang="en-US" sz="900" b="1">
              <a:solidFill>
                <a:srgbClr val="09090D"/>
              </a:solidFill>
            </a:endParaRPr>
          </a:p>
          <a:p>
            <a:pPr marL="457200" indent="-457200"/>
            <a:endParaRPr lang="en-US" sz="1200" b="1">
              <a:solidFill>
                <a:srgbClr val="09090D"/>
              </a:solidFill>
            </a:endParaRPr>
          </a:p>
        </p:txBody>
      </p:sp>
      <p:sp>
        <p:nvSpPr>
          <p:cNvPr id="241668" name="Line 4"/>
          <p:cNvSpPr>
            <a:spLocks noChangeShapeType="1"/>
          </p:cNvSpPr>
          <p:nvPr/>
        </p:nvSpPr>
        <p:spPr bwMode="ltGray">
          <a:xfrm>
            <a:off x="6807200" y="1752600"/>
            <a:ext cx="0" cy="1752600"/>
          </a:xfrm>
          <a:prstGeom prst="line">
            <a:avLst/>
          </a:prstGeom>
          <a:noFill/>
          <a:ln w="25400">
            <a:solidFill>
              <a:srgbClr val="09090D"/>
            </a:solidFill>
            <a:round/>
            <a:headEnd type="none" w="sm" len="sm"/>
            <a:tailEnd type="none" w="sm" len="sm"/>
          </a:ln>
          <a:effectLst/>
        </p:spPr>
        <p:txBody>
          <a:bodyPr wrap="none"/>
          <a:lstStyle/>
          <a:p>
            <a:endParaRPr lang="en-US"/>
          </a:p>
        </p:txBody>
      </p:sp>
      <p:sp>
        <p:nvSpPr>
          <p:cNvPr id="241669" name="Line 5"/>
          <p:cNvSpPr>
            <a:spLocks noChangeShapeType="1"/>
          </p:cNvSpPr>
          <p:nvPr/>
        </p:nvSpPr>
        <p:spPr bwMode="ltGray">
          <a:xfrm>
            <a:off x="3086100" y="1752600"/>
            <a:ext cx="0" cy="1752600"/>
          </a:xfrm>
          <a:prstGeom prst="line">
            <a:avLst/>
          </a:prstGeom>
          <a:noFill/>
          <a:ln w="25400">
            <a:solidFill>
              <a:srgbClr val="09090D"/>
            </a:solidFill>
            <a:round/>
            <a:headEnd type="none" w="sm" len="sm"/>
            <a:tailEnd type="none" w="sm" len="sm"/>
          </a:ln>
          <a:effectLst/>
        </p:spPr>
        <p:txBody>
          <a:bodyPr wrap="none"/>
          <a:lstStyle/>
          <a:p>
            <a:endParaRPr lang="en-US"/>
          </a:p>
        </p:txBody>
      </p:sp>
      <p:sp>
        <p:nvSpPr>
          <p:cNvPr id="241670" name="Text Box 6"/>
          <p:cNvSpPr txBox="1">
            <a:spLocks noChangeArrowheads="1"/>
          </p:cNvSpPr>
          <p:nvPr/>
        </p:nvSpPr>
        <p:spPr bwMode="ltGray">
          <a:xfrm>
            <a:off x="0" y="2776538"/>
            <a:ext cx="3244850" cy="366712"/>
          </a:xfrm>
          <a:prstGeom prst="rect">
            <a:avLst/>
          </a:prstGeom>
          <a:noFill/>
          <a:ln w="9525">
            <a:noFill/>
            <a:miter lim="800000"/>
            <a:headEnd type="none" w="sm" len="sm"/>
            <a:tailEnd type="none" w="sm" len="sm"/>
          </a:ln>
          <a:effectLst/>
        </p:spPr>
        <p:txBody>
          <a:bodyPr>
            <a:spAutoFit/>
          </a:bodyPr>
          <a:lstStyle/>
          <a:p>
            <a:r>
              <a:rPr lang="en-US" sz="1600" b="1">
                <a:solidFill>
                  <a:srgbClr val="09090D"/>
                </a:solidFill>
                <a:latin typeface="Tahoma" pitchFamily="34" charset="0"/>
              </a:rPr>
              <a:t>2007/06/14</a:t>
            </a:r>
            <a:r>
              <a:rPr lang="en-US" b="1">
                <a:solidFill>
                  <a:srgbClr val="09090D"/>
                </a:solidFill>
                <a:latin typeface="Century Gothic" pitchFamily="34" charset="0"/>
              </a:rPr>
              <a:t>    </a:t>
            </a:r>
            <a:r>
              <a:rPr lang="en-US" b="1">
                <a:solidFill>
                  <a:srgbClr val="09090D"/>
                </a:solidFill>
                <a:latin typeface="Monotype Corsiva" pitchFamily="66" charset="0"/>
              </a:rPr>
              <a:t>J. A. BEGOOD</a:t>
            </a:r>
          </a:p>
        </p:txBody>
      </p:sp>
      <p:sp>
        <p:nvSpPr>
          <p:cNvPr id="241671" name="Text Box 7"/>
          <p:cNvSpPr txBox="1">
            <a:spLocks noChangeArrowheads="1"/>
          </p:cNvSpPr>
          <p:nvPr/>
        </p:nvSpPr>
        <p:spPr bwMode="ltGray">
          <a:xfrm>
            <a:off x="3101975" y="2819400"/>
            <a:ext cx="3541713" cy="366713"/>
          </a:xfrm>
          <a:prstGeom prst="rect">
            <a:avLst/>
          </a:prstGeom>
          <a:noFill/>
          <a:ln w="9525">
            <a:noFill/>
            <a:miter lim="800000"/>
            <a:headEnd type="none" w="sm" len="sm"/>
            <a:tailEnd type="none" w="sm" len="sm"/>
          </a:ln>
          <a:effectLst/>
        </p:spPr>
        <p:txBody>
          <a:bodyPr wrap="none">
            <a:spAutoFit/>
          </a:bodyPr>
          <a:lstStyle/>
          <a:p>
            <a:r>
              <a:rPr lang="en-US" sz="1600" b="1">
                <a:solidFill>
                  <a:srgbClr val="09090D"/>
                </a:solidFill>
                <a:latin typeface="Tahoma" pitchFamily="34" charset="0"/>
              </a:rPr>
              <a:t>2007/06/14</a:t>
            </a:r>
            <a:r>
              <a:rPr lang="en-US" b="1">
                <a:solidFill>
                  <a:srgbClr val="09090D"/>
                </a:solidFill>
                <a:latin typeface="Century Gothic" pitchFamily="34" charset="0"/>
              </a:rPr>
              <a:t>      </a:t>
            </a:r>
            <a:r>
              <a:rPr lang="en-US" b="1">
                <a:solidFill>
                  <a:srgbClr val="09090D"/>
                </a:solidFill>
                <a:latin typeface="Monotype Corsiva" pitchFamily="66" charset="0"/>
              </a:rPr>
              <a:t>RONALD B. PARE</a:t>
            </a:r>
          </a:p>
        </p:txBody>
      </p:sp>
      <p:sp>
        <p:nvSpPr>
          <p:cNvPr id="241672" name="Text Box 8"/>
          <p:cNvSpPr txBox="1">
            <a:spLocks noChangeArrowheads="1"/>
          </p:cNvSpPr>
          <p:nvPr/>
        </p:nvSpPr>
        <p:spPr bwMode="ltGray">
          <a:xfrm>
            <a:off x="6781800" y="2590800"/>
            <a:ext cx="2362200" cy="457200"/>
          </a:xfrm>
          <a:prstGeom prst="rect">
            <a:avLst/>
          </a:prstGeom>
          <a:noFill/>
          <a:ln w="9525">
            <a:noFill/>
            <a:miter lim="800000"/>
            <a:headEnd type="none" w="sm" len="sm"/>
            <a:tailEnd type="none" w="sm" len="sm"/>
          </a:ln>
          <a:effectLst/>
        </p:spPr>
        <p:txBody>
          <a:bodyPr>
            <a:spAutoFit/>
          </a:bodyPr>
          <a:lstStyle/>
          <a:p>
            <a:r>
              <a:rPr lang="en-US" sz="2400" b="1">
                <a:solidFill>
                  <a:srgbClr val="CC3300"/>
                </a:solidFill>
                <a:latin typeface="Tahoma" pitchFamily="34" charset="0"/>
              </a:rPr>
              <a:t>Not Appealed.</a:t>
            </a:r>
          </a:p>
        </p:txBody>
      </p:sp>
      <p:sp>
        <p:nvSpPr>
          <p:cNvPr id="241673" name="WordArt 9"/>
          <p:cNvSpPr>
            <a:spLocks noChangeArrowheads="1" noChangeShapeType="1" noTextEdit="1"/>
          </p:cNvSpPr>
          <p:nvPr/>
        </p:nvSpPr>
        <p:spPr bwMode="ltGray">
          <a:xfrm>
            <a:off x="2743200" y="304800"/>
            <a:ext cx="3581400" cy="6096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13</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16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1672" grpId="0"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body" idx="1"/>
          </p:nvPr>
        </p:nvSpPr>
        <p:spPr>
          <a:xfrm>
            <a:off x="228600" y="1295400"/>
            <a:ext cx="8534400" cy="2819400"/>
          </a:xfrm>
        </p:spPr>
        <p:txBody>
          <a:bodyPr/>
          <a:lstStyle/>
          <a:p>
            <a:r>
              <a:rPr lang="en-US" sz="2800"/>
              <a:t>If Marine appeals, enter final action and date </a:t>
            </a:r>
          </a:p>
          <a:p>
            <a:pPr>
              <a:buFontTx/>
              <a:buNone/>
            </a:pPr>
            <a:r>
              <a:rPr lang="en-US" sz="2800"/>
              <a:t>decision is made.</a:t>
            </a:r>
          </a:p>
          <a:p>
            <a:pPr lvl="1">
              <a:buFontTx/>
              <a:buChar char="•"/>
            </a:pPr>
            <a:endParaRPr lang="en-US" sz="1200"/>
          </a:p>
          <a:p>
            <a:r>
              <a:rPr lang="en-US" sz="2800"/>
              <a:t>If the Marine did not appeal - block is left blank.</a:t>
            </a:r>
          </a:p>
        </p:txBody>
      </p:sp>
      <p:sp>
        <p:nvSpPr>
          <p:cNvPr id="242691" name="WordArt 3"/>
          <p:cNvSpPr>
            <a:spLocks noChangeArrowheads="1" noChangeShapeType="1" noTextEdit="1"/>
          </p:cNvSpPr>
          <p:nvPr/>
        </p:nvSpPr>
        <p:spPr bwMode="ltGray">
          <a:xfrm>
            <a:off x="2438400" y="381000"/>
            <a:ext cx="3886200" cy="5334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14</a:t>
            </a:r>
          </a:p>
        </p:txBody>
      </p:sp>
    </p:spTree>
  </p:cSld>
  <p:clrMapOvr>
    <a:masterClrMapping/>
  </p:clrMapOvr>
  <p:transition advClick="0"/>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body" idx="1"/>
          </p:nvPr>
        </p:nvSpPr>
        <p:spPr>
          <a:xfrm>
            <a:off x="304800" y="1717675"/>
            <a:ext cx="8229600" cy="4530725"/>
          </a:xfrm>
        </p:spPr>
        <p:txBody>
          <a:bodyPr/>
          <a:lstStyle/>
          <a:p>
            <a:r>
              <a:rPr lang="en-US" sz="2800"/>
              <a:t>Date of Notice to the accused of the decision of</a:t>
            </a:r>
          </a:p>
          <a:p>
            <a:pPr>
              <a:buFontTx/>
              <a:buNone/>
            </a:pPr>
            <a:r>
              <a:rPr lang="en-US" sz="2800"/>
              <a:t>appeal.</a:t>
            </a:r>
          </a:p>
          <a:p>
            <a:endParaRPr lang="en-US" sz="2800"/>
          </a:p>
          <a:p>
            <a:r>
              <a:rPr lang="en-US" sz="2800"/>
              <a:t>If the Marine did not appeal – block is left blank.</a:t>
            </a:r>
          </a:p>
        </p:txBody>
      </p:sp>
      <p:sp>
        <p:nvSpPr>
          <p:cNvPr id="243715" name="WordArt 3"/>
          <p:cNvSpPr>
            <a:spLocks noChangeArrowheads="1" noChangeShapeType="1" noTextEdit="1"/>
          </p:cNvSpPr>
          <p:nvPr/>
        </p:nvSpPr>
        <p:spPr bwMode="ltGray">
          <a:xfrm>
            <a:off x="2438400" y="381000"/>
            <a:ext cx="3962400" cy="5334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15</a:t>
            </a:r>
          </a:p>
        </p:txBody>
      </p:sp>
    </p:spTree>
  </p:cSld>
  <p:clrMapOvr>
    <a:masterClrMapping/>
  </p:clrMapOvr>
  <p:transition advClick="0"/>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ChangeArrowheads="1"/>
          </p:cNvSpPr>
          <p:nvPr/>
        </p:nvSpPr>
        <p:spPr bwMode="ltGray">
          <a:xfrm>
            <a:off x="381000" y="3352800"/>
            <a:ext cx="8458200" cy="1371600"/>
          </a:xfrm>
          <a:prstGeom prst="rect">
            <a:avLst/>
          </a:prstGeom>
          <a:solidFill>
            <a:srgbClr val="FFFFFF"/>
          </a:solidFill>
          <a:ln w="9525">
            <a:solidFill>
              <a:schemeClr val="folHlink"/>
            </a:solidFill>
            <a:miter lim="800000"/>
            <a:headEnd type="none" w="sm" len="sm"/>
            <a:tailEnd type="none" w="sm" len="sm"/>
          </a:ln>
          <a:effectLst/>
        </p:spPr>
        <p:txBody>
          <a:bodyPr wrap="none" anchor="ctr"/>
          <a:lstStyle/>
          <a:p>
            <a:pPr algn="ctr"/>
            <a:r>
              <a:rPr lang="en-US" sz="1200">
                <a:solidFill>
                  <a:srgbClr val="09090D"/>
                </a:solidFill>
                <a:cs typeface="Times New Roman" pitchFamily="18" charset="0"/>
              </a:rPr>
              <a:t>                                                                                                                         </a:t>
            </a:r>
          </a:p>
        </p:txBody>
      </p:sp>
      <p:sp>
        <p:nvSpPr>
          <p:cNvPr id="244739" name="Line 3"/>
          <p:cNvSpPr>
            <a:spLocks noChangeShapeType="1"/>
          </p:cNvSpPr>
          <p:nvPr/>
        </p:nvSpPr>
        <p:spPr bwMode="ltGray">
          <a:xfrm>
            <a:off x="6019800" y="3352800"/>
            <a:ext cx="0" cy="1371600"/>
          </a:xfrm>
          <a:prstGeom prst="line">
            <a:avLst/>
          </a:prstGeom>
          <a:noFill/>
          <a:ln w="25400">
            <a:solidFill>
              <a:srgbClr val="09090D"/>
            </a:solidFill>
            <a:round/>
            <a:headEnd type="none" w="sm" len="sm"/>
            <a:tailEnd type="none" w="sm" len="sm"/>
          </a:ln>
          <a:effectLst/>
        </p:spPr>
        <p:txBody>
          <a:bodyPr wrap="none"/>
          <a:lstStyle/>
          <a:p>
            <a:endParaRPr lang="en-US"/>
          </a:p>
        </p:txBody>
      </p:sp>
      <p:sp>
        <p:nvSpPr>
          <p:cNvPr id="244740" name="Text Box 4"/>
          <p:cNvSpPr txBox="1">
            <a:spLocks noChangeArrowheads="1"/>
          </p:cNvSpPr>
          <p:nvPr/>
        </p:nvSpPr>
        <p:spPr bwMode="ltGray">
          <a:xfrm>
            <a:off x="457200" y="3810000"/>
            <a:ext cx="5029200" cy="396875"/>
          </a:xfrm>
          <a:prstGeom prst="rect">
            <a:avLst/>
          </a:prstGeom>
          <a:noFill/>
          <a:ln w="9525">
            <a:noFill/>
            <a:miter lim="800000"/>
            <a:headEnd type="none" w="sm" len="sm"/>
            <a:tailEnd type="none" w="sm" len="sm"/>
          </a:ln>
          <a:effectLst/>
        </p:spPr>
        <p:txBody>
          <a:bodyPr>
            <a:spAutoFit/>
          </a:bodyPr>
          <a:lstStyle/>
          <a:p>
            <a:r>
              <a:rPr lang="en-US" sz="2000" b="1">
                <a:solidFill>
                  <a:srgbClr val="CC3300"/>
                </a:solidFill>
                <a:latin typeface="Tahoma" pitchFamily="34" charset="0"/>
              </a:rPr>
              <a:t>Appeal granted, punishment set aside</a:t>
            </a:r>
          </a:p>
        </p:txBody>
      </p:sp>
      <p:sp>
        <p:nvSpPr>
          <p:cNvPr id="244741" name="Text Box 5"/>
          <p:cNvSpPr txBox="1">
            <a:spLocks noChangeArrowheads="1"/>
          </p:cNvSpPr>
          <p:nvPr/>
        </p:nvSpPr>
        <p:spPr bwMode="ltGray">
          <a:xfrm>
            <a:off x="381000" y="3352800"/>
            <a:ext cx="8382000" cy="639763"/>
          </a:xfrm>
          <a:prstGeom prst="rect">
            <a:avLst/>
          </a:prstGeom>
          <a:noFill/>
          <a:ln w="9525">
            <a:noFill/>
            <a:miter lim="800000"/>
            <a:headEnd type="none" w="sm" len="sm"/>
            <a:tailEnd type="none" w="sm" len="sm"/>
          </a:ln>
          <a:effectLst/>
        </p:spPr>
        <p:txBody>
          <a:bodyPr>
            <a:spAutoFit/>
          </a:bodyPr>
          <a:lstStyle/>
          <a:p>
            <a:pPr>
              <a:spcBef>
                <a:spcPct val="50000"/>
              </a:spcBef>
            </a:pPr>
            <a:r>
              <a:rPr lang="en-US" sz="1200" b="1">
                <a:solidFill>
                  <a:srgbClr val="09090D"/>
                </a:solidFill>
              </a:rPr>
              <a:t>14.  DECISION ON APPEAL, (IF APPEAL MADE), DATE THEREOF, AND           </a:t>
            </a:r>
            <a:r>
              <a:rPr lang="en-US" sz="1200" b="1">
                <a:solidFill>
                  <a:srgbClr val="09090D"/>
                </a:solidFill>
                <a:cs typeface="Times New Roman" pitchFamily="18" charset="0"/>
              </a:rPr>
              <a:t>15.  DATE OF NOTICE TO                  SIGNATURE OF CO WHO MADE DECISION.                                                         ACCUSED OF  DECISION</a:t>
            </a:r>
          </a:p>
          <a:p>
            <a:pPr algn="ctr"/>
            <a:r>
              <a:rPr lang="en-US" sz="1200" b="1">
                <a:solidFill>
                  <a:srgbClr val="09090D"/>
                </a:solidFill>
                <a:cs typeface="Times New Roman" pitchFamily="18" charset="0"/>
              </a:rPr>
              <a:t>                                                                                           OF APPEAL.</a:t>
            </a:r>
          </a:p>
        </p:txBody>
      </p:sp>
      <p:sp>
        <p:nvSpPr>
          <p:cNvPr id="244742" name="Text Box 6"/>
          <p:cNvSpPr txBox="1">
            <a:spLocks noChangeArrowheads="1"/>
          </p:cNvSpPr>
          <p:nvPr/>
        </p:nvSpPr>
        <p:spPr bwMode="ltGray">
          <a:xfrm>
            <a:off x="5410200" y="2819400"/>
            <a:ext cx="1905000" cy="641350"/>
          </a:xfrm>
          <a:prstGeom prst="rect">
            <a:avLst/>
          </a:prstGeom>
          <a:noFill/>
          <a:ln w="9525">
            <a:noFill/>
            <a:miter lim="800000"/>
            <a:headEnd type="none" w="sm" len="sm"/>
            <a:tailEnd type="none" w="sm" len="sm"/>
          </a:ln>
          <a:effectLst/>
        </p:spPr>
        <p:txBody>
          <a:bodyPr>
            <a:spAutoFit/>
          </a:bodyPr>
          <a:lstStyle/>
          <a:p>
            <a:pPr>
              <a:spcBef>
                <a:spcPct val="50000"/>
              </a:spcBef>
            </a:pPr>
            <a:endParaRPr lang="en-US" sz="3600">
              <a:solidFill>
                <a:schemeClr val="tx2"/>
              </a:solidFill>
              <a:latin typeface="Tahoma" pitchFamily="34" charset="0"/>
            </a:endParaRPr>
          </a:p>
        </p:txBody>
      </p:sp>
      <p:sp>
        <p:nvSpPr>
          <p:cNvPr id="244743" name="Text Box 7"/>
          <p:cNvSpPr txBox="1">
            <a:spLocks noChangeArrowheads="1"/>
          </p:cNvSpPr>
          <p:nvPr/>
        </p:nvSpPr>
        <p:spPr bwMode="ltGray">
          <a:xfrm>
            <a:off x="5867400" y="2362200"/>
            <a:ext cx="2133600" cy="641350"/>
          </a:xfrm>
          <a:prstGeom prst="rect">
            <a:avLst/>
          </a:prstGeom>
          <a:noFill/>
          <a:ln w="9525">
            <a:noFill/>
            <a:miter lim="800000"/>
            <a:headEnd type="none" w="sm" len="sm"/>
            <a:tailEnd type="none" w="sm" len="sm"/>
          </a:ln>
          <a:effectLst/>
        </p:spPr>
        <p:txBody>
          <a:bodyPr>
            <a:spAutoFit/>
          </a:bodyPr>
          <a:lstStyle/>
          <a:p>
            <a:endParaRPr lang="en-US" sz="3600">
              <a:solidFill>
                <a:schemeClr val="tx2"/>
              </a:solidFill>
              <a:latin typeface="Tahoma" pitchFamily="34" charset="0"/>
            </a:endParaRPr>
          </a:p>
        </p:txBody>
      </p:sp>
      <p:sp>
        <p:nvSpPr>
          <p:cNvPr id="244744" name="Rectangle 8"/>
          <p:cNvSpPr>
            <a:spLocks noChangeArrowheads="1"/>
          </p:cNvSpPr>
          <p:nvPr/>
        </p:nvSpPr>
        <p:spPr bwMode="ltGray">
          <a:xfrm>
            <a:off x="381000" y="1752600"/>
            <a:ext cx="8458200" cy="1447800"/>
          </a:xfrm>
          <a:prstGeom prst="rect">
            <a:avLst/>
          </a:prstGeom>
          <a:solidFill>
            <a:srgbClr val="FFFFFF"/>
          </a:solidFill>
          <a:ln w="9525">
            <a:solidFill>
              <a:schemeClr val="folHlink"/>
            </a:solidFill>
            <a:miter lim="800000"/>
            <a:headEnd type="none" w="sm" len="sm"/>
            <a:tailEnd type="none" w="sm" len="sm"/>
          </a:ln>
          <a:effectLst/>
        </p:spPr>
        <p:txBody>
          <a:bodyPr wrap="none" anchor="ctr"/>
          <a:lstStyle/>
          <a:p>
            <a:pPr algn="ctr"/>
            <a:r>
              <a:rPr lang="en-US" sz="1200">
                <a:solidFill>
                  <a:srgbClr val="09090D"/>
                </a:solidFill>
                <a:cs typeface="Times New Roman" pitchFamily="18" charset="0"/>
              </a:rPr>
              <a:t>                                                                                                                         </a:t>
            </a:r>
          </a:p>
        </p:txBody>
      </p:sp>
      <p:sp>
        <p:nvSpPr>
          <p:cNvPr id="244745" name="Line 9"/>
          <p:cNvSpPr>
            <a:spLocks noChangeShapeType="1"/>
          </p:cNvSpPr>
          <p:nvPr/>
        </p:nvSpPr>
        <p:spPr bwMode="ltGray">
          <a:xfrm>
            <a:off x="6019800" y="1752600"/>
            <a:ext cx="0" cy="1447800"/>
          </a:xfrm>
          <a:prstGeom prst="line">
            <a:avLst/>
          </a:prstGeom>
          <a:noFill/>
          <a:ln w="9525">
            <a:solidFill>
              <a:srgbClr val="09090D"/>
            </a:solidFill>
            <a:round/>
            <a:headEnd type="none" w="sm" len="sm"/>
            <a:tailEnd type="none" w="sm" len="sm"/>
          </a:ln>
          <a:effectLst/>
        </p:spPr>
        <p:txBody>
          <a:bodyPr wrap="none"/>
          <a:lstStyle/>
          <a:p>
            <a:endParaRPr lang="en-US"/>
          </a:p>
        </p:txBody>
      </p:sp>
      <p:sp>
        <p:nvSpPr>
          <p:cNvPr id="244746" name="Line 10"/>
          <p:cNvSpPr>
            <a:spLocks noChangeShapeType="1"/>
          </p:cNvSpPr>
          <p:nvPr/>
        </p:nvSpPr>
        <p:spPr bwMode="ltGray">
          <a:xfrm>
            <a:off x="6019800" y="1752600"/>
            <a:ext cx="0" cy="1447800"/>
          </a:xfrm>
          <a:prstGeom prst="line">
            <a:avLst/>
          </a:prstGeom>
          <a:noFill/>
          <a:ln w="25400">
            <a:solidFill>
              <a:srgbClr val="09090D"/>
            </a:solidFill>
            <a:round/>
            <a:headEnd type="none" w="sm" len="sm"/>
            <a:tailEnd type="none" w="sm" len="sm"/>
          </a:ln>
          <a:effectLst/>
        </p:spPr>
        <p:txBody>
          <a:bodyPr wrap="none"/>
          <a:lstStyle/>
          <a:p>
            <a:endParaRPr lang="en-US"/>
          </a:p>
        </p:txBody>
      </p:sp>
      <p:sp>
        <p:nvSpPr>
          <p:cNvPr id="244747" name="Text Box 11"/>
          <p:cNvSpPr txBox="1">
            <a:spLocks noChangeArrowheads="1"/>
          </p:cNvSpPr>
          <p:nvPr/>
        </p:nvSpPr>
        <p:spPr bwMode="ltGray">
          <a:xfrm>
            <a:off x="533400" y="2209800"/>
            <a:ext cx="4419600" cy="396875"/>
          </a:xfrm>
          <a:prstGeom prst="rect">
            <a:avLst/>
          </a:prstGeom>
          <a:noFill/>
          <a:ln w="9525">
            <a:noFill/>
            <a:miter lim="800000"/>
            <a:headEnd type="none" w="sm" len="sm"/>
            <a:tailEnd type="none" w="sm" len="sm"/>
          </a:ln>
          <a:effectLst/>
        </p:spPr>
        <p:txBody>
          <a:bodyPr>
            <a:spAutoFit/>
          </a:bodyPr>
          <a:lstStyle/>
          <a:p>
            <a:r>
              <a:rPr lang="en-US" sz="2000" b="1">
                <a:solidFill>
                  <a:srgbClr val="CC3300"/>
                </a:solidFill>
                <a:latin typeface="Tahoma" pitchFamily="34" charset="0"/>
              </a:rPr>
              <a:t>Appeal Denied – 25 Jun 07</a:t>
            </a:r>
          </a:p>
        </p:txBody>
      </p:sp>
      <p:sp>
        <p:nvSpPr>
          <p:cNvPr id="244748" name="Text Box 12"/>
          <p:cNvSpPr txBox="1">
            <a:spLocks noChangeArrowheads="1"/>
          </p:cNvSpPr>
          <p:nvPr/>
        </p:nvSpPr>
        <p:spPr bwMode="ltGray">
          <a:xfrm>
            <a:off x="457200" y="1752600"/>
            <a:ext cx="8382000" cy="639763"/>
          </a:xfrm>
          <a:prstGeom prst="rect">
            <a:avLst/>
          </a:prstGeom>
          <a:noFill/>
          <a:ln w="9525">
            <a:noFill/>
            <a:miter lim="800000"/>
            <a:headEnd type="none" w="sm" len="sm"/>
            <a:tailEnd type="none" w="sm" len="sm"/>
          </a:ln>
          <a:effectLst/>
        </p:spPr>
        <p:txBody>
          <a:bodyPr>
            <a:spAutoFit/>
          </a:bodyPr>
          <a:lstStyle/>
          <a:p>
            <a:pPr>
              <a:spcBef>
                <a:spcPct val="50000"/>
              </a:spcBef>
            </a:pPr>
            <a:r>
              <a:rPr lang="en-US" sz="1200" b="1">
                <a:solidFill>
                  <a:srgbClr val="09090D"/>
                </a:solidFill>
              </a:rPr>
              <a:t>14.  DECISION ON APPEAL, (IF APPEAL MADE), DATE THEREOF, AND          </a:t>
            </a:r>
            <a:r>
              <a:rPr lang="en-US" sz="1200" b="1">
                <a:solidFill>
                  <a:srgbClr val="09090D"/>
                </a:solidFill>
                <a:cs typeface="Times New Roman" pitchFamily="18" charset="0"/>
              </a:rPr>
              <a:t>15.  DATE OF NOTICE TO                  SIGNATURE OF CO WHO MADE DECISION.                                                         ACCUSED OF  DECISION</a:t>
            </a:r>
          </a:p>
          <a:p>
            <a:pPr algn="ctr"/>
            <a:r>
              <a:rPr lang="en-US" sz="1200" b="1">
                <a:solidFill>
                  <a:srgbClr val="09090D"/>
                </a:solidFill>
                <a:cs typeface="Times New Roman" pitchFamily="18" charset="0"/>
              </a:rPr>
              <a:t>                                                                                           OF APPEAL.</a:t>
            </a:r>
            <a:endParaRPr lang="en-US" sz="1200">
              <a:solidFill>
                <a:srgbClr val="CC3300"/>
              </a:solidFill>
              <a:cs typeface="Times New Roman" pitchFamily="18" charset="0"/>
            </a:endParaRPr>
          </a:p>
        </p:txBody>
      </p:sp>
      <p:sp>
        <p:nvSpPr>
          <p:cNvPr id="244750" name="Text Box 14"/>
          <p:cNvSpPr txBox="1">
            <a:spLocks noChangeArrowheads="1"/>
          </p:cNvSpPr>
          <p:nvPr/>
        </p:nvSpPr>
        <p:spPr bwMode="ltGray">
          <a:xfrm>
            <a:off x="6346825" y="4716463"/>
            <a:ext cx="2339975" cy="641350"/>
          </a:xfrm>
          <a:prstGeom prst="rect">
            <a:avLst/>
          </a:prstGeom>
          <a:noFill/>
          <a:ln w="9525">
            <a:noFill/>
            <a:miter lim="800000"/>
            <a:headEnd type="none" w="sm" len="sm"/>
            <a:tailEnd type="none" w="sm" len="sm"/>
          </a:ln>
          <a:effectLst/>
        </p:spPr>
        <p:txBody>
          <a:bodyPr>
            <a:spAutoFit/>
          </a:bodyPr>
          <a:lstStyle/>
          <a:p>
            <a:pPr>
              <a:spcBef>
                <a:spcPct val="50000"/>
              </a:spcBef>
            </a:pPr>
            <a:endParaRPr lang="en-US" sz="3600">
              <a:solidFill>
                <a:schemeClr val="tx2"/>
              </a:solidFill>
              <a:latin typeface="Tahoma" pitchFamily="34" charset="0"/>
            </a:endParaRPr>
          </a:p>
        </p:txBody>
      </p:sp>
      <p:sp>
        <p:nvSpPr>
          <p:cNvPr id="244751" name="Text Box 15"/>
          <p:cNvSpPr txBox="1">
            <a:spLocks noChangeArrowheads="1"/>
          </p:cNvSpPr>
          <p:nvPr/>
        </p:nvSpPr>
        <p:spPr bwMode="ltGray">
          <a:xfrm>
            <a:off x="6172200" y="4038600"/>
            <a:ext cx="1752600" cy="427038"/>
          </a:xfrm>
          <a:prstGeom prst="rect">
            <a:avLst/>
          </a:prstGeom>
          <a:noFill/>
          <a:ln w="9525">
            <a:noFill/>
            <a:miter lim="800000"/>
            <a:headEnd type="none" w="sm" len="sm"/>
            <a:tailEnd type="none" w="sm" len="sm"/>
          </a:ln>
          <a:effectLst/>
        </p:spPr>
        <p:txBody>
          <a:bodyPr>
            <a:spAutoFit/>
          </a:bodyPr>
          <a:lstStyle/>
          <a:p>
            <a:pPr>
              <a:spcBef>
                <a:spcPct val="50000"/>
              </a:spcBef>
            </a:pPr>
            <a:r>
              <a:rPr lang="en-US" sz="2200" b="1">
                <a:latin typeface="Century Gothic" pitchFamily="34" charset="0"/>
              </a:rPr>
              <a:t>25 Jun 2007 </a:t>
            </a:r>
          </a:p>
        </p:txBody>
      </p:sp>
      <p:sp>
        <p:nvSpPr>
          <p:cNvPr id="244752" name="Text Box 16"/>
          <p:cNvSpPr txBox="1">
            <a:spLocks noChangeArrowheads="1"/>
          </p:cNvSpPr>
          <p:nvPr/>
        </p:nvSpPr>
        <p:spPr bwMode="ltGray">
          <a:xfrm>
            <a:off x="228600" y="2559050"/>
            <a:ext cx="5581650" cy="593725"/>
          </a:xfrm>
          <a:prstGeom prst="rect">
            <a:avLst/>
          </a:prstGeom>
          <a:noFill/>
          <a:ln w="9525">
            <a:noFill/>
            <a:miter lim="800000"/>
            <a:headEnd type="none" w="sm" len="sm"/>
            <a:tailEnd type="none" w="sm" len="sm"/>
          </a:ln>
          <a:effectLst/>
        </p:spPr>
        <p:txBody>
          <a:bodyPr wrap="none">
            <a:spAutoFit/>
          </a:bodyPr>
          <a:lstStyle/>
          <a:p>
            <a:r>
              <a:rPr lang="en-US" sz="1200" b="1">
                <a:solidFill>
                  <a:srgbClr val="09090D"/>
                </a:solidFill>
              </a:rPr>
              <a:t>     </a:t>
            </a:r>
            <a:r>
              <a:rPr lang="en-US" sz="1200" b="1" u="sng">
                <a:solidFill>
                  <a:srgbClr val="09090D"/>
                </a:solidFill>
              </a:rPr>
              <a:t>25 Jun 2007 </a:t>
            </a:r>
            <a:r>
              <a:rPr lang="en-US" sz="2400" u="sng">
                <a:solidFill>
                  <a:srgbClr val="09090D"/>
                </a:solidFill>
                <a:latin typeface="Monotype Corsiva" pitchFamily="66" charset="0"/>
              </a:rPr>
              <a:t>J. A. BEGOOD</a:t>
            </a:r>
            <a:r>
              <a:rPr lang="en-US" sz="1200">
                <a:solidFill>
                  <a:srgbClr val="09090D"/>
                </a:solidFill>
              </a:rPr>
              <a:t>     </a:t>
            </a:r>
          </a:p>
          <a:p>
            <a:r>
              <a:rPr lang="en-US" sz="900" b="1">
                <a:solidFill>
                  <a:srgbClr val="09090D"/>
                </a:solidFill>
              </a:rPr>
              <a:t>           (DATE)                                                                 (Signature of CO making decision of appeal)</a:t>
            </a:r>
            <a:r>
              <a:rPr lang="en-US" sz="900">
                <a:solidFill>
                  <a:srgbClr val="09090D"/>
                </a:solidFill>
              </a:rPr>
              <a:t>      </a:t>
            </a:r>
            <a:endParaRPr lang="en-US" sz="3600">
              <a:solidFill>
                <a:schemeClr val="bg2"/>
              </a:solidFill>
              <a:latin typeface="Tahoma" pitchFamily="34" charset="0"/>
            </a:endParaRPr>
          </a:p>
        </p:txBody>
      </p:sp>
      <p:sp>
        <p:nvSpPr>
          <p:cNvPr id="244753" name="Text Box 17"/>
          <p:cNvSpPr txBox="1">
            <a:spLocks noChangeArrowheads="1"/>
          </p:cNvSpPr>
          <p:nvPr/>
        </p:nvSpPr>
        <p:spPr bwMode="ltGray">
          <a:xfrm>
            <a:off x="228600" y="4083050"/>
            <a:ext cx="5416550" cy="593725"/>
          </a:xfrm>
          <a:prstGeom prst="rect">
            <a:avLst/>
          </a:prstGeom>
          <a:noFill/>
          <a:ln w="9525">
            <a:noFill/>
            <a:miter lim="800000"/>
            <a:headEnd type="none" w="sm" len="sm"/>
            <a:tailEnd type="none" w="sm" len="sm"/>
          </a:ln>
          <a:effectLst/>
        </p:spPr>
        <p:txBody>
          <a:bodyPr wrap="none">
            <a:spAutoFit/>
          </a:bodyPr>
          <a:lstStyle/>
          <a:p>
            <a:r>
              <a:rPr lang="en-US" sz="1200" b="1">
                <a:solidFill>
                  <a:srgbClr val="09090D"/>
                </a:solidFill>
              </a:rPr>
              <a:t>     25 Jun 2007 </a:t>
            </a:r>
            <a:r>
              <a:rPr lang="en-US" sz="2400" u="sng">
                <a:solidFill>
                  <a:srgbClr val="09090D"/>
                </a:solidFill>
                <a:latin typeface="Monotype Corsiva" pitchFamily="66" charset="0"/>
              </a:rPr>
              <a:t> A. BEGOOD</a:t>
            </a:r>
            <a:r>
              <a:rPr lang="en-US" sz="1200">
                <a:solidFill>
                  <a:srgbClr val="09090D"/>
                </a:solidFill>
              </a:rPr>
              <a:t>     </a:t>
            </a:r>
          </a:p>
          <a:p>
            <a:r>
              <a:rPr lang="en-US" sz="900">
                <a:solidFill>
                  <a:srgbClr val="09090D"/>
                </a:solidFill>
              </a:rPr>
              <a:t>           (DATE)                                                                 (Signature of CO making decision of appeal)      </a:t>
            </a:r>
            <a:endParaRPr lang="en-US" sz="3600">
              <a:solidFill>
                <a:schemeClr val="bg2"/>
              </a:solidFill>
              <a:latin typeface="Tahoma" pitchFamily="34" charset="0"/>
            </a:endParaRPr>
          </a:p>
        </p:txBody>
      </p:sp>
      <p:sp>
        <p:nvSpPr>
          <p:cNvPr id="244754" name="WordArt 18"/>
          <p:cNvSpPr>
            <a:spLocks noChangeArrowheads="1" noChangeShapeType="1" noTextEdit="1"/>
          </p:cNvSpPr>
          <p:nvPr/>
        </p:nvSpPr>
        <p:spPr bwMode="ltGray">
          <a:xfrm>
            <a:off x="1981200" y="457200"/>
            <a:ext cx="5257800" cy="6858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Examples of Appeals</a:t>
            </a:r>
          </a:p>
        </p:txBody>
      </p:sp>
      <p:sp>
        <p:nvSpPr>
          <p:cNvPr id="244755" name="Rectangle 19"/>
          <p:cNvSpPr>
            <a:spLocks noChangeArrowheads="1"/>
          </p:cNvSpPr>
          <p:nvPr/>
        </p:nvSpPr>
        <p:spPr bwMode="ltGray">
          <a:xfrm>
            <a:off x="381000" y="4953000"/>
            <a:ext cx="8458200" cy="1371600"/>
          </a:xfrm>
          <a:prstGeom prst="rect">
            <a:avLst/>
          </a:prstGeom>
          <a:solidFill>
            <a:srgbClr val="FFFFFF"/>
          </a:solidFill>
          <a:ln w="9525">
            <a:solidFill>
              <a:schemeClr val="folHlink"/>
            </a:solidFill>
            <a:miter lim="800000"/>
            <a:headEnd type="none" w="sm" len="sm"/>
            <a:tailEnd type="none" w="sm" len="sm"/>
          </a:ln>
          <a:effectLst/>
        </p:spPr>
        <p:txBody>
          <a:bodyPr wrap="none" anchor="ctr"/>
          <a:lstStyle/>
          <a:p>
            <a:pPr algn="ctr"/>
            <a:r>
              <a:rPr lang="en-US" sz="1200">
                <a:solidFill>
                  <a:srgbClr val="09090D"/>
                </a:solidFill>
                <a:cs typeface="Times New Roman" pitchFamily="18" charset="0"/>
              </a:rPr>
              <a:t>                                                                                                                         </a:t>
            </a:r>
          </a:p>
        </p:txBody>
      </p:sp>
      <p:sp>
        <p:nvSpPr>
          <p:cNvPr id="244756" name="Text Box 20"/>
          <p:cNvSpPr txBox="1">
            <a:spLocks noChangeArrowheads="1"/>
          </p:cNvSpPr>
          <p:nvPr/>
        </p:nvSpPr>
        <p:spPr bwMode="ltGray">
          <a:xfrm>
            <a:off x="381000" y="5029200"/>
            <a:ext cx="8382000" cy="822325"/>
          </a:xfrm>
          <a:prstGeom prst="rect">
            <a:avLst/>
          </a:prstGeom>
          <a:noFill/>
          <a:ln w="9525">
            <a:noFill/>
            <a:miter lim="800000"/>
            <a:headEnd type="none" w="sm" len="sm"/>
            <a:tailEnd type="none" w="sm" len="sm"/>
          </a:ln>
          <a:effectLst/>
        </p:spPr>
        <p:txBody>
          <a:bodyPr>
            <a:spAutoFit/>
          </a:bodyPr>
          <a:lstStyle/>
          <a:p>
            <a:pPr>
              <a:spcBef>
                <a:spcPct val="50000"/>
              </a:spcBef>
            </a:pPr>
            <a:r>
              <a:rPr lang="en-US" sz="1200" b="1">
                <a:solidFill>
                  <a:srgbClr val="09090D"/>
                </a:solidFill>
              </a:rPr>
              <a:t>14.  DECISION ON APPEAL, (IF APPEAL MADE), DATE THEREOF, AND           </a:t>
            </a:r>
            <a:r>
              <a:rPr lang="en-US" sz="1200" b="1">
                <a:solidFill>
                  <a:srgbClr val="09090D"/>
                </a:solidFill>
                <a:cs typeface="Times New Roman" pitchFamily="18" charset="0"/>
              </a:rPr>
              <a:t>15.  DATE OF NOTICE TO                  SIGNATURE OF CO WHO MADE DECISION.                                                         ACCUSED OF  DECISION</a:t>
            </a:r>
          </a:p>
          <a:p>
            <a:pPr algn="ctr"/>
            <a:r>
              <a:rPr lang="en-US" sz="1200" b="1">
                <a:solidFill>
                  <a:srgbClr val="09090D"/>
                </a:solidFill>
                <a:cs typeface="Times New Roman" pitchFamily="18" charset="0"/>
              </a:rPr>
              <a:t>                                                                                           OF APPEAL.</a:t>
            </a:r>
          </a:p>
          <a:p>
            <a:pPr algn="ctr"/>
            <a:endParaRPr lang="en-US" sz="1200" b="1">
              <a:solidFill>
                <a:srgbClr val="09090D"/>
              </a:solidFill>
              <a:cs typeface="Times New Roman" pitchFamily="18" charset="0"/>
            </a:endParaRPr>
          </a:p>
        </p:txBody>
      </p:sp>
      <p:sp>
        <p:nvSpPr>
          <p:cNvPr id="244757" name="Text Box 21"/>
          <p:cNvSpPr txBox="1">
            <a:spLocks noChangeArrowheads="1"/>
          </p:cNvSpPr>
          <p:nvPr/>
        </p:nvSpPr>
        <p:spPr bwMode="ltGray">
          <a:xfrm>
            <a:off x="228600" y="5757863"/>
            <a:ext cx="5416550" cy="593725"/>
          </a:xfrm>
          <a:prstGeom prst="rect">
            <a:avLst/>
          </a:prstGeom>
          <a:noFill/>
          <a:ln w="9525">
            <a:noFill/>
            <a:miter lim="800000"/>
            <a:headEnd type="none" w="sm" len="sm"/>
            <a:tailEnd type="none" w="sm" len="sm"/>
          </a:ln>
          <a:effectLst/>
        </p:spPr>
        <p:txBody>
          <a:bodyPr wrap="none">
            <a:spAutoFit/>
          </a:bodyPr>
          <a:lstStyle/>
          <a:p>
            <a:r>
              <a:rPr lang="en-US" sz="1200" b="1">
                <a:solidFill>
                  <a:srgbClr val="09090D"/>
                </a:solidFill>
              </a:rPr>
              <a:t>     25 Jun 2007 </a:t>
            </a:r>
            <a:r>
              <a:rPr lang="en-US" sz="1200">
                <a:solidFill>
                  <a:srgbClr val="09090D"/>
                </a:solidFill>
              </a:rPr>
              <a:t>                                                 </a:t>
            </a:r>
            <a:r>
              <a:rPr lang="en-US" sz="1200" u="sng">
                <a:solidFill>
                  <a:srgbClr val="09090D"/>
                </a:solidFill>
              </a:rPr>
              <a:t> </a:t>
            </a:r>
            <a:r>
              <a:rPr lang="en-US" sz="2400" u="sng">
                <a:solidFill>
                  <a:srgbClr val="09090D"/>
                </a:solidFill>
                <a:latin typeface="Monotype Corsiva" pitchFamily="66" charset="0"/>
              </a:rPr>
              <a:t>J. A. BEGOOD</a:t>
            </a:r>
            <a:r>
              <a:rPr lang="en-US" sz="1200">
                <a:solidFill>
                  <a:srgbClr val="09090D"/>
                </a:solidFill>
              </a:rPr>
              <a:t>     </a:t>
            </a:r>
          </a:p>
          <a:p>
            <a:r>
              <a:rPr lang="en-US" sz="900">
                <a:solidFill>
                  <a:srgbClr val="09090D"/>
                </a:solidFill>
              </a:rPr>
              <a:t>           (DATE)                                                                 (Signature of CO making decision of appeal)      </a:t>
            </a:r>
            <a:endParaRPr lang="en-US" sz="3600">
              <a:solidFill>
                <a:schemeClr val="bg2"/>
              </a:solidFill>
              <a:latin typeface="Tahoma" pitchFamily="34" charset="0"/>
            </a:endParaRPr>
          </a:p>
        </p:txBody>
      </p:sp>
      <p:sp>
        <p:nvSpPr>
          <p:cNvPr id="244758" name="Line 22"/>
          <p:cNvSpPr>
            <a:spLocks noChangeShapeType="1"/>
          </p:cNvSpPr>
          <p:nvPr/>
        </p:nvSpPr>
        <p:spPr bwMode="ltGray">
          <a:xfrm>
            <a:off x="6019800" y="4953000"/>
            <a:ext cx="0" cy="1371600"/>
          </a:xfrm>
          <a:prstGeom prst="line">
            <a:avLst/>
          </a:prstGeom>
          <a:noFill/>
          <a:ln w="25400">
            <a:solidFill>
              <a:srgbClr val="09090D"/>
            </a:solidFill>
            <a:round/>
            <a:headEnd type="none" w="sm" len="sm"/>
            <a:tailEnd type="none" w="sm" len="sm"/>
          </a:ln>
          <a:effectLst/>
        </p:spPr>
        <p:txBody>
          <a:bodyPr wrap="none"/>
          <a:lstStyle/>
          <a:p>
            <a:endParaRPr lang="en-US"/>
          </a:p>
        </p:txBody>
      </p:sp>
      <p:sp>
        <p:nvSpPr>
          <p:cNvPr id="244759" name="Text Box 23"/>
          <p:cNvSpPr txBox="1">
            <a:spLocks noChangeArrowheads="1"/>
          </p:cNvSpPr>
          <p:nvPr/>
        </p:nvSpPr>
        <p:spPr bwMode="ltGray">
          <a:xfrm>
            <a:off x="457200" y="5394325"/>
            <a:ext cx="5137150" cy="396875"/>
          </a:xfrm>
          <a:prstGeom prst="rect">
            <a:avLst/>
          </a:prstGeom>
          <a:noFill/>
          <a:ln w="9525">
            <a:noFill/>
            <a:miter lim="800000"/>
            <a:headEnd type="none" w="sm" len="sm"/>
            <a:tailEnd type="none" w="sm" len="sm"/>
          </a:ln>
          <a:effectLst/>
        </p:spPr>
        <p:txBody>
          <a:bodyPr wrap="none">
            <a:spAutoFit/>
          </a:bodyPr>
          <a:lstStyle/>
          <a:p>
            <a:r>
              <a:rPr lang="en-US" sz="2000" b="1">
                <a:solidFill>
                  <a:srgbClr val="CC3300"/>
                </a:solidFill>
                <a:latin typeface="Tahoma" pitchFamily="34" charset="0"/>
              </a:rPr>
              <a:t>Red set aside, no further relief granted</a:t>
            </a:r>
          </a:p>
        </p:txBody>
      </p:sp>
      <p:sp>
        <p:nvSpPr>
          <p:cNvPr id="244760" name="Text Box 24"/>
          <p:cNvSpPr txBox="1">
            <a:spLocks noChangeArrowheads="1"/>
          </p:cNvSpPr>
          <p:nvPr/>
        </p:nvSpPr>
        <p:spPr bwMode="ltGray">
          <a:xfrm>
            <a:off x="6248400" y="5715000"/>
            <a:ext cx="1752600" cy="427038"/>
          </a:xfrm>
          <a:prstGeom prst="rect">
            <a:avLst/>
          </a:prstGeom>
          <a:noFill/>
          <a:ln w="9525">
            <a:noFill/>
            <a:miter lim="800000"/>
            <a:headEnd type="none" w="sm" len="sm"/>
            <a:tailEnd type="none" w="sm" len="sm"/>
          </a:ln>
          <a:effectLst/>
        </p:spPr>
        <p:txBody>
          <a:bodyPr>
            <a:spAutoFit/>
          </a:bodyPr>
          <a:lstStyle/>
          <a:p>
            <a:pPr>
              <a:spcBef>
                <a:spcPct val="50000"/>
              </a:spcBef>
            </a:pPr>
            <a:r>
              <a:rPr lang="en-US" sz="2200" b="1">
                <a:latin typeface="Century Gothic" pitchFamily="34" charset="0"/>
              </a:rPr>
              <a:t>25 Jun 2007 </a:t>
            </a:r>
          </a:p>
        </p:txBody>
      </p:sp>
      <p:sp>
        <p:nvSpPr>
          <p:cNvPr id="244761" name="Text Box 25"/>
          <p:cNvSpPr txBox="1">
            <a:spLocks noChangeArrowheads="1"/>
          </p:cNvSpPr>
          <p:nvPr/>
        </p:nvSpPr>
        <p:spPr bwMode="ltGray">
          <a:xfrm>
            <a:off x="6248400" y="2590800"/>
            <a:ext cx="1752600" cy="427038"/>
          </a:xfrm>
          <a:prstGeom prst="rect">
            <a:avLst/>
          </a:prstGeom>
          <a:noFill/>
          <a:ln w="9525">
            <a:noFill/>
            <a:miter lim="800000"/>
            <a:headEnd type="none" w="sm" len="sm"/>
            <a:tailEnd type="none" w="sm" len="sm"/>
          </a:ln>
          <a:effectLst/>
        </p:spPr>
        <p:txBody>
          <a:bodyPr>
            <a:spAutoFit/>
          </a:bodyPr>
          <a:lstStyle/>
          <a:p>
            <a:pPr>
              <a:spcBef>
                <a:spcPct val="50000"/>
              </a:spcBef>
            </a:pPr>
            <a:r>
              <a:rPr lang="en-US" sz="2200" b="1">
                <a:latin typeface="Century Gothic" pitchFamily="34" charset="0"/>
              </a:rPr>
              <a:t>25 Jun 2007 </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2000"/>
                                  </p:stCondLst>
                                  <p:childTnLst>
                                    <p:set>
                                      <p:cBhvr>
                                        <p:cTn id="6" dur="1" fill="hold">
                                          <p:stCondLst>
                                            <p:cond delay="0"/>
                                          </p:stCondLst>
                                        </p:cTn>
                                        <p:tgtEl>
                                          <p:spTgt spid="244747"/>
                                        </p:tgtEl>
                                        <p:attrNameLst>
                                          <p:attrName>style.visibility</p:attrName>
                                        </p:attrNameLst>
                                      </p:cBhvr>
                                      <p:to>
                                        <p:strVal val="visible"/>
                                      </p:to>
                                    </p:set>
                                    <p:animEffect transition="in" filter="dissolve">
                                      <p:cBhvr>
                                        <p:cTn id="7" dur="500"/>
                                        <p:tgtEl>
                                          <p:spTgt spid="244747"/>
                                        </p:tgtEl>
                                      </p:cBhvr>
                                    </p:animEffect>
                                  </p:childTnLst>
                                </p:cTn>
                              </p:par>
                            </p:childTnLst>
                          </p:cTn>
                        </p:par>
                        <p:par>
                          <p:cTn id="8" fill="hold">
                            <p:stCondLst>
                              <p:cond delay="2500"/>
                            </p:stCondLst>
                            <p:childTnLst>
                              <p:par>
                                <p:cTn id="9" presetID="9" presetClass="entr" presetSubtype="0" fill="hold" grpId="0" nodeType="afterEffect">
                                  <p:stCondLst>
                                    <p:cond delay="2000"/>
                                  </p:stCondLst>
                                  <p:childTnLst>
                                    <p:set>
                                      <p:cBhvr>
                                        <p:cTn id="10" dur="1" fill="hold">
                                          <p:stCondLst>
                                            <p:cond delay="0"/>
                                          </p:stCondLst>
                                        </p:cTn>
                                        <p:tgtEl>
                                          <p:spTgt spid="244740"/>
                                        </p:tgtEl>
                                        <p:attrNameLst>
                                          <p:attrName>style.visibility</p:attrName>
                                        </p:attrNameLst>
                                      </p:cBhvr>
                                      <p:to>
                                        <p:strVal val="visible"/>
                                      </p:to>
                                    </p:set>
                                    <p:animEffect transition="in" filter="dissolve">
                                      <p:cBhvr>
                                        <p:cTn id="11" dur="500"/>
                                        <p:tgtEl>
                                          <p:spTgt spid="244740"/>
                                        </p:tgtEl>
                                      </p:cBhvr>
                                    </p:animEffect>
                                  </p:childTnLst>
                                </p:cTn>
                              </p:par>
                            </p:childTnLst>
                          </p:cTn>
                        </p:par>
                        <p:par>
                          <p:cTn id="12" fill="hold">
                            <p:stCondLst>
                              <p:cond delay="5000"/>
                            </p:stCondLst>
                            <p:childTnLst>
                              <p:par>
                                <p:cTn id="13" presetID="9" presetClass="entr" presetSubtype="0" fill="hold" grpId="0" nodeType="afterEffect">
                                  <p:stCondLst>
                                    <p:cond delay="2000"/>
                                  </p:stCondLst>
                                  <p:childTnLst>
                                    <p:set>
                                      <p:cBhvr>
                                        <p:cTn id="14" dur="1" fill="hold">
                                          <p:stCondLst>
                                            <p:cond delay="0"/>
                                          </p:stCondLst>
                                        </p:cTn>
                                        <p:tgtEl>
                                          <p:spTgt spid="244759"/>
                                        </p:tgtEl>
                                        <p:attrNameLst>
                                          <p:attrName>style.visibility</p:attrName>
                                        </p:attrNameLst>
                                      </p:cBhvr>
                                      <p:to>
                                        <p:strVal val="visible"/>
                                      </p:to>
                                    </p:set>
                                    <p:animEffect transition="in" filter="dissolve">
                                      <p:cBhvr>
                                        <p:cTn id="15" dur="500"/>
                                        <p:tgtEl>
                                          <p:spTgt spid="2447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4740" grpId="0" autoUpdateAnimBg="0"/>
      <p:bldP spid="244747" grpId="0" autoUpdateAnimBg="0"/>
      <p:bldP spid="244759"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ChangeArrowheads="1"/>
          </p:cNvSpPr>
          <p:nvPr>
            <p:ph type="body" idx="1"/>
          </p:nvPr>
        </p:nvSpPr>
        <p:spPr>
          <a:xfrm>
            <a:off x="152400" y="1600200"/>
            <a:ext cx="8305800" cy="2667000"/>
          </a:xfrm>
        </p:spPr>
        <p:txBody>
          <a:bodyPr/>
          <a:lstStyle/>
          <a:p>
            <a:pPr>
              <a:buClr>
                <a:srgbClr val="F7FB53"/>
              </a:buClr>
            </a:pPr>
            <a:r>
              <a:rPr lang="en-US" sz="2800"/>
              <a:t>The maximum punishment depends on:</a:t>
            </a:r>
          </a:p>
          <a:p>
            <a:pPr>
              <a:buClr>
                <a:srgbClr val="F7FB53"/>
              </a:buClr>
            </a:pPr>
            <a:endParaRPr lang="en-US" sz="1400"/>
          </a:p>
          <a:p>
            <a:pPr>
              <a:buFontTx/>
              <a:buNone/>
            </a:pPr>
            <a:r>
              <a:rPr lang="en-US" sz="2800"/>
              <a:t>	- Commanding Officer’s rank</a:t>
            </a:r>
          </a:p>
          <a:p>
            <a:pPr>
              <a:buClr>
                <a:srgbClr val="00FF00"/>
              </a:buClr>
              <a:buFont typeface="Wingdings" pitchFamily="2" charset="2"/>
              <a:buNone/>
            </a:pPr>
            <a:r>
              <a:rPr lang="en-US" sz="2800"/>
              <a:t>	- Rank of the accused</a:t>
            </a:r>
          </a:p>
          <a:p>
            <a:pPr>
              <a:buClr>
                <a:srgbClr val="00FF00"/>
              </a:buClr>
              <a:buFont typeface="Wingdings" pitchFamily="2" charset="2"/>
              <a:buNone/>
            </a:pPr>
            <a:r>
              <a:rPr lang="en-US" sz="2800"/>
              <a:t>	- Commanding Officer’s authority</a:t>
            </a:r>
          </a:p>
        </p:txBody>
      </p:sp>
      <p:sp>
        <p:nvSpPr>
          <p:cNvPr id="210947" name="Text Box 3"/>
          <p:cNvSpPr txBox="1">
            <a:spLocks noChangeArrowheads="1"/>
          </p:cNvSpPr>
          <p:nvPr/>
        </p:nvSpPr>
        <p:spPr bwMode="ltGray">
          <a:xfrm>
            <a:off x="304800" y="5943600"/>
            <a:ext cx="184150" cy="641350"/>
          </a:xfrm>
          <a:prstGeom prst="rect">
            <a:avLst/>
          </a:prstGeom>
          <a:noFill/>
          <a:ln w="9525">
            <a:noFill/>
            <a:miter lim="800000"/>
            <a:headEnd/>
            <a:tailEnd/>
          </a:ln>
          <a:effectLst/>
        </p:spPr>
        <p:txBody>
          <a:bodyPr>
            <a:spAutoFit/>
          </a:bodyPr>
          <a:lstStyle/>
          <a:p>
            <a:pPr>
              <a:spcBef>
                <a:spcPct val="50000"/>
              </a:spcBef>
              <a:buFontTx/>
              <a:buBlip>
                <a:blip r:embed="rId2"/>
              </a:buBlip>
            </a:pPr>
            <a:endParaRPr lang="en-US" sz="3600">
              <a:solidFill>
                <a:schemeClr val="tx2"/>
              </a:solidFill>
              <a:latin typeface="Tahoma" pitchFamily="34" charset="0"/>
            </a:endParaRPr>
          </a:p>
        </p:txBody>
      </p:sp>
      <p:sp>
        <p:nvSpPr>
          <p:cNvPr id="210948" name="Text Box 4"/>
          <p:cNvSpPr txBox="1">
            <a:spLocks noChangeArrowheads="1"/>
          </p:cNvSpPr>
          <p:nvPr/>
        </p:nvSpPr>
        <p:spPr bwMode="ltGray">
          <a:xfrm>
            <a:off x="3768725" y="6518275"/>
            <a:ext cx="1412875" cy="336550"/>
          </a:xfrm>
          <a:prstGeom prst="rect">
            <a:avLst/>
          </a:prstGeom>
          <a:noFill/>
          <a:ln w="9525">
            <a:noFill/>
            <a:miter lim="800000"/>
            <a:headEnd/>
            <a:tailEnd/>
          </a:ln>
          <a:effectLst/>
        </p:spPr>
        <p:txBody>
          <a:bodyPr wrap="none">
            <a:spAutoFit/>
          </a:bodyPr>
          <a:lstStyle/>
          <a:p>
            <a:r>
              <a:rPr lang="en-US" sz="1600" b="1">
                <a:latin typeface="Tahoma" pitchFamily="34" charset="0"/>
                <a:cs typeface="Times New Roman" pitchFamily="18" charset="0"/>
              </a:rPr>
              <a:t>MCM pg V-4</a:t>
            </a:r>
          </a:p>
        </p:txBody>
      </p:sp>
      <p:sp>
        <p:nvSpPr>
          <p:cNvPr id="210949" name="WordArt 5"/>
          <p:cNvSpPr>
            <a:spLocks noChangeArrowheads="1" noChangeShapeType="1" noTextEdit="1"/>
          </p:cNvSpPr>
          <p:nvPr/>
        </p:nvSpPr>
        <p:spPr bwMode="ltGray">
          <a:xfrm>
            <a:off x="2362200" y="228600"/>
            <a:ext cx="4267200" cy="6096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Punishments</a:t>
            </a:r>
          </a:p>
        </p:txBody>
      </p:sp>
    </p:spTree>
  </p:cSld>
  <p:clrMapOvr>
    <a:masterClrMapping/>
  </p:clrMapOvr>
  <p:transition advClick="0"/>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body" idx="1"/>
          </p:nvPr>
        </p:nvSpPr>
        <p:spPr>
          <a:xfrm>
            <a:off x="228600" y="1836738"/>
            <a:ext cx="8458200" cy="3019425"/>
          </a:xfrm>
        </p:spPr>
        <p:txBody>
          <a:bodyPr/>
          <a:lstStyle/>
          <a:p>
            <a:r>
              <a:rPr lang="en-US" sz="2800"/>
              <a:t>Anything from a vacated suspension to forwarding</a:t>
            </a:r>
          </a:p>
          <a:p>
            <a:pPr>
              <a:buFontTx/>
              <a:buNone/>
            </a:pPr>
            <a:r>
              <a:rPr lang="en-US" sz="2800"/>
              <a:t>offenses to next superior commander.</a:t>
            </a:r>
          </a:p>
          <a:p>
            <a:pPr lvl="1">
              <a:buFontTx/>
              <a:buChar char="•"/>
            </a:pPr>
            <a:endParaRPr lang="en-US"/>
          </a:p>
          <a:p>
            <a:r>
              <a:rPr lang="en-US" sz="2800"/>
              <a:t> Refusing to sign items 2 and 12.</a:t>
            </a:r>
          </a:p>
          <a:p>
            <a:pPr>
              <a:buFontTx/>
              <a:buNone/>
            </a:pPr>
            <a:endParaRPr lang="en-US" sz="2800"/>
          </a:p>
        </p:txBody>
      </p:sp>
      <p:sp>
        <p:nvSpPr>
          <p:cNvPr id="245763" name="WordArt 3"/>
          <p:cNvSpPr>
            <a:spLocks noChangeArrowheads="1" noChangeShapeType="1" noTextEdit="1"/>
          </p:cNvSpPr>
          <p:nvPr/>
        </p:nvSpPr>
        <p:spPr bwMode="ltGray">
          <a:xfrm>
            <a:off x="1600200" y="304800"/>
            <a:ext cx="6019800" cy="6096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16 - Remarks</a:t>
            </a:r>
          </a:p>
        </p:txBody>
      </p:sp>
    </p:spTree>
  </p:cSld>
  <p:clrMapOvr>
    <a:masterClrMapping/>
  </p:clrMapOvr>
  <p:transition advClick="0"/>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ChangeArrowheads="1"/>
          </p:cNvSpPr>
          <p:nvPr/>
        </p:nvSpPr>
        <p:spPr bwMode="ltGray">
          <a:xfrm>
            <a:off x="0" y="2514600"/>
            <a:ext cx="9144000" cy="1752600"/>
          </a:xfrm>
          <a:prstGeom prst="rect">
            <a:avLst/>
          </a:prstGeom>
          <a:solidFill>
            <a:srgbClr val="FFFFFF"/>
          </a:solidFill>
          <a:ln w="9525">
            <a:solidFill>
              <a:schemeClr val="folHlink"/>
            </a:solidFill>
            <a:miter lim="800000"/>
            <a:headEnd type="none" w="sm" len="sm"/>
            <a:tailEnd type="none" w="sm" len="sm"/>
          </a:ln>
          <a:effectLst/>
        </p:spPr>
        <p:txBody>
          <a:bodyPr wrap="none" anchor="ctr"/>
          <a:lstStyle/>
          <a:p>
            <a:pPr algn="ctr"/>
            <a:endParaRPr lang="en-US" sz="3600">
              <a:solidFill>
                <a:schemeClr val="tx2"/>
              </a:solidFill>
              <a:latin typeface="Tahoma" pitchFamily="34" charset="0"/>
            </a:endParaRPr>
          </a:p>
        </p:txBody>
      </p:sp>
      <p:sp>
        <p:nvSpPr>
          <p:cNvPr id="246787" name="Text Box 3"/>
          <p:cNvSpPr txBox="1">
            <a:spLocks noChangeArrowheads="1"/>
          </p:cNvSpPr>
          <p:nvPr/>
        </p:nvSpPr>
        <p:spPr bwMode="ltGray">
          <a:xfrm>
            <a:off x="0" y="2590800"/>
            <a:ext cx="9144000" cy="2222500"/>
          </a:xfrm>
          <a:prstGeom prst="rect">
            <a:avLst/>
          </a:prstGeom>
          <a:noFill/>
          <a:ln w="9525">
            <a:noFill/>
            <a:miter lim="800000"/>
            <a:headEnd type="none" w="sm" len="sm"/>
            <a:tailEnd type="none" w="sm" len="sm"/>
          </a:ln>
          <a:effectLst/>
        </p:spPr>
        <p:txBody>
          <a:bodyPr>
            <a:spAutoFit/>
          </a:bodyPr>
          <a:lstStyle/>
          <a:p>
            <a:pPr marL="457200" indent="-457200"/>
            <a:r>
              <a:rPr lang="en-US" sz="1200" b="1">
                <a:solidFill>
                  <a:srgbClr val="09090D"/>
                </a:solidFill>
              </a:rPr>
              <a:t>16.  REMARKS</a:t>
            </a:r>
            <a:r>
              <a:rPr lang="en-US" sz="1200">
                <a:solidFill>
                  <a:srgbClr val="09090D"/>
                </a:solidFill>
              </a:rPr>
              <a:t>                                                                                                                           </a:t>
            </a:r>
            <a:r>
              <a:rPr lang="en-US" sz="1200" b="1">
                <a:solidFill>
                  <a:srgbClr val="09090D"/>
                </a:solidFill>
              </a:rPr>
              <a:t>17.  Final administrative action, as</a:t>
            </a:r>
          </a:p>
          <a:p>
            <a:pPr marL="457200" indent="-457200"/>
            <a:r>
              <a:rPr lang="en-US" sz="1200" b="1">
                <a:solidFill>
                  <a:srgbClr val="09090D"/>
                </a:solidFill>
              </a:rPr>
              <a:t>                                                                                                                                                     appropriate, has been completed.</a:t>
            </a:r>
          </a:p>
          <a:p>
            <a:pPr marL="457200" indent="-457200"/>
            <a:endParaRPr lang="en-US" sz="1200" b="1">
              <a:solidFill>
                <a:srgbClr val="09090D"/>
              </a:solidFill>
            </a:endParaRPr>
          </a:p>
          <a:p>
            <a:pPr marL="457200" indent="-457200"/>
            <a:endParaRPr lang="en-US" sz="1200">
              <a:solidFill>
                <a:srgbClr val="09090D"/>
              </a:solidFill>
            </a:endParaRPr>
          </a:p>
          <a:p>
            <a:pPr marL="457200" indent="-457200"/>
            <a:endParaRPr lang="en-US" sz="1200">
              <a:solidFill>
                <a:srgbClr val="09090D"/>
              </a:solidFill>
            </a:endParaRPr>
          </a:p>
          <a:p>
            <a:pPr marL="457200" indent="-457200"/>
            <a:endParaRPr lang="en-US" sz="1200">
              <a:solidFill>
                <a:srgbClr val="09090D"/>
              </a:solidFill>
            </a:endParaRPr>
          </a:p>
          <a:p>
            <a:pPr marL="457200" indent="-457200"/>
            <a:r>
              <a:rPr lang="en-US" sz="1200">
                <a:solidFill>
                  <a:srgbClr val="09090D"/>
                </a:solidFill>
              </a:rPr>
              <a:t> </a:t>
            </a:r>
          </a:p>
          <a:p>
            <a:pPr marL="457200" indent="-457200"/>
            <a:r>
              <a:rPr lang="en-US" sz="1200">
                <a:solidFill>
                  <a:srgbClr val="09090D"/>
                </a:solidFill>
              </a:rPr>
              <a:t>                                                                                                                                                    </a:t>
            </a:r>
            <a:r>
              <a:rPr lang="en-US" sz="1200" b="1">
                <a:solidFill>
                  <a:srgbClr val="09090D"/>
                </a:solidFill>
              </a:rPr>
              <a:t>UD#_______ DTD _________INIT___</a:t>
            </a:r>
            <a:r>
              <a:rPr lang="en-US" sz="1200">
                <a:solidFill>
                  <a:srgbClr val="09090D"/>
                </a:solidFill>
              </a:rPr>
              <a:t>                </a:t>
            </a:r>
          </a:p>
          <a:p>
            <a:pPr marL="457200" indent="-457200"/>
            <a:r>
              <a:rPr lang="en-US" sz="1000">
                <a:solidFill>
                  <a:srgbClr val="09090D"/>
                </a:solidFill>
                <a:cs typeface="Times New Roman" pitchFamily="18" charset="0"/>
              </a:rPr>
              <a:t> </a:t>
            </a:r>
          </a:p>
          <a:p>
            <a:pPr marL="457200" indent="-457200"/>
            <a:endParaRPr lang="en-US" sz="10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buFontTx/>
              <a:buChar char="•"/>
            </a:pPr>
            <a:endParaRPr lang="en-US" sz="1200">
              <a:solidFill>
                <a:srgbClr val="09090D"/>
              </a:solidFill>
              <a:cs typeface="Times New Roman" pitchFamily="18" charset="0"/>
            </a:endParaRPr>
          </a:p>
        </p:txBody>
      </p:sp>
      <p:sp>
        <p:nvSpPr>
          <p:cNvPr id="246788" name="Line 4"/>
          <p:cNvSpPr>
            <a:spLocks noChangeShapeType="1"/>
          </p:cNvSpPr>
          <p:nvPr/>
        </p:nvSpPr>
        <p:spPr bwMode="ltGray">
          <a:xfrm>
            <a:off x="6324600" y="2514600"/>
            <a:ext cx="0" cy="1752600"/>
          </a:xfrm>
          <a:prstGeom prst="line">
            <a:avLst/>
          </a:prstGeom>
          <a:noFill/>
          <a:ln w="25400">
            <a:solidFill>
              <a:srgbClr val="09090D"/>
            </a:solidFill>
            <a:round/>
            <a:headEnd type="none" w="sm" len="sm"/>
            <a:tailEnd type="none" w="sm" len="sm"/>
          </a:ln>
          <a:effectLst/>
        </p:spPr>
        <p:txBody>
          <a:bodyPr wrap="none"/>
          <a:lstStyle/>
          <a:p>
            <a:endParaRPr lang="en-US"/>
          </a:p>
        </p:txBody>
      </p:sp>
      <p:sp>
        <p:nvSpPr>
          <p:cNvPr id="246789" name="Text Box 5"/>
          <p:cNvSpPr txBox="1">
            <a:spLocks noChangeArrowheads="1"/>
          </p:cNvSpPr>
          <p:nvPr/>
        </p:nvSpPr>
        <p:spPr bwMode="ltGray">
          <a:xfrm>
            <a:off x="-3175" y="2700338"/>
            <a:ext cx="6175375" cy="1187450"/>
          </a:xfrm>
          <a:prstGeom prst="rect">
            <a:avLst/>
          </a:prstGeom>
          <a:noFill/>
          <a:ln w="9525">
            <a:noFill/>
            <a:miter lim="800000"/>
            <a:headEnd type="none" w="sm" len="sm"/>
            <a:tailEnd type="none" w="sm" len="sm"/>
          </a:ln>
          <a:effectLst/>
        </p:spPr>
        <p:txBody>
          <a:bodyPr>
            <a:spAutoFit/>
          </a:bodyPr>
          <a:lstStyle/>
          <a:p>
            <a:r>
              <a:rPr lang="en-US" sz="2400" b="1">
                <a:solidFill>
                  <a:srgbClr val="CC3300"/>
                </a:solidFill>
                <a:latin typeface="Tahoma" pitchFamily="34" charset="0"/>
              </a:rPr>
              <a:t>Forf of $250 per mo for 1 mo imposed</a:t>
            </a:r>
          </a:p>
          <a:p>
            <a:r>
              <a:rPr lang="en-US" sz="2400" b="1">
                <a:solidFill>
                  <a:srgbClr val="CC3300"/>
                </a:solidFill>
                <a:latin typeface="Tahoma" pitchFamily="34" charset="0"/>
              </a:rPr>
              <a:t>and susp on 14 Jun 07 vacated – </a:t>
            </a:r>
          </a:p>
          <a:p>
            <a:r>
              <a:rPr lang="en-US" sz="2400" b="1">
                <a:solidFill>
                  <a:srgbClr val="CC3300"/>
                </a:solidFill>
                <a:latin typeface="Tahoma" pitchFamily="34" charset="0"/>
              </a:rPr>
              <a:t>21 Aug  07.</a:t>
            </a:r>
          </a:p>
        </p:txBody>
      </p:sp>
      <p:sp>
        <p:nvSpPr>
          <p:cNvPr id="246790" name="WordArt 6"/>
          <p:cNvSpPr>
            <a:spLocks noChangeArrowheads="1" noChangeShapeType="1" noTextEdit="1"/>
          </p:cNvSpPr>
          <p:nvPr/>
        </p:nvSpPr>
        <p:spPr bwMode="ltGray">
          <a:xfrm>
            <a:off x="1524000" y="381000"/>
            <a:ext cx="6324600" cy="14478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Example Vacation</a:t>
            </a:r>
          </a:p>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of Punishment</a:t>
            </a:r>
          </a:p>
        </p:txBody>
      </p:sp>
    </p:spTree>
  </p:cSld>
  <p:clrMapOvr>
    <a:masterClrMapping/>
  </p:clrMapOvr>
  <p:transition advClick="0"/>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body" idx="1"/>
          </p:nvPr>
        </p:nvSpPr>
        <p:spPr>
          <a:xfrm>
            <a:off x="228600" y="1600200"/>
            <a:ext cx="8610600" cy="1828800"/>
          </a:xfrm>
        </p:spPr>
        <p:txBody>
          <a:bodyPr/>
          <a:lstStyle/>
          <a:p>
            <a:r>
              <a:rPr lang="en-US" sz="2800"/>
              <a:t>When administrative action is complete.</a:t>
            </a:r>
          </a:p>
          <a:p>
            <a:endParaRPr lang="en-US" sz="2800"/>
          </a:p>
          <a:p>
            <a:r>
              <a:rPr lang="en-US" sz="2800"/>
              <a:t>Administrative action are </a:t>
            </a:r>
            <a:r>
              <a:rPr lang="en-US"/>
              <a:t>UD entries</a:t>
            </a:r>
          </a:p>
        </p:txBody>
      </p:sp>
      <p:pic>
        <p:nvPicPr>
          <p:cNvPr id="247811" name="Picture 3" descr="j0284151"/>
          <p:cNvPicPr>
            <a:picLocks noChangeAspect="1" noChangeArrowheads="1" noCrop="1"/>
          </p:cNvPicPr>
          <p:nvPr/>
        </p:nvPicPr>
        <p:blipFill>
          <a:blip r:embed="rId2" cstate="print"/>
          <a:srcRect/>
          <a:stretch>
            <a:fillRect/>
          </a:stretch>
        </p:blipFill>
        <p:spPr bwMode="auto">
          <a:xfrm>
            <a:off x="381000" y="5219700"/>
            <a:ext cx="1219200" cy="1219200"/>
          </a:xfrm>
          <a:prstGeom prst="rect">
            <a:avLst/>
          </a:prstGeom>
          <a:noFill/>
        </p:spPr>
      </p:pic>
      <p:sp>
        <p:nvSpPr>
          <p:cNvPr id="247812" name="WordArt 4"/>
          <p:cNvSpPr>
            <a:spLocks noChangeArrowheads="1" noChangeShapeType="1" noTextEdit="1"/>
          </p:cNvSpPr>
          <p:nvPr/>
        </p:nvSpPr>
        <p:spPr bwMode="ltGray">
          <a:xfrm>
            <a:off x="1752600" y="381000"/>
            <a:ext cx="5791200" cy="6096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17 - Admin Action</a:t>
            </a:r>
          </a:p>
        </p:txBody>
      </p:sp>
    </p:spTree>
  </p:cSld>
  <p:clrMapOvr>
    <a:masterClrMapping/>
  </p:clrMapOvr>
  <p:transition advClick="0"/>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ChangeArrowheads="1"/>
          </p:cNvSpPr>
          <p:nvPr/>
        </p:nvSpPr>
        <p:spPr bwMode="ltGray">
          <a:xfrm>
            <a:off x="1066800" y="1447800"/>
            <a:ext cx="7239000" cy="2298700"/>
          </a:xfrm>
          <a:prstGeom prst="rect">
            <a:avLst/>
          </a:prstGeom>
          <a:solidFill>
            <a:srgbClr val="FFFFFF"/>
          </a:solidFill>
          <a:ln w="9525">
            <a:solidFill>
              <a:schemeClr val="folHlink"/>
            </a:solidFill>
            <a:miter lim="800000"/>
            <a:headEnd type="none" w="sm" len="sm"/>
            <a:tailEnd type="none" w="sm" len="sm"/>
          </a:ln>
          <a:effectLst/>
        </p:spPr>
        <p:txBody>
          <a:bodyPr wrap="none" anchor="ctr"/>
          <a:lstStyle/>
          <a:p>
            <a:pPr algn="ctr"/>
            <a:endParaRPr lang="en-US" sz="3600">
              <a:solidFill>
                <a:schemeClr val="tx2"/>
              </a:solidFill>
              <a:latin typeface="Tahoma" pitchFamily="34" charset="0"/>
            </a:endParaRPr>
          </a:p>
        </p:txBody>
      </p:sp>
      <p:sp>
        <p:nvSpPr>
          <p:cNvPr id="248835" name="Text Box 3"/>
          <p:cNvSpPr txBox="1">
            <a:spLocks noChangeArrowheads="1"/>
          </p:cNvSpPr>
          <p:nvPr/>
        </p:nvSpPr>
        <p:spPr bwMode="ltGray">
          <a:xfrm>
            <a:off x="1143000" y="1524000"/>
            <a:ext cx="7086600" cy="1985963"/>
          </a:xfrm>
          <a:prstGeom prst="rect">
            <a:avLst/>
          </a:prstGeom>
          <a:noFill/>
          <a:ln w="9525">
            <a:noFill/>
            <a:miter lim="800000"/>
            <a:headEnd type="none" w="sm" len="sm"/>
            <a:tailEnd type="none" w="sm" len="sm"/>
          </a:ln>
          <a:effectLst/>
        </p:spPr>
        <p:txBody>
          <a:bodyPr>
            <a:spAutoFit/>
          </a:bodyPr>
          <a:lstStyle/>
          <a:p>
            <a:pPr marL="457200" indent="-457200">
              <a:buFontTx/>
              <a:buAutoNum type="arabicPeriod" startAt="17"/>
            </a:pPr>
            <a:r>
              <a:rPr lang="en-US" sz="1600" b="1">
                <a:solidFill>
                  <a:srgbClr val="09090D"/>
                </a:solidFill>
              </a:rPr>
              <a:t>Final administrative action, as appropriate has been completed.</a:t>
            </a:r>
          </a:p>
          <a:p>
            <a:pPr marL="457200" indent="-457200"/>
            <a:endParaRPr lang="en-US" sz="1600" b="1">
              <a:solidFill>
                <a:srgbClr val="09090D"/>
              </a:solidFill>
            </a:endParaRPr>
          </a:p>
          <a:p>
            <a:pPr marL="457200" indent="-457200"/>
            <a:endParaRPr lang="en-US" sz="1600" b="1">
              <a:solidFill>
                <a:srgbClr val="09090D"/>
              </a:solidFill>
            </a:endParaRPr>
          </a:p>
          <a:p>
            <a:pPr marL="457200" indent="-457200"/>
            <a:endParaRPr lang="en-US" sz="1600" b="1">
              <a:solidFill>
                <a:srgbClr val="09090D"/>
              </a:solidFill>
            </a:endParaRPr>
          </a:p>
          <a:p>
            <a:pPr marL="457200" indent="-457200"/>
            <a:endParaRPr lang="en-US" sz="1600" b="1">
              <a:solidFill>
                <a:srgbClr val="09090D"/>
              </a:solidFill>
            </a:endParaRPr>
          </a:p>
          <a:p>
            <a:pPr marL="457200" indent="-457200"/>
            <a:r>
              <a:rPr lang="en-US" sz="1600" b="1">
                <a:solidFill>
                  <a:srgbClr val="09090D"/>
                </a:solidFill>
              </a:rPr>
              <a:t> </a:t>
            </a:r>
          </a:p>
          <a:p>
            <a:pPr marL="457200" indent="-457200"/>
            <a:r>
              <a:rPr lang="en-US" sz="1600" b="1">
                <a:solidFill>
                  <a:srgbClr val="09090D"/>
                </a:solidFill>
              </a:rPr>
              <a:t>UD#__________________ DTD _________________INIT______________</a:t>
            </a:r>
            <a:r>
              <a:rPr lang="en-US" sz="1200">
                <a:solidFill>
                  <a:srgbClr val="09090D"/>
                </a:solidFill>
              </a:rPr>
              <a:t>                </a:t>
            </a:r>
          </a:p>
          <a:p>
            <a:pPr marL="457200" indent="-457200"/>
            <a:endParaRPr lang="en-US" sz="1200">
              <a:solidFill>
                <a:srgbClr val="09090D"/>
              </a:solidFill>
            </a:endParaRPr>
          </a:p>
        </p:txBody>
      </p:sp>
      <p:sp>
        <p:nvSpPr>
          <p:cNvPr id="248836" name="Text Box 4"/>
          <p:cNvSpPr txBox="1">
            <a:spLocks noChangeArrowheads="1"/>
          </p:cNvSpPr>
          <p:nvPr/>
        </p:nvSpPr>
        <p:spPr bwMode="ltGray">
          <a:xfrm>
            <a:off x="1676400" y="2819400"/>
            <a:ext cx="6324600" cy="396875"/>
          </a:xfrm>
          <a:prstGeom prst="rect">
            <a:avLst/>
          </a:prstGeom>
          <a:noFill/>
          <a:ln w="9525">
            <a:noFill/>
            <a:miter lim="800000"/>
            <a:headEnd type="none" w="sm" len="sm"/>
            <a:tailEnd type="none" w="sm" len="sm"/>
          </a:ln>
          <a:effectLst/>
        </p:spPr>
        <p:txBody>
          <a:bodyPr>
            <a:spAutoFit/>
          </a:bodyPr>
          <a:lstStyle/>
          <a:p>
            <a:r>
              <a:rPr lang="en-US" sz="2000" b="1">
                <a:solidFill>
                  <a:srgbClr val="CC3300"/>
                </a:solidFill>
                <a:latin typeface="Tahoma" pitchFamily="34" charset="0"/>
              </a:rPr>
              <a:t>   0179                      2007/06/18              FJH </a:t>
            </a:r>
          </a:p>
        </p:txBody>
      </p:sp>
      <p:sp>
        <p:nvSpPr>
          <p:cNvPr id="248837" name="WordArt 5"/>
          <p:cNvSpPr>
            <a:spLocks noChangeArrowheads="1" noChangeShapeType="1" noTextEdit="1"/>
          </p:cNvSpPr>
          <p:nvPr/>
        </p:nvSpPr>
        <p:spPr bwMode="ltGray">
          <a:xfrm>
            <a:off x="1752600" y="381000"/>
            <a:ext cx="5791200" cy="6096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17 - Admin Action</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88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8836" grpId="0"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9858" name="Rectangle 2"/>
          <p:cNvSpPr>
            <a:spLocks noGrp="1" noChangeArrowheads="1"/>
          </p:cNvSpPr>
          <p:nvPr>
            <p:ph type="body" idx="1"/>
          </p:nvPr>
        </p:nvSpPr>
        <p:spPr>
          <a:xfrm>
            <a:off x="457200" y="1919288"/>
            <a:ext cx="8229600" cy="669925"/>
          </a:xfrm>
        </p:spPr>
        <p:txBody>
          <a:bodyPr/>
          <a:lstStyle/>
          <a:p>
            <a:r>
              <a:rPr lang="en-US" sz="2800"/>
              <a:t>Unit of accused.</a:t>
            </a:r>
          </a:p>
        </p:txBody>
      </p:sp>
      <p:sp>
        <p:nvSpPr>
          <p:cNvPr id="249859" name="Rectangle 3"/>
          <p:cNvSpPr>
            <a:spLocks noChangeArrowheads="1"/>
          </p:cNvSpPr>
          <p:nvPr/>
        </p:nvSpPr>
        <p:spPr bwMode="ltGray">
          <a:xfrm>
            <a:off x="381000" y="2590800"/>
            <a:ext cx="8458200" cy="1447800"/>
          </a:xfrm>
          <a:prstGeom prst="rect">
            <a:avLst/>
          </a:prstGeom>
          <a:solidFill>
            <a:srgbClr val="FFFFFF"/>
          </a:solidFill>
          <a:ln w="9525">
            <a:solidFill>
              <a:schemeClr val="folHlink"/>
            </a:solidFill>
            <a:miter lim="800000"/>
            <a:headEnd type="none" w="sm" len="sm"/>
            <a:tailEnd type="none" w="sm" len="sm"/>
          </a:ln>
          <a:effectLst/>
        </p:spPr>
        <p:txBody>
          <a:bodyPr wrap="none" anchor="ctr"/>
          <a:lstStyle/>
          <a:p>
            <a:pPr algn="ctr"/>
            <a:endParaRPr lang="en-US" sz="3600">
              <a:solidFill>
                <a:schemeClr val="tx2"/>
              </a:solidFill>
              <a:latin typeface="Tahoma" pitchFamily="34" charset="0"/>
            </a:endParaRPr>
          </a:p>
        </p:txBody>
      </p:sp>
      <p:sp>
        <p:nvSpPr>
          <p:cNvPr id="249860" name="Text Box 4"/>
          <p:cNvSpPr txBox="1">
            <a:spLocks noChangeArrowheads="1"/>
          </p:cNvSpPr>
          <p:nvPr/>
        </p:nvSpPr>
        <p:spPr bwMode="ltGray">
          <a:xfrm>
            <a:off x="381000" y="2590800"/>
            <a:ext cx="8382000" cy="2009775"/>
          </a:xfrm>
          <a:prstGeom prst="rect">
            <a:avLst/>
          </a:prstGeom>
          <a:noFill/>
          <a:ln w="9525">
            <a:noFill/>
            <a:miter lim="800000"/>
            <a:headEnd type="none" w="sm" len="sm"/>
            <a:tailEnd type="none" w="sm" len="sm"/>
          </a:ln>
          <a:effectLst/>
        </p:spPr>
        <p:txBody>
          <a:bodyPr>
            <a:spAutoFit/>
          </a:bodyPr>
          <a:lstStyle/>
          <a:p>
            <a:pPr marL="457200" indent="-457200"/>
            <a:r>
              <a:rPr lang="en-US" sz="1200" b="1">
                <a:solidFill>
                  <a:srgbClr val="09090D"/>
                </a:solidFill>
                <a:cs typeface="Times New Roman" pitchFamily="18" charset="0"/>
              </a:rPr>
              <a:t>18.  UNIT</a:t>
            </a:r>
          </a:p>
          <a:p>
            <a:pPr marL="457200" indent="-457200"/>
            <a:endParaRPr lang="en-US" sz="12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endParaRPr lang="en-US" sz="1000">
              <a:solidFill>
                <a:srgbClr val="09090D"/>
              </a:solidFill>
              <a:cs typeface="Times New Roman" pitchFamily="18" charset="0"/>
            </a:endParaRPr>
          </a:p>
          <a:p>
            <a:pPr marL="457200" indent="-457200"/>
            <a:r>
              <a:rPr lang="en-US" sz="1000">
                <a:solidFill>
                  <a:srgbClr val="09090D"/>
                </a:solidFill>
                <a:cs typeface="Times New Roman" pitchFamily="18" charset="0"/>
              </a:rPr>
              <a:t>          </a:t>
            </a:r>
          </a:p>
          <a:p>
            <a:pPr marL="457200" indent="-457200"/>
            <a:endParaRPr lang="en-US" sz="10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buFontTx/>
              <a:buChar char="•"/>
            </a:pPr>
            <a:endParaRPr lang="en-US" sz="1200">
              <a:solidFill>
                <a:srgbClr val="09090D"/>
              </a:solidFill>
              <a:cs typeface="Times New Roman" pitchFamily="18" charset="0"/>
            </a:endParaRPr>
          </a:p>
        </p:txBody>
      </p:sp>
      <p:sp>
        <p:nvSpPr>
          <p:cNvPr id="249861" name="Text Box 5"/>
          <p:cNvSpPr txBox="1">
            <a:spLocks noChangeArrowheads="1"/>
          </p:cNvSpPr>
          <p:nvPr/>
        </p:nvSpPr>
        <p:spPr bwMode="ltGray">
          <a:xfrm>
            <a:off x="457200" y="2971800"/>
            <a:ext cx="6713538" cy="457200"/>
          </a:xfrm>
          <a:prstGeom prst="rect">
            <a:avLst/>
          </a:prstGeom>
          <a:noFill/>
          <a:ln w="9525">
            <a:noFill/>
            <a:miter lim="800000"/>
            <a:headEnd type="none" w="sm" len="sm"/>
            <a:tailEnd type="none" w="sm" len="sm"/>
          </a:ln>
          <a:effectLst/>
        </p:spPr>
        <p:txBody>
          <a:bodyPr wrap="none">
            <a:spAutoFit/>
          </a:bodyPr>
          <a:lstStyle/>
          <a:p>
            <a:r>
              <a:rPr lang="en-US" sz="2400" b="1">
                <a:solidFill>
                  <a:srgbClr val="CC3300"/>
                </a:solidFill>
                <a:latin typeface="Tahoma" pitchFamily="34" charset="0"/>
              </a:rPr>
              <a:t>CO A, 1st Bn, 10th Mar, 2d MarDiv, CamLej</a:t>
            </a:r>
          </a:p>
        </p:txBody>
      </p:sp>
      <p:sp>
        <p:nvSpPr>
          <p:cNvPr id="249862" name="WordArt 6"/>
          <p:cNvSpPr>
            <a:spLocks noChangeArrowheads="1" noChangeShapeType="1" noTextEdit="1"/>
          </p:cNvSpPr>
          <p:nvPr/>
        </p:nvSpPr>
        <p:spPr bwMode="ltGray">
          <a:xfrm>
            <a:off x="2133600" y="381000"/>
            <a:ext cx="4648200" cy="5334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 18 - Unit</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98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9861" grpId="0"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ChangeArrowheads="1"/>
          </p:cNvSpPr>
          <p:nvPr/>
        </p:nvSpPr>
        <p:spPr bwMode="auto">
          <a:xfrm>
            <a:off x="228600" y="1447800"/>
            <a:ext cx="8229600" cy="914400"/>
          </a:xfrm>
          <a:prstGeom prst="rect">
            <a:avLst/>
          </a:prstGeom>
          <a:noFill/>
          <a:ln w="9525">
            <a:noFill/>
            <a:miter lim="800000"/>
            <a:headEnd/>
            <a:tailEnd/>
          </a:ln>
          <a:effectLst/>
        </p:spPr>
        <p:txBody>
          <a:bodyPr/>
          <a:lstStyle/>
          <a:p>
            <a:pPr marL="342900" indent="-342900">
              <a:spcBef>
                <a:spcPct val="20000"/>
              </a:spcBef>
              <a:buFontTx/>
              <a:buChar char="•"/>
            </a:pPr>
            <a:r>
              <a:rPr lang="en-US" sz="2800" b="1"/>
              <a:t>Item 19 - Name </a:t>
            </a:r>
          </a:p>
          <a:p>
            <a:pPr marL="342900" indent="-342900">
              <a:spcBef>
                <a:spcPct val="20000"/>
              </a:spcBef>
              <a:buFontTx/>
              <a:buChar char="•"/>
            </a:pPr>
            <a:r>
              <a:rPr lang="en-US" sz="2800" b="1"/>
              <a:t>Item 20 – Grade, Rank </a:t>
            </a:r>
          </a:p>
          <a:p>
            <a:pPr marL="342900" indent="-342900">
              <a:spcBef>
                <a:spcPct val="20000"/>
              </a:spcBef>
              <a:buFontTx/>
              <a:buChar char="•"/>
            </a:pPr>
            <a:r>
              <a:rPr lang="en-US" sz="2800" b="1"/>
              <a:t>Item 21 - SSN </a:t>
            </a:r>
          </a:p>
        </p:txBody>
      </p:sp>
      <p:sp>
        <p:nvSpPr>
          <p:cNvPr id="250883" name="Rectangle 3"/>
          <p:cNvSpPr>
            <a:spLocks noChangeArrowheads="1"/>
          </p:cNvSpPr>
          <p:nvPr/>
        </p:nvSpPr>
        <p:spPr bwMode="ltGray">
          <a:xfrm>
            <a:off x="0" y="3124200"/>
            <a:ext cx="9144000" cy="1905000"/>
          </a:xfrm>
          <a:prstGeom prst="rect">
            <a:avLst/>
          </a:prstGeom>
          <a:solidFill>
            <a:srgbClr val="FFFFFF"/>
          </a:solidFill>
          <a:ln w="9525">
            <a:solidFill>
              <a:schemeClr val="folHlink"/>
            </a:solidFill>
            <a:miter lim="800000"/>
            <a:headEnd type="none" w="sm" len="sm"/>
            <a:tailEnd type="none" w="sm" len="sm"/>
          </a:ln>
          <a:effectLst/>
        </p:spPr>
        <p:txBody>
          <a:bodyPr wrap="none" anchor="ctr"/>
          <a:lstStyle/>
          <a:p>
            <a:pPr algn="ctr"/>
            <a:endParaRPr lang="en-US" sz="3600">
              <a:solidFill>
                <a:schemeClr val="tx2"/>
              </a:solidFill>
              <a:latin typeface="Tahoma" pitchFamily="34" charset="0"/>
            </a:endParaRPr>
          </a:p>
        </p:txBody>
      </p:sp>
      <p:sp>
        <p:nvSpPr>
          <p:cNvPr id="250884" name="Text Box 4"/>
          <p:cNvSpPr txBox="1">
            <a:spLocks noChangeArrowheads="1"/>
          </p:cNvSpPr>
          <p:nvPr/>
        </p:nvSpPr>
        <p:spPr bwMode="ltGray">
          <a:xfrm>
            <a:off x="0" y="3200400"/>
            <a:ext cx="9144000" cy="2009775"/>
          </a:xfrm>
          <a:prstGeom prst="rect">
            <a:avLst/>
          </a:prstGeom>
          <a:noFill/>
          <a:ln w="9525">
            <a:noFill/>
            <a:miter lim="800000"/>
            <a:headEnd type="none" w="sm" len="sm"/>
            <a:tailEnd type="none" w="sm" len="sm"/>
          </a:ln>
          <a:effectLst/>
        </p:spPr>
        <p:txBody>
          <a:bodyPr>
            <a:spAutoFit/>
          </a:bodyPr>
          <a:lstStyle/>
          <a:p>
            <a:pPr marL="457200" indent="-457200"/>
            <a:r>
              <a:rPr lang="en-US" sz="1200" b="1">
                <a:solidFill>
                  <a:srgbClr val="09090D"/>
                </a:solidFill>
                <a:cs typeface="Times New Roman" pitchFamily="18" charset="0"/>
              </a:rPr>
              <a:t>19.  INDIVIDUAL (Last name, First name, Middle initial)                              20.  GRADE                    21.  SSN</a:t>
            </a:r>
          </a:p>
          <a:p>
            <a:pPr marL="457200" indent="-457200"/>
            <a:endParaRPr lang="en-US" sz="1200" b="1">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endParaRPr lang="en-US" sz="1000">
              <a:solidFill>
                <a:srgbClr val="09090D"/>
              </a:solidFill>
              <a:cs typeface="Times New Roman" pitchFamily="18" charset="0"/>
            </a:endParaRPr>
          </a:p>
          <a:p>
            <a:pPr marL="457200" indent="-457200"/>
            <a:r>
              <a:rPr lang="en-US" sz="1000">
                <a:solidFill>
                  <a:srgbClr val="09090D"/>
                </a:solidFill>
                <a:cs typeface="Times New Roman" pitchFamily="18" charset="0"/>
              </a:rPr>
              <a:t>          </a:t>
            </a:r>
          </a:p>
          <a:p>
            <a:pPr marL="457200" indent="-457200"/>
            <a:endParaRPr lang="en-US" sz="1000">
              <a:solidFill>
                <a:srgbClr val="09090D"/>
              </a:solidFill>
              <a:cs typeface="Times New Roman" pitchFamily="18" charset="0"/>
            </a:endParaRPr>
          </a:p>
          <a:p>
            <a:pPr marL="457200" indent="-457200"/>
            <a:endParaRPr lang="en-US" sz="1200">
              <a:solidFill>
                <a:srgbClr val="09090D"/>
              </a:solidFill>
              <a:cs typeface="Times New Roman" pitchFamily="18" charset="0"/>
            </a:endParaRPr>
          </a:p>
          <a:p>
            <a:pPr marL="457200" indent="-457200">
              <a:buFontTx/>
              <a:buChar char="•"/>
            </a:pPr>
            <a:endParaRPr lang="en-US" sz="1200">
              <a:solidFill>
                <a:srgbClr val="09090D"/>
              </a:solidFill>
              <a:cs typeface="Times New Roman" pitchFamily="18" charset="0"/>
            </a:endParaRPr>
          </a:p>
        </p:txBody>
      </p:sp>
      <p:sp>
        <p:nvSpPr>
          <p:cNvPr id="250885" name="Text Box 5"/>
          <p:cNvSpPr txBox="1">
            <a:spLocks noChangeArrowheads="1"/>
          </p:cNvSpPr>
          <p:nvPr/>
        </p:nvSpPr>
        <p:spPr bwMode="ltGray">
          <a:xfrm>
            <a:off x="76200" y="3429000"/>
            <a:ext cx="8991600" cy="1552575"/>
          </a:xfrm>
          <a:prstGeom prst="rect">
            <a:avLst/>
          </a:prstGeom>
          <a:noFill/>
          <a:ln w="9525">
            <a:noFill/>
            <a:miter lim="800000"/>
            <a:headEnd type="none" w="sm" len="sm"/>
            <a:tailEnd type="none" w="sm" len="sm"/>
          </a:ln>
          <a:effectLst/>
        </p:spPr>
        <p:txBody>
          <a:bodyPr>
            <a:spAutoFit/>
          </a:bodyPr>
          <a:lstStyle/>
          <a:p>
            <a:r>
              <a:rPr lang="en-US" sz="2400" b="1">
                <a:solidFill>
                  <a:srgbClr val="CC3300"/>
                </a:solidFill>
                <a:latin typeface="Tahoma" pitchFamily="34" charset="0"/>
              </a:rPr>
              <a:t>PARE RONALD B                              PFC, E-2    123 45 6789</a:t>
            </a:r>
          </a:p>
          <a:p>
            <a:r>
              <a:rPr lang="en-US" sz="2400" b="1">
                <a:solidFill>
                  <a:srgbClr val="CC3300"/>
                </a:solidFill>
                <a:latin typeface="Tahoma" pitchFamily="34" charset="0"/>
              </a:rPr>
              <a:t>PARE Ronald B</a:t>
            </a:r>
          </a:p>
          <a:p>
            <a:r>
              <a:rPr lang="en-US" sz="2400" b="1">
                <a:solidFill>
                  <a:srgbClr val="CC3300"/>
                </a:solidFill>
                <a:latin typeface="Tahoma" pitchFamily="34" charset="0"/>
              </a:rPr>
              <a:t>Pare Ronald B</a:t>
            </a:r>
          </a:p>
          <a:p>
            <a:endParaRPr lang="en-US" sz="2400" b="1">
              <a:solidFill>
                <a:srgbClr val="CC3300"/>
              </a:solidFill>
              <a:latin typeface="Tahoma" pitchFamily="34" charset="0"/>
            </a:endParaRPr>
          </a:p>
        </p:txBody>
      </p:sp>
      <p:sp>
        <p:nvSpPr>
          <p:cNvPr id="250886" name="Line 6"/>
          <p:cNvSpPr>
            <a:spLocks noChangeShapeType="1"/>
          </p:cNvSpPr>
          <p:nvPr/>
        </p:nvSpPr>
        <p:spPr bwMode="ltGray">
          <a:xfrm>
            <a:off x="5257800" y="3124200"/>
            <a:ext cx="0" cy="1905000"/>
          </a:xfrm>
          <a:prstGeom prst="line">
            <a:avLst/>
          </a:prstGeom>
          <a:noFill/>
          <a:ln w="25400">
            <a:solidFill>
              <a:srgbClr val="09090D"/>
            </a:solidFill>
            <a:round/>
            <a:headEnd type="none" w="sm" len="sm"/>
            <a:tailEnd type="none" w="sm" len="sm"/>
          </a:ln>
          <a:effectLst/>
        </p:spPr>
        <p:txBody>
          <a:bodyPr wrap="none"/>
          <a:lstStyle/>
          <a:p>
            <a:endParaRPr lang="en-US"/>
          </a:p>
        </p:txBody>
      </p:sp>
      <p:sp>
        <p:nvSpPr>
          <p:cNvPr id="250887" name="Line 7"/>
          <p:cNvSpPr>
            <a:spLocks noChangeShapeType="1"/>
          </p:cNvSpPr>
          <p:nvPr/>
        </p:nvSpPr>
        <p:spPr bwMode="ltGray">
          <a:xfrm>
            <a:off x="6934200" y="3124200"/>
            <a:ext cx="0" cy="1905000"/>
          </a:xfrm>
          <a:prstGeom prst="line">
            <a:avLst/>
          </a:prstGeom>
          <a:noFill/>
          <a:ln w="25400">
            <a:solidFill>
              <a:srgbClr val="09090D"/>
            </a:solidFill>
            <a:round/>
            <a:headEnd type="none" w="sm" len="sm"/>
            <a:tailEnd type="none" w="sm" len="sm"/>
          </a:ln>
          <a:effectLst/>
        </p:spPr>
        <p:txBody>
          <a:bodyPr wrap="none"/>
          <a:lstStyle/>
          <a:p>
            <a:endParaRPr lang="en-US"/>
          </a:p>
        </p:txBody>
      </p:sp>
      <p:sp>
        <p:nvSpPr>
          <p:cNvPr id="250888" name="WordArt 8"/>
          <p:cNvSpPr>
            <a:spLocks noChangeArrowheads="1" noChangeShapeType="1" noTextEdit="1"/>
          </p:cNvSpPr>
          <p:nvPr/>
        </p:nvSpPr>
        <p:spPr bwMode="ltGray">
          <a:xfrm>
            <a:off x="3048000" y="381000"/>
            <a:ext cx="3733800" cy="6096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Items 19-21 </a:t>
            </a:r>
          </a:p>
        </p:txBody>
      </p:sp>
      <p:sp>
        <p:nvSpPr>
          <p:cNvPr id="250889" name="Text Box 9"/>
          <p:cNvSpPr txBox="1">
            <a:spLocks noChangeArrowheads="1"/>
          </p:cNvSpPr>
          <p:nvPr/>
        </p:nvSpPr>
        <p:spPr bwMode="ltGray">
          <a:xfrm>
            <a:off x="2681288" y="6521450"/>
            <a:ext cx="4329112" cy="336550"/>
          </a:xfrm>
          <a:prstGeom prst="rect">
            <a:avLst/>
          </a:prstGeom>
          <a:noFill/>
          <a:ln w="9525">
            <a:noFill/>
            <a:miter lim="800000"/>
            <a:headEnd/>
            <a:tailEnd/>
          </a:ln>
          <a:effectLst/>
        </p:spPr>
        <p:txBody>
          <a:bodyPr wrap="none">
            <a:spAutoFit/>
          </a:bodyPr>
          <a:lstStyle/>
          <a:p>
            <a:pPr eaLnBrk="0" hangingPunct="0"/>
            <a:r>
              <a:rPr lang="en-US" sz="1600" b="1">
                <a:latin typeface="Tahoma" pitchFamily="34" charset="0"/>
                <a:cs typeface="Times New Roman" pitchFamily="18" charset="0"/>
              </a:rPr>
              <a:t>refer to MCO 1070.12, pg 2-10, par 2(a) </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508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0885" grpId="0"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Text Box 2"/>
          <p:cNvSpPr txBox="1">
            <a:spLocks noChangeArrowheads="1"/>
          </p:cNvSpPr>
          <p:nvPr/>
        </p:nvSpPr>
        <p:spPr bwMode="auto">
          <a:xfrm>
            <a:off x="3505200" y="1239838"/>
            <a:ext cx="5257800" cy="4595812"/>
          </a:xfrm>
          <a:prstGeom prst="rect">
            <a:avLst/>
          </a:prstGeom>
          <a:noFill/>
          <a:ln w="9525">
            <a:noFill/>
            <a:miter lim="800000"/>
            <a:headEnd/>
            <a:tailEnd/>
          </a:ln>
          <a:effectLst/>
        </p:spPr>
        <p:txBody>
          <a:bodyPr>
            <a:spAutoFit/>
          </a:bodyPr>
          <a:lstStyle/>
          <a:p>
            <a:pPr eaLnBrk="0" hangingPunct="0">
              <a:spcBef>
                <a:spcPct val="50000"/>
              </a:spcBef>
            </a:pPr>
            <a:r>
              <a:rPr lang="en-US" sz="2800">
                <a:solidFill>
                  <a:srgbClr val="66CCFF"/>
                </a:solidFill>
                <a:latin typeface="Tahoma" pitchFamily="34" charset="0"/>
              </a:rPr>
              <a:t>The UPB Binder consists of:</a:t>
            </a:r>
          </a:p>
          <a:p>
            <a:pPr eaLnBrk="0" hangingPunct="0">
              <a:spcBef>
                <a:spcPct val="50000"/>
              </a:spcBef>
            </a:pPr>
            <a:endParaRPr lang="en-US" sz="1000">
              <a:solidFill>
                <a:srgbClr val="66CCFF"/>
              </a:solidFill>
              <a:latin typeface="Tahoma" pitchFamily="34" charset="0"/>
            </a:endParaRPr>
          </a:p>
          <a:p>
            <a:pPr eaLnBrk="0" hangingPunct="0">
              <a:spcBef>
                <a:spcPct val="50000"/>
              </a:spcBef>
              <a:buClr>
                <a:schemeClr val="hlink"/>
              </a:buClr>
              <a:buFontTx/>
              <a:buChar char="•"/>
            </a:pPr>
            <a:r>
              <a:rPr lang="en-US" sz="2800">
                <a:latin typeface="Tahoma" pitchFamily="34" charset="0"/>
              </a:rPr>
              <a:t>  Attached Pages</a:t>
            </a:r>
          </a:p>
          <a:p>
            <a:pPr eaLnBrk="0" hangingPunct="0">
              <a:spcBef>
                <a:spcPct val="50000"/>
              </a:spcBef>
              <a:buClr>
                <a:schemeClr val="hlink"/>
              </a:buClr>
              <a:buFontTx/>
              <a:buChar char="•"/>
            </a:pPr>
            <a:r>
              <a:rPr lang="en-US" sz="2800">
                <a:latin typeface="Tahoma" pitchFamily="34" charset="0"/>
              </a:rPr>
              <a:t>  Appeals</a:t>
            </a:r>
          </a:p>
          <a:p>
            <a:pPr eaLnBrk="0" hangingPunct="0">
              <a:spcBef>
                <a:spcPct val="50000"/>
              </a:spcBef>
              <a:buClr>
                <a:schemeClr val="hlink"/>
              </a:buClr>
              <a:buFontTx/>
              <a:buChar char="•"/>
            </a:pPr>
            <a:r>
              <a:rPr lang="en-US" sz="2800">
                <a:latin typeface="Tahoma" pitchFamily="34" charset="0"/>
              </a:rPr>
              <a:t>  Summary Transcripts</a:t>
            </a:r>
          </a:p>
          <a:p>
            <a:pPr eaLnBrk="0" hangingPunct="0">
              <a:spcBef>
                <a:spcPct val="50000"/>
              </a:spcBef>
              <a:buClr>
                <a:schemeClr val="hlink"/>
              </a:buClr>
              <a:buFontTx/>
              <a:buChar char="•"/>
            </a:pPr>
            <a:r>
              <a:rPr lang="en-US" sz="2800">
                <a:latin typeface="Tahoma" pitchFamily="34" charset="0"/>
              </a:rPr>
              <a:t>  Filed Alphabetically</a:t>
            </a:r>
          </a:p>
          <a:p>
            <a:pPr eaLnBrk="0" hangingPunct="0">
              <a:spcBef>
                <a:spcPct val="50000"/>
              </a:spcBef>
              <a:buClr>
                <a:schemeClr val="hlink"/>
              </a:buClr>
              <a:buFontTx/>
              <a:buChar char="•"/>
            </a:pPr>
            <a:r>
              <a:rPr lang="en-US" sz="2800">
                <a:latin typeface="Tahoma" pitchFamily="34" charset="0"/>
              </a:rPr>
              <a:t>  New Binder Every Year</a:t>
            </a:r>
          </a:p>
          <a:p>
            <a:pPr eaLnBrk="0" hangingPunct="0">
              <a:spcBef>
                <a:spcPct val="50000"/>
              </a:spcBef>
              <a:buClr>
                <a:schemeClr val="hlink"/>
              </a:buClr>
              <a:buFontTx/>
              <a:buChar char="•"/>
            </a:pPr>
            <a:r>
              <a:rPr lang="en-US" sz="2800">
                <a:latin typeface="Tahoma" pitchFamily="34" charset="0"/>
              </a:rPr>
              <a:t>  Hold for 2 Calendar Years</a:t>
            </a:r>
          </a:p>
        </p:txBody>
      </p:sp>
      <p:pic>
        <p:nvPicPr>
          <p:cNvPr id="251907" name="Picture 3" descr="j0136325"/>
          <p:cNvPicPr>
            <a:picLocks noChangeAspect="1" noChangeArrowheads="1"/>
          </p:cNvPicPr>
          <p:nvPr/>
        </p:nvPicPr>
        <p:blipFill>
          <a:blip r:embed="rId2" cstate="print"/>
          <a:srcRect/>
          <a:stretch>
            <a:fillRect/>
          </a:stretch>
        </p:blipFill>
        <p:spPr bwMode="auto">
          <a:xfrm>
            <a:off x="381000" y="2133600"/>
            <a:ext cx="2641600" cy="3517900"/>
          </a:xfrm>
          <a:prstGeom prst="rect">
            <a:avLst/>
          </a:prstGeom>
          <a:noFill/>
        </p:spPr>
      </p:pic>
      <p:sp>
        <p:nvSpPr>
          <p:cNvPr id="251908" name="WordArt 4"/>
          <p:cNvSpPr>
            <a:spLocks noChangeArrowheads="1" noChangeShapeType="1" noTextEdit="1"/>
          </p:cNvSpPr>
          <p:nvPr/>
        </p:nvSpPr>
        <p:spPr bwMode="ltGray">
          <a:xfrm>
            <a:off x="914400" y="304800"/>
            <a:ext cx="7467600" cy="7620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Disposition Instructions</a:t>
            </a:r>
          </a:p>
        </p:txBody>
      </p:sp>
    </p:spTree>
  </p:cSld>
  <p:clrMapOvr>
    <a:masterClrMapping/>
  </p:clrMapOvr>
  <p:transition advClick="0"/>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Text Box 2"/>
          <p:cNvSpPr txBox="1">
            <a:spLocks noChangeArrowheads="1"/>
          </p:cNvSpPr>
          <p:nvPr/>
        </p:nvSpPr>
        <p:spPr bwMode="ltGray">
          <a:xfrm>
            <a:off x="327025" y="2243138"/>
            <a:ext cx="8305800" cy="519112"/>
          </a:xfrm>
          <a:prstGeom prst="rect">
            <a:avLst/>
          </a:prstGeom>
          <a:noFill/>
          <a:ln w="9525">
            <a:noFill/>
            <a:miter lim="800000"/>
            <a:headEnd type="none" w="sm" len="sm"/>
            <a:tailEnd type="none" w="sm" len="sm"/>
          </a:ln>
          <a:effectLst/>
        </p:spPr>
        <p:txBody>
          <a:bodyPr>
            <a:spAutoFit/>
          </a:bodyPr>
          <a:lstStyle/>
          <a:p>
            <a:pPr>
              <a:buClr>
                <a:schemeClr val="hlink"/>
              </a:buClr>
              <a:buFontTx/>
              <a:buChar char="•"/>
            </a:pPr>
            <a:r>
              <a:rPr lang="en-US" sz="2800">
                <a:latin typeface="Tahoma" pitchFamily="34" charset="0"/>
              </a:rPr>
              <a:t>  File the original in the SRB</a:t>
            </a:r>
            <a:endParaRPr lang="en-US" sz="2800">
              <a:solidFill>
                <a:schemeClr val="tx2"/>
              </a:solidFill>
              <a:latin typeface="Tahoma" pitchFamily="34" charset="0"/>
            </a:endParaRPr>
          </a:p>
        </p:txBody>
      </p:sp>
      <p:sp>
        <p:nvSpPr>
          <p:cNvPr id="252931" name="Text Box 3"/>
          <p:cNvSpPr txBox="1">
            <a:spLocks noChangeArrowheads="1"/>
          </p:cNvSpPr>
          <p:nvPr/>
        </p:nvSpPr>
        <p:spPr bwMode="ltGray">
          <a:xfrm>
            <a:off x="312738" y="2943225"/>
            <a:ext cx="6797675" cy="519113"/>
          </a:xfrm>
          <a:prstGeom prst="rect">
            <a:avLst/>
          </a:prstGeom>
          <a:noFill/>
          <a:ln w="9525">
            <a:noFill/>
            <a:miter lim="800000"/>
            <a:headEnd/>
            <a:tailEnd/>
          </a:ln>
          <a:effectLst/>
        </p:spPr>
        <p:txBody>
          <a:bodyPr>
            <a:spAutoFit/>
          </a:bodyPr>
          <a:lstStyle/>
          <a:p>
            <a:pPr>
              <a:buClr>
                <a:schemeClr val="hlink"/>
              </a:buClr>
              <a:buFontTx/>
              <a:buChar char="•"/>
            </a:pPr>
            <a:r>
              <a:rPr lang="en-US" sz="2800">
                <a:latin typeface="Tahoma" pitchFamily="34" charset="0"/>
              </a:rPr>
              <a:t>  Copy to Official Military Personnel File</a:t>
            </a:r>
            <a:endParaRPr lang="en-US" sz="2800">
              <a:solidFill>
                <a:schemeClr val="tx2"/>
              </a:solidFill>
              <a:latin typeface="Tahoma" pitchFamily="34" charset="0"/>
            </a:endParaRPr>
          </a:p>
        </p:txBody>
      </p:sp>
      <p:sp>
        <p:nvSpPr>
          <p:cNvPr id="252932" name="Text Box 4"/>
          <p:cNvSpPr txBox="1">
            <a:spLocks noChangeArrowheads="1"/>
          </p:cNvSpPr>
          <p:nvPr/>
        </p:nvSpPr>
        <p:spPr bwMode="ltGray">
          <a:xfrm>
            <a:off x="295275" y="3635375"/>
            <a:ext cx="8550275" cy="519113"/>
          </a:xfrm>
          <a:prstGeom prst="rect">
            <a:avLst/>
          </a:prstGeom>
          <a:noFill/>
          <a:ln w="9525">
            <a:noFill/>
            <a:miter lim="800000"/>
            <a:headEnd/>
            <a:tailEnd/>
          </a:ln>
          <a:effectLst/>
        </p:spPr>
        <p:txBody>
          <a:bodyPr>
            <a:spAutoFit/>
          </a:bodyPr>
          <a:lstStyle/>
          <a:p>
            <a:pPr>
              <a:buClr>
                <a:schemeClr val="hlink"/>
              </a:buClr>
              <a:buFontTx/>
              <a:buChar char="•"/>
            </a:pPr>
            <a:r>
              <a:rPr lang="en-US" sz="2800">
                <a:latin typeface="Tahoma" pitchFamily="34" charset="0"/>
              </a:rPr>
              <a:t>  Copy to unit files (UPB Binder)</a:t>
            </a:r>
            <a:endParaRPr lang="en-US" sz="2800">
              <a:solidFill>
                <a:schemeClr val="tx2"/>
              </a:solidFill>
              <a:latin typeface="Tahoma" pitchFamily="34" charset="0"/>
            </a:endParaRPr>
          </a:p>
        </p:txBody>
      </p:sp>
      <p:sp>
        <p:nvSpPr>
          <p:cNvPr id="252933" name="Text Box 5"/>
          <p:cNvSpPr txBox="1">
            <a:spLocks noChangeArrowheads="1"/>
          </p:cNvSpPr>
          <p:nvPr/>
        </p:nvSpPr>
        <p:spPr bwMode="ltGray">
          <a:xfrm>
            <a:off x="298450" y="4267200"/>
            <a:ext cx="7788275" cy="519113"/>
          </a:xfrm>
          <a:prstGeom prst="rect">
            <a:avLst/>
          </a:prstGeom>
          <a:noFill/>
          <a:ln w="9525">
            <a:noFill/>
            <a:miter lim="800000"/>
            <a:headEnd/>
            <a:tailEnd/>
          </a:ln>
          <a:effectLst/>
        </p:spPr>
        <p:txBody>
          <a:bodyPr>
            <a:spAutoFit/>
          </a:bodyPr>
          <a:lstStyle/>
          <a:p>
            <a:pPr>
              <a:buClr>
                <a:schemeClr val="hlink"/>
              </a:buClr>
              <a:buFontTx/>
              <a:buChar char="•"/>
            </a:pPr>
            <a:r>
              <a:rPr lang="en-US" sz="2800">
                <a:latin typeface="Tahoma" pitchFamily="34" charset="0"/>
              </a:rPr>
              <a:t>  Copy to member</a:t>
            </a:r>
            <a:endParaRPr lang="en-US" sz="2800">
              <a:solidFill>
                <a:schemeClr val="tx2"/>
              </a:solidFill>
              <a:latin typeface="Tahoma" pitchFamily="34" charset="0"/>
            </a:endParaRPr>
          </a:p>
        </p:txBody>
      </p:sp>
      <p:sp>
        <p:nvSpPr>
          <p:cNvPr id="252934" name="WordArt 6"/>
          <p:cNvSpPr>
            <a:spLocks noChangeArrowheads="1" noChangeShapeType="1" noTextEdit="1"/>
          </p:cNvSpPr>
          <p:nvPr/>
        </p:nvSpPr>
        <p:spPr bwMode="ltGray">
          <a:xfrm>
            <a:off x="914400" y="381000"/>
            <a:ext cx="7467600" cy="7620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Disposition Instructions</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52930"/>
                                        </p:tgtEl>
                                        <p:attrNameLst>
                                          <p:attrName>style.visibility</p:attrName>
                                        </p:attrNameLst>
                                      </p:cBhvr>
                                      <p:to>
                                        <p:strVal val="visible"/>
                                      </p:to>
                                    </p:set>
                                    <p:animEffect transition="in" filter="dissolve">
                                      <p:cBhvr>
                                        <p:cTn id="7" dur="500"/>
                                        <p:tgtEl>
                                          <p:spTgt spid="252930"/>
                                        </p:tgtEl>
                                      </p:cBhvr>
                                    </p:animEffect>
                                  </p:childTnLst>
                                </p:cTn>
                              </p:par>
                            </p:childTnLst>
                          </p:cTn>
                        </p:par>
                        <p:par>
                          <p:cTn id="8" fill="hold">
                            <p:stCondLst>
                              <p:cond delay="500"/>
                            </p:stCondLst>
                            <p:childTnLst>
                              <p:par>
                                <p:cTn id="9" presetID="9" presetClass="entr" presetSubtype="0" fill="hold" grpId="0" nodeType="afterEffect">
                                  <p:stCondLst>
                                    <p:cond delay="1000"/>
                                  </p:stCondLst>
                                  <p:childTnLst>
                                    <p:set>
                                      <p:cBhvr>
                                        <p:cTn id="10" dur="1" fill="hold">
                                          <p:stCondLst>
                                            <p:cond delay="0"/>
                                          </p:stCondLst>
                                        </p:cTn>
                                        <p:tgtEl>
                                          <p:spTgt spid="252931"/>
                                        </p:tgtEl>
                                        <p:attrNameLst>
                                          <p:attrName>style.visibility</p:attrName>
                                        </p:attrNameLst>
                                      </p:cBhvr>
                                      <p:to>
                                        <p:strVal val="visible"/>
                                      </p:to>
                                    </p:set>
                                    <p:animEffect transition="in" filter="dissolve">
                                      <p:cBhvr>
                                        <p:cTn id="11" dur="500"/>
                                        <p:tgtEl>
                                          <p:spTgt spid="252931"/>
                                        </p:tgtEl>
                                      </p:cBhvr>
                                    </p:animEffect>
                                  </p:childTnLst>
                                </p:cTn>
                              </p:par>
                            </p:childTnLst>
                          </p:cTn>
                        </p:par>
                        <p:par>
                          <p:cTn id="12" fill="hold">
                            <p:stCondLst>
                              <p:cond delay="2000"/>
                            </p:stCondLst>
                            <p:childTnLst>
                              <p:par>
                                <p:cTn id="13" presetID="9" presetClass="entr" presetSubtype="0" fill="hold" grpId="0" nodeType="afterEffect">
                                  <p:stCondLst>
                                    <p:cond delay="1000"/>
                                  </p:stCondLst>
                                  <p:childTnLst>
                                    <p:set>
                                      <p:cBhvr>
                                        <p:cTn id="14" dur="1" fill="hold">
                                          <p:stCondLst>
                                            <p:cond delay="0"/>
                                          </p:stCondLst>
                                        </p:cTn>
                                        <p:tgtEl>
                                          <p:spTgt spid="252932"/>
                                        </p:tgtEl>
                                        <p:attrNameLst>
                                          <p:attrName>style.visibility</p:attrName>
                                        </p:attrNameLst>
                                      </p:cBhvr>
                                      <p:to>
                                        <p:strVal val="visible"/>
                                      </p:to>
                                    </p:set>
                                    <p:animEffect transition="in" filter="dissolve">
                                      <p:cBhvr>
                                        <p:cTn id="15" dur="500"/>
                                        <p:tgtEl>
                                          <p:spTgt spid="252932"/>
                                        </p:tgtEl>
                                      </p:cBhvr>
                                    </p:animEffect>
                                  </p:childTnLst>
                                </p:cTn>
                              </p:par>
                            </p:childTnLst>
                          </p:cTn>
                        </p:par>
                        <p:par>
                          <p:cTn id="16" fill="hold">
                            <p:stCondLst>
                              <p:cond delay="3500"/>
                            </p:stCondLst>
                            <p:childTnLst>
                              <p:par>
                                <p:cTn id="17" presetID="9" presetClass="entr" presetSubtype="0" fill="hold" grpId="0" nodeType="afterEffect">
                                  <p:stCondLst>
                                    <p:cond delay="1000"/>
                                  </p:stCondLst>
                                  <p:childTnLst>
                                    <p:set>
                                      <p:cBhvr>
                                        <p:cTn id="18" dur="1" fill="hold">
                                          <p:stCondLst>
                                            <p:cond delay="0"/>
                                          </p:stCondLst>
                                        </p:cTn>
                                        <p:tgtEl>
                                          <p:spTgt spid="252933"/>
                                        </p:tgtEl>
                                        <p:attrNameLst>
                                          <p:attrName>style.visibility</p:attrName>
                                        </p:attrNameLst>
                                      </p:cBhvr>
                                      <p:to>
                                        <p:strVal val="visible"/>
                                      </p:to>
                                    </p:set>
                                    <p:animEffect transition="in" filter="dissolve">
                                      <p:cBhvr>
                                        <p:cTn id="19" dur="500"/>
                                        <p:tgtEl>
                                          <p:spTgt spid="2529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2930" grpId="0" autoUpdateAnimBg="0"/>
      <p:bldP spid="252931" grpId="0" autoUpdateAnimBg="0"/>
      <p:bldP spid="252932" grpId="0" autoUpdateAnimBg="0"/>
      <p:bldP spid="252933" grpId="0" autoUpdateAnimBg="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p:txBody>
          <a:bodyPr/>
          <a:lstStyle/>
          <a:p>
            <a:r>
              <a:rPr lang="en-US"/>
              <a:t>Questions?</a:t>
            </a:r>
          </a:p>
        </p:txBody>
      </p:sp>
      <p:pic>
        <p:nvPicPr>
          <p:cNvPr id="188421" name="Picture 5" descr="MCj04315480000[1]"/>
          <p:cNvPicPr>
            <a:picLocks noChangeAspect="1" noChangeArrowheads="1"/>
          </p:cNvPicPr>
          <p:nvPr/>
        </p:nvPicPr>
        <p:blipFill>
          <a:blip r:embed="rId2" cstate="print"/>
          <a:srcRect/>
          <a:stretch>
            <a:fillRect/>
          </a:stretch>
        </p:blipFill>
        <p:spPr bwMode="auto">
          <a:xfrm>
            <a:off x="2057400" y="1600200"/>
            <a:ext cx="5257800" cy="52578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4018" name="Rectangle 2"/>
          <p:cNvSpPr>
            <a:spLocks noGrp="1" noChangeArrowheads="1"/>
          </p:cNvSpPr>
          <p:nvPr>
            <p:ph type="body" idx="1"/>
          </p:nvPr>
        </p:nvSpPr>
        <p:spPr>
          <a:xfrm>
            <a:off x="228600" y="1676400"/>
            <a:ext cx="8610600" cy="3352800"/>
          </a:xfrm>
        </p:spPr>
        <p:txBody>
          <a:bodyPr/>
          <a:lstStyle/>
          <a:p>
            <a:pPr>
              <a:buClr>
                <a:srgbClr val="F7FB53"/>
              </a:buClr>
            </a:pPr>
            <a:r>
              <a:rPr lang="en-US" sz="2800"/>
              <a:t>Confinement on bread and water for 3 days</a:t>
            </a:r>
          </a:p>
          <a:p>
            <a:pPr>
              <a:buClr>
                <a:srgbClr val="F7FB53"/>
              </a:buClr>
            </a:pPr>
            <a:r>
              <a:rPr lang="en-US" sz="2800"/>
              <a:t>Correctional Custody for 30 days</a:t>
            </a:r>
          </a:p>
          <a:p>
            <a:pPr>
              <a:buClr>
                <a:srgbClr val="F7FB53"/>
              </a:buClr>
            </a:pPr>
            <a:r>
              <a:rPr lang="en-US" sz="2800"/>
              <a:t>Forfeiture ½ mo pay per mo for 2 months</a:t>
            </a:r>
          </a:p>
          <a:p>
            <a:pPr>
              <a:buClr>
                <a:srgbClr val="F7FB53"/>
              </a:buClr>
            </a:pPr>
            <a:r>
              <a:rPr lang="en-US" sz="2800"/>
              <a:t>Red one pay grade</a:t>
            </a:r>
          </a:p>
          <a:p>
            <a:pPr>
              <a:buClr>
                <a:srgbClr val="F7FB53"/>
              </a:buClr>
            </a:pPr>
            <a:r>
              <a:rPr lang="en-US" sz="2800"/>
              <a:t>Extra duty for 45 days</a:t>
            </a:r>
          </a:p>
          <a:p>
            <a:pPr>
              <a:buClr>
                <a:srgbClr val="F7FB53"/>
              </a:buClr>
            </a:pPr>
            <a:r>
              <a:rPr lang="en-US" sz="2800"/>
              <a:t>Restriction for 60 days </a:t>
            </a:r>
          </a:p>
        </p:txBody>
      </p:sp>
      <p:sp>
        <p:nvSpPr>
          <p:cNvPr id="214019" name="WordArt 3"/>
          <p:cNvSpPr>
            <a:spLocks noChangeArrowheads="1" noChangeShapeType="1" noTextEdit="1"/>
          </p:cNvSpPr>
          <p:nvPr/>
        </p:nvSpPr>
        <p:spPr bwMode="ltGray">
          <a:xfrm>
            <a:off x="1905000" y="457200"/>
            <a:ext cx="4648200" cy="5334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Field Grade</a:t>
            </a:r>
          </a:p>
        </p:txBody>
      </p:sp>
      <p:graphicFrame>
        <p:nvGraphicFramePr>
          <p:cNvPr id="214020" name="Object 4"/>
          <p:cNvGraphicFramePr>
            <a:graphicFrameLocks noChangeAspect="1"/>
          </p:cNvGraphicFramePr>
          <p:nvPr/>
        </p:nvGraphicFramePr>
        <p:xfrm>
          <a:off x="0" y="0"/>
          <a:ext cx="1122363" cy="1295400"/>
        </p:xfrm>
        <a:graphic>
          <a:graphicData uri="http://schemas.openxmlformats.org/presentationml/2006/ole">
            <mc:AlternateContent xmlns:mc="http://schemas.openxmlformats.org/markup-compatibility/2006">
              <mc:Choice xmlns:v="urn:schemas-microsoft-com:vml" Requires="v">
                <p:oleObj spid="_x0000_s214023" name="Photo Editor Photo" r:id="rId3" imgW="1324160" imgH="1476190" progId="MSPhotoEd.3">
                  <p:embed/>
                </p:oleObj>
              </mc:Choice>
              <mc:Fallback>
                <p:oleObj name="Photo Editor Photo" r:id="rId3" imgW="1324160" imgH="1476190" progId="MSPhotoEd.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ltGray">
                      <a:xfrm>
                        <a:off x="0" y="0"/>
                        <a:ext cx="1122363"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4021" name="Object 5"/>
          <p:cNvGraphicFramePr>
            <a:graphicFrameLocks noChangeAspect="1"/>
          </p:cNvGraphicFramePr>
          <p:nvPr/>
        </p:nvGraphicFramePr>
        <p:xfrm>
          <a:off x="7991475" y="0"/>
          <a:ext cx="1152525" cy="1295400"/>
        </p:xfrm>
        <a:graphic>
          <a:graphicData uri="http://schemas.openxmlformats.org/presentationml/2006/ole">
            <mc:AlternateContent xmlns:mc="http://schemas.openxmlformats.org/markup-compatibility/2006">
              <mc:Choice xmlns:v="urn:schemas-microsoft-com:vml" Requires="v">
                <p:oleObj spid="_x0000_s214024" name="Photo Editor Photo" r:id="rId5" imgW="1305107" imgH="1457143" progId="MSPhotoEd.3">
                  <p:embed/>
                </p:oleObj>
              </mc:Choice>
              <mc:Fallback>
                <p:oleObj name="Photo Editor Photo" r:id="rId5" imgW="1305107" imgH="1457143" progId="MSPhotoEd.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ltGray">
                      <a:xfrm>
                        <a:off x="7991475" y="0"/>
                        <a:ext cx="1152525"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4022" name="Object 6"/>
          <p:cNvGraphicFramePr>
            <a:graphicFrameLocks noChangeAspect="1"/>
          </p:cNvGraphicFramePr>
          <p:nvPr/>
        </p:nvGraphicFramePr>
        <p:xfrm>
          <a:off x="3276600" y="5372100"/>
          <a:ext cx="2676525" cy="1485900"/>
        </p:xfrm>
        <a:graphic>
          <a:graphicData uri="http://schemas.openxmlformats.org/presentationml/2006/ole">
            <mc:AlternateContent xmlns:mc="http://schemas.openxmlformats.org/markup-compatibility/2006">
              <mc:Choice xmlns:v="urn:schemas-microsoft-com:vml" Requires="v">
                <p:oleObj spid="_x0000_s214025" name="Photo Editor Photo" r:id="rId7" imgW="2676899" imgH="1486107" progId="MSPhotoEd.3">
                  <p:embed/>
                </p:oleObj>
              </mc:Choice>
              <mc:Fallback>
                <p:oleObj name="Photo Editor Photo" r:id="rId7" imgW="2676899" imgH="1486107" progId="MSPhotoEd.3">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ltGray">
                      <a:xfrm>
                        <a:off x="3276600" y="5372100"/>
                        <a:ext cx="2676525" cy="148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140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1401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1401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1401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1401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1401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18"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212994" name="Object 2"/>
          <p:cNvGraphicFramePr>
            <a:graphicFrameLocks noChangeAspect="1"/>
          </p:cNvGraphicFramePr>
          <p:nvPr/>
        </p:nvGraphicFramePr>
        <p:xfrm>
          <a:off x="7239000" y="228600"/>
          <a:ext cx="1295400" cy="1230313"/>
        </p:xfrm>
        <a:graphic>
          <a:graphicData uri="http://schemas.openxmlformats.org/presentationml/2006/ole">
            <mc:AlternateContent xmlns:mc="http://schemas.openxmlformats.org/markup-compatibility/2006">
              <mc:Choice xmlns:v="urn:schemas-microsoft-com:vml" Requires="v">
                <p:oleObj spid="_x0000_s212995" name="Clip" r:id="rId3" imgW="1514286" imgH="1504762" progId="MS_ClipArt_Gallery.2">
                  <p:embed/>
                </p:oleObj>
              </mc:Choice>
              <mc:Fallback>
                <p:oleObj name="Clip" r:id="rId3" imgW="1514286" imgH="1504762" progId="MS_ClipArt_Gallery.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9000" y="228600"/>
                        <a:ext cx="1295400" cy="12303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12995" name="Rectangle 3"/>
          <p:cNvSpPr>
            <a:spLocks noGrp="1" noChangeArrowheads="1"/>
          </p:cNvSpPr>
          <p:nvPr>
            <p:ph type="body" idx="1"/>
          </p:nvPr>
        </p:nvSpPr>
        <p:spPr>
          <a:xfrm>
            <a:off x="304800" y="1676400"/>
            <a:ext cx="7772400" cy="4114800"/>
          </a:xfrm>
        </p:spPr>
        <p:txBody>
          <a:bodyPr/>
          <a:lstStyle/>
          <a:p>
            <a:pPr>
              <a:buClr>
                <a:srgbClr val="F7FB53"/>
              </a:buClr>
            </a:pPr>
            <a:r>
              <a:rPr lang="en-US"/>
              <a:t>Confinement on bread and water for 3 days</a:t>
            </a:r>
          </a:p>
          <a:p>
            <a:pPr>
              <a:buClr>
                <a:srgbClr val="F7FB53"/>
              </a:buClr>
            </a:pPr>
            <a:r>
              <a:rPr lang="en-US"/>
              <a:t>Correctional Custody for 7 days</a:t>
            </a:r>
          </a:p>
          <a:p>
            <a:pPr>
              <a:buClr>
                <a:srgbClr val="F7FB53"/>
              </a:buClr>
            </a:pPr>
            <a:r>
              <a:rPr lang="en-US"/>
              <a:t>Forfeiture of 7 days pay</a:t>
            </a:r>
          </a:p>
          <a:p>
            <a:pPr>
              <a:buClr>
                <a:srgbClr val="F7FB53"/>
              </a:buClr>
            </a:pPr>
            <a:r>
              <a:rPr lang="en-US"/>
              <a:t>Extra duty X 14 days</a:t>
            </a:r>
          </a:p>
          <a:p>
            <a:pPr>
              <a:buClr>
                <a:srgbClr val="F7FB53"/>
              </a:buClr>
            </a:pPr>
            <a:r>
              <a:rPr lang="en-US"/>
              <a:t>Restriction X 14 days</a:t>
            </a:r>
          </a:p>
          <a:p>
            <a:pPr>
              <a:buFontTx/>
              <a:buNone/>
            </a:pPr>
            <a:endParaRPr lang="en-US"/>
          </a:p>
        </p:txBody>
      </p:sp>
      <p:sp>
        <p:nvSpPr>
          <p:cNvPr id="212996" name="WordArt 4"/>
          <p:cNvSpPr>
            <a:spLocks noChangeArrowheads="1" noChangeShapeType="1" noTextEdit="1"/>
          </p:cNvSpPr>
          <p:nvPr/>
        </p:nvSpPr>
        <p:spPr bwMode="ltGray">
          <a:xfrm>
            <a:off x="2133600" y="381000"/>
            <a:ext cx="4495800" cy="6858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Company Grade</a:t>
            </a:r>
          </a:p>
        </p:txBody>
      </p:sp>
      <p:sp>
        <p:nvSpPr>
          <p:cNvPr id="212997" name="Text Box 5"/>
          <p:cNvSpPr txBox="1">
            <a:spLocks noChangeArrowheads="1"/>
          </p:cNvSpPr>
          <p:nvPr/>
        </p:nvSpPr>
        <p:spPr bwMode="ltGray">
          <a:xfrm>
            <a:off x="3200400" y="6324600"/>
            <a:ext cx="2698750" cy="396875"/>
          </a:xfrm>
          <a:prstGeom prst="rect">
            <a:avLst/>
          </a:prstGeom>
          <a:noFill/>
          <a:ln w="9525">
            <a:noFill/>
            <a:miter lim="800000"/>
            <a:headEnd/>
            <a:tailEnd/>
          </a:ln>
          <a:effectLst/>
        </p:spPr>
        <p:txBody>
          <a:bodyPr>
            <a:spAutoFit/>
          </a:bodyPr>
          <a:lstStyle/>
          <a:p>
            <a:pPr eaLnBrk="0" hangingPunct="0"/>
            <a:r>
              <a:rPr lang="en-US" sz="2000">
                <a:latin typeface="Tahoma" pitchFamily="34" charset="0"/>
              </a:rPr>
              <a:t>Refer to MCM Part V-5</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129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129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129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129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129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995"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body" idx="1"/>
          </p:nvPr>
        </p:nvSpPr>
        <p:spPr>
          <a:xfrm>
            <a:off x="152400" y="1600200"/>
            <a:ext cx="8763000" cy="2895600"/>
          </a:xfrm>
        </p:spPr>
        <p:txBody>
          <a:bodyPr/>
          <a:lstStyle/>
          <a:p>
            <a:pPr>
              <a:buClr>
                <a:srgbClr val="F7FB53"/>
              </a:buClr>
            </a:pPr>
            <a:r>
              <a:rPr lang="en-US" sz="2800"/>
              <a:t>Whole dollar amounts</a:t>
            </a:r>
          </a:p>
          <a:p>
            <a:pPr>
              <a:buClr>
                <a:srgbClr val="F7FB53"/>
              </a:buClr>
              <a:buFontTx/>
              <a:buNone/>
            </a:pPr>
            <a:r>
              <a:rPr lang="en-US" sz="2800"/>
              <a:t>       </a:t>
            </a:r>
            <a:r>
              <a:rPr lang="en-US" sz="2800">
                <a:solidFill>
                  <a:srgbClr val="66CCFF"/>
                </a:solidFill>
              </a:rPr>
              <a:t>Example $</a:t>
            </a:r>
            <a:r>
              <a:rPr lang="en-US" sz="2800" u="sng">
                <a:solidFill>
                  <a:srgbClr val="66CCFF"/>
                </a:solidFill>
              </a:rPr>
              <a:t>100.00</a:t>
            </a:r>
            <a:r>
              <a:rPr lang="en-US" sz="2800">
                <a:solidFill>
                  <a:srgbClr val="66CCFF"/>
                </a:solidFill>
              </a:rPr>
              <a:t> vice $100.50</a:t>
            </a:r>
          </a:p>
          <a:p>
            <a:pPr>
              <a:buClr>
                <a:srgbClr val="F7FB53"/>
              </a:buClr>
              <a:buFontTx/>
              <a:buNone/>
            </a:pPr>
            <a:endParaRPr lang="en-US" sz="2800">
              <a:solidFill>
                <a:srgbClr val="CC3300"/>
              </a:solidFill>
            </a:endParaRPr>
          </a:p>
          <a:p>
            <a:pPr>
              <a:buClr>
                <a:srgbClr val="F7FB53"/>
              </a:buClr>
            </a:pPr>
            <a:r>
              <a:rPr lang="en-US" sz="2800"/>
              <a:t>Can </a:t>
            </a:r>
            <a:r>
              <a:rPr lang="en-US" sz="2800" u="sng"/>
              <a:t>only</a:t>
            </a:r>
            <a:r>
              <a:rPr lang="en-US" sz="2800"/>
              <a:t> take pay at the rate to which the</a:t>
            </a:r>
          </a:p>
          <a:p>
            <a:pPr>
              <a:buClr>
                <a:srgbClr val="F7FB53"/>
              </a:buClr>
              <a:buFontTx/>
              <a:buNone/>
            </a:pPr>
            <a:r>
              <a:rPr lang="en-US" sz="2800"/>
              <a:t>accused was reduced.</a:t>
            </a:r>
          </a:p>
          <a:p>
            <a:endParaRPr lang="en-US" sz="2800"/>
          </a:p>
        </p:txBody>
      </p:sp>
      <p:pic>
        <p:nvPicPr>
          <p:cNvPr id="211971" name="Picture 3" descr="MONEY"/>
          <p:cNvPicPr>
            <a:picLocks noChangeAspect="1" noChangeArrowheads="1"/>
          </p:cNvPicPr>
          <p:nvPr/>
        </p:nvPicPr>
        <p:blipFill>
          <a:blip r:embed="rId2" cstate="print"/>
          <a:srcRect/>
          <a:stretch>
            <a:fillRect/>
          </a:stretch>
        </p:blipFill>
        <p:spPr bwMode="auto">
          <a:xfrm>
            <a:off x="2286000" y="4267200"/>
            <a:ext cx="4556125" cy="2090738"/>
          </a:xfrm>
          <a:prstGeom prst="rect">
            <a:avLst/>
          </a:prstGeom>
          <a:noFill/>
        </p:spPr>
      </p:pic>
      <p:sp>
        <p:nvSpPr>
          <p:cNvPr id="211972" name="Text Box 4"/>
          <p:cNvSpPr txBox="1">
            <a:spLocks noChangeArrowheads="1"/>
          </p:cNvSpPr>
          <p:nvPr/>
        </p:nvSpPr>
        <p:spPr bwMode="ltGray">
          <a:xfrm>
            <a:off x="2514600" y="6521450"/>
            <a:ext cx="3810000" cy="336550"/>
          </a:xfrm>
          <a:prstGeom prst="rect">
            <a:avLst/>
          </a:prstGeom>
          <a:noFill/>
          <a:ln w="9525">
            <a:noFill/>
            <a:miter lim="800000"/>
            <a:headEnd/>
            <a:tailEnd/>
          </a:ln>
          <a:effectLst/>
        </p:spPr>
        <p:txBody>
          <a:bodyPr>
            <a:spAutoFit/>
          </a:bodyPr>
          <a:lstStyle/>
          <a:p>
            <a:r>
              <a:rPr lang="en-US" sz="1600" b="1">
                <a:latin typeface="Tahoma" pitchFamily="34" charset="0"/>
                <a:cs typeface="Times New Roman" pitchFamily="18" charset="0"/>
              </a:rPr>
              <a:t>LEGADMINMAN pg 3-5, par 3004</a:t>
            </a:r>
          </a:p>
        </p:txBody>
      </p:sp>
      <p:sp>
        <p:nvSpPr>
          <p:cNvPr id="211973" name="WordArt 5"/>
          <p:cNvSpPr>
            <a:spLocks noChangeArrowheads="1" noChangeShapeType="1" noTextEdit="1"/>
          </p:cNvSpPr>
          <p:nvPr/>
        </p:nvSpPr>
        <p:spPr bwMode="ltGray">
          <a:xfrm>
            <a:off x="2362200" y="304800"/>
            <a:ext cx="4724400" cy="6096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Forfeitures</a:t>
            </a:r>
          </a:p>
        </p:txBody>
      </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body" idx="1"/>
          </p:nvPr>
        </p:nvSpPr>
        <p:spPr>
          <a:xfrm>
            <a:off x="152400" y="1752600"/>
            <a:ext cx="8991600" cy="4114800"/>
          </a:xfrm>
        </p:spPr>
        <p:txBody>
          <a:bodyPr/>
          <a:lstStyle/>
          <a:p>
            <a:pPr>
              <a:lnSpc>
                <a:spcPct val="90000"/>
              </a:lnSpc>
              <a:buClr>
                <a:srgbClr val="F7FB53"/>
              </a:buClr>
            </a:pPr>
            <a:r>
              <a:rPr lang="en-US" sz="2800" u="sng"/>
              <a:t>Cpl and above</a:t>
            </a:r>
            <a:r>
              <a:rPr lang="en-US" sz="2800"/>
              <a:t> cannot receive correctional custody</a:t>
            </a:r>
          </a:p>
          <a:p>
            <a:pPr>
              <a:lnSpc>
                <a:spcPct val="90000"/>
              </a:lnSpc>
              <a:buClr>
                <a:srgbClr val="F7FB53"/>
              </a:buClr>
              <a:buFontTx/>
              <a:buNone/>
            </a:pPr>
            <a:r>
              <a:rPr lang="en-US" sz="2800"/>
              <a:t>or confinement on bread and water.</a:t>
            </a:r>
          </a:p>
          <a:p>
            <a:pPr>
              <a:lnSpc>
                <a:spcPct val="90000"/>
              </a:lnSpc>
              <a:buClr>
                <a:srgbClr val="F7FB53"/>
              </a:buClr>
              <a:buFontTx/>
              <a:buNone/>
            </a:pPr>
            <a:endParaRPr lang="en-US" sz="1200"/>
          </a:p>
          <a:p>
            <a:pPr>
              <a:lnSpc>
                <a:spcPct val="90000"/>
              </a:lnSpc>
              <a:buClr>
                <a:srgbClr val="F7FB53"/>
              </a:buClr>
            </a:pPr>
            <a:r>
              <a:rPr lang="en-US" sz="2800"/>
              <a:t>Extra duties cannot be a known safety hazard</a:t>
            </a:r>
          </a:p>
          <a:p>
            <a:pPr>
              <a:lnSpc>
                <a:spcPct val="90000"/>
              </a:lnSpc>
              <a:buClr>
                <a:srgbClr val="F7FB53"/>
              </a:buClr>
              <a:buFontTx/>
              <a:buNone/>
            </a:pPr>
            <a:r>
              <a:rPr lang="en-US" sz="2800"/>
              <a:t>(2 hrs per day).</a:t>
            </a:r>
          </a:p>
          <a:p>
            <a:pPr>
              <a:lnSpc>
                <a:spcPct val="90000"/>
              </a:lnSpc>
              <a:buClr>
                <a:srgbClr val="F7FB53"/>
              </a:buClr>
              <a:buFontTx/>
              <a:buNone/>
            </a:pPr>
            <a:endParaRPr lang="en-US" sz="1200"/>
          </a:p>
          <a:p>
            <a:pPr>
              <a:lnSpc>
                <a:spcPct val="90000"/>
              </a:lnSpc>
              <a:buClr>
                <a:srgbClr val="F7FB53"/>
              </a:buClr>
            </a:pPr>
            <a:r>
              <a:rPr lang="en-US" sz="2800"/>
              <a:t>Reduced one rank at a time.</a:t>
            </a:r>
          </a:p>
          <a:p>
            <a:pPr>
              <a:lnSpc>
                <a:spcPct val="90000"/>
              </a:lnSpc>
              <a:buClr>
                <a:srgbClr val="F7FB53"/>
              </a:buClr>
            </a:pPr>
            <a:endParaRPr lang="en-US" sz="1200"/>
          </a:p>
          <a:p>
            <a:pPr>
              <a:lnSpc>
                <a:spcPct val="90000"/>
              </a:lnSpc>
              <a:buClr>
                <a:srgbClr val="F7FB53"/>
              </a:buClr>
            </a:pPr>
            <a:r>
              <a:rPr lang="en-US" sz="2800"/>
              <a:t>Restriction may not exceed maximum extra duty if</a:t>
            </a:r>
          </a:p>
          <a:p>
            <a:pPr>
              <a:lnSpc>
                <a:spcPct val="90000"/>
              </a:lnSpc>
              <a:buClr>
                <a:srgbClr val="F7FB53"/>
              </a:buClr>
              <a:buFontTx/>
              <a:buNone/>
            </a:pPr>
            <a:r>
              <a:rPr lang="en-US" sz="2800"/>
              <a:t>both is imposed (45).</a:t>
            </a:r>
          </a:p>
        </p:txBody>
      </p:sp>
      <p:sp>
        <p:nvSpPr>
          <p:cNvPr id="215043" name="Rectangle 3"/>
          <p:cNvSpPr>
            <a:spLocks noChangeArrowheads="1"/>
          </p:cNvSpPr>
          <p:nvPr/>
        </p:nvSpPr>
        <p:spPr bwMode="ltGray">
          <a:xfrm>
            <a:off x="4149725" y="6518275"/>
            <a:ext cx="1412875" cy="336550"/>
          </a:xfrm>
          <a:prstGeom prst="rect">
            <a:avLst/>
          </a:prstGeom>
          <a:noFill/>
          <a:ln w="9525">
            <a:noFill/>
            <a:miter lim="800000"/>
            <a:headEnd/>
            <a:tailEnd/>
          </a:ln>
          <a:effectLst/>
        </p:spPr>
        <p:txBody>
          <a:bodyPr wrap="none">
            <a:spAutoFit/>
          </a:bodyPr>
          <a:lstStyle/>
          <a:p>
            <a:r>
              <a:rPr lang="en-US" sz="1600" b="1">
                <a:latin typeface="Tahoma" pitchFamily="34" charset="0"/>
                <a:cs typeface="Times New Roman" pitchFamily="18" charset="0"/>
              </a:rPr>
              <a:t>MCM pg V-6</a:t>
            </a:r>
          </a:p>
        </p:txBody>
      </p:sp>
      <p:sp>
        <p:nvSpPr>
          <p:cNvPr id="215044" name="WordArt 4"/>
          <p:cNvSpPr>
            <a:spLocks noChangeArrowheads="1" noChangeShapeType="1" noTextEdit="1"/>
          </p:cNvSpPr>
          <p:nvPr/>
        </p:nvSpPr>
        <p:spPr bwMode="ltGray">
          <a:xfrm>
            <a:off x="1371600" y="228600"/>
            <a:ext cx="6629400" cy="1143000"/>
          </a:xfrm>
          <a:prstGeom prst="rect">
            <a:avLst/>
          </a:prstGeom>
        </p:spPr>
        <p:txBody>
          <a:bodyPr wrap="none" fromWordArt="1">
            <a:prstTxWarp prst="textPlain">
              <a:avLst>
                <a:gd name="adj" fmla="val 50000"/>
              </a:avLst>
            </a:prstTxWarp>
          </a:bodyPr>
          <a:lstStyle/>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Limitations on</a:t>
            </a:r>
          </a:p>
          <a:p>
            <a:pPr algn="ctr"/>
            <a:r>
              <a:rPr lang="en-US" sz="3600" kern="10" spc="720">
                <a:ln w="9525">
                  <a:noFill/>
                  <a:round/>
                  <a:headEnd/>
                  <a:tailEnd/>
                </a:ln>
                <a:gradFill rotWithShape="0">
                  <a:gsLst>
                    <a:gs pos="0">
                      <a:srgbClr val="FF9900"/>
                    </a:gs>
                    <a:gs pos="100000">
                      <a:srgbClr val="FFCC66"/>
                    </a:gs>
                  </a:gsLst>
                  <a:lin ang="5400000" scaled="1"/>
                </a:gradFill>
                <a:effectLst>
                  <a:outerShdw dist="45791" dir="3378596" algn="ctr" rotWithShape="0">
                    <a:srgbClr val="4D4D4D"/>
                  </a:outerShdw>
                </a:effectLst>
                <a:latin typeface="Arial Black"/>
              </a:rPr>
              <a:t>Punishments</a:t>
            </a:r>
          </a:p>
        </p:txBody>
      </p:sp>
    </p:spTree>
  </p:cSld>
  <p:clrMapOvr>
    <a:masterClrMapping/>
  </p:clrMapOvr>
  <p:transition advClick="0"/>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94A6900C564B044BB515371C397B900" ma:contentTypeVersion="1" ma:contentTypeDescription="Create a new document." ma:contentTypeScope="" ma:versionID="f28101405462118540021eb17dfb6cee">
  <xsd:schema xmlns:xsd="http://www.w3.org/2001/XMLSchema" xmlns:p="http://schemas.microsoft.com/office/2006/metadata/properties" xmlns:ns1="http://schemas.microsoft.com/sharepoint/v3" targetNamespace="http://schemas.microsoft.com/office/2006/metadata/properties" ma:root="true" ma:fieldsID="cea3d0222cc48e78637d781e16be949e"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Scheduling Start Date" ma:description="" ma:internalName="PublishingStartDate">
      <xsd:simpleType>
        <xsd:restriction base="dms:Unknown"/>
      </xsd:simpleType>
    </xsd:element>
    <xsd:element name="PublishingExpirationDate" ma:index="9" nillable="true" ma:displayName="Scheduling End Date" ma:description=""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EBF6360-BA58-427C-BC7D-A79A490FAE34}">
  <ds:schemaRefs>
    <ds:schemaRef ds:uri="http://schemas.microsoft.com/office/2006/metadata/longProperties"/>
  </ds:schemaRefs>
</ds:datastoreItem>
</file>

<file path=customXml/itemProps2.xml><?xml version="1.0" encoding="utf-8"?>
<ds:datastoreItem xmlns:ds="http://schemas.openxmlformats.org/officeDocument/2006/customXml" ds:itemID="{E74835E9-E0E9-4E3D-8DC8-F7966FFBDD31}">
  <ds:schemaRefs>
    <ds:schemaRef ds:uri="http://schemas.microsoft.com/office/2006/metadata/properties"/>
    <ds:schemaRef ds:uri="http://schemas.microsoft.com/sharepoint/v3"/>
  </ds:schemaRefs>
</ds:datastoreItem>
</file>

<file path=customXml/itemProps3.xml><?xml version="1.0" encoding="utf-8"?>
<ds:datastoreItem xmlns:ds="http://schemas.openxmlformats.org/officeDocument/2006/customXml" ds:itemID="{5F8366A7-2D18-4C74-AB91-2231E4479B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4.xml><?xml version="1.0" encoding="utf-8"?>
<ds:datastoreItem xmlns:ds="http://schemas.openxmlformats.org/officeDocument/2006/customXml" ds:itemID="{7E5E963E-59FD-41D1-89DE-FA43B67C0D8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636</TotalTime>
  <Words>2571</Words>
  <Application>Microsoft Office PowerPoint</Application>
  <PresentationFormat>On-screen Show (4:3)</PresentationFormat>
  <Paragraphs>482</Paragraphs>
  <Slides>58</Slides>
  <Notes>3</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58</vt:i4>
      </vt:variant>
    </vt:vector>
  </HeadingPairs>
  <TitlesOfParts>
    <vt:vector size="61" baseType="lpstr">
      <vt:lpstr>Default Design</vt:lpstr>
      <vt:lpstr>Photo Editor Photo</vt:lpstr>
      <vt:lpstr>Clip</vt:lpstr>
      <vt:lpstr>NJP and the UPB</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NJP Charge Drafting</vt:lpstr>
      <vt:lpstr>PowerPoint Presentation</vt:lpstr>
      <vt:lpstr>PowerPoint Presentation</vt:lpstr>
      <vt:lpstr>PowerPoint Presentation</vt:lpstr>
      <vt:lpstr>PowerPoint Presentation</vt:lpstr>
      <vt:lpstr>Great link for drafting charges: http://www.jag.navy.mil/html/TSOwestTrialServices.htm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vector>
  </TitlesOfParts>
  <Company>NMCI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NJP &amp; UPB</dc:title>
  <dc:creator>william.yables</dc:creator>
  <cp:lastModifiedBy>LCampbell</cp:lastModifiedBy>
  <cp:revision>22</cp:revision>
  <dcterms:created xsi:type="dcterms:W3CDTF">2007-10-24T20:48:03Z</dcterms:created>
  <dcterms:modified xsi:type="dcterms:W3CDTF">2012-02-23T19:59:40Z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ublishingContact">
    <vt:lpwstr/>
  </property>
  <property fmtid="{D5CDD505-2E9C-101B-9397-08002B2CF9AE}" pid="3" name="display_urn:schemas-microsoft-com:office:office#Editor">
    <vt:lpwstr>System Account</vt:lpwstr>
  </property>
  <property fmtid="{D5CDD505-2E9C-101B-9397-08002B2CF9AE}" pid="4" name="xd_Signature">
    <vt:lpwstr/>
  </property>
  <property fmtid="{D5CDD505-2E9C-101B-9397-08002B2CF9AE}" pid="5" name="Audience">
    <vt:lpwstr/>
  </property>
  <property fmtid="{D5CDD505-2E9C-101B-9397-08002B2CF9AE}" pid="6" name="TemplateUrl">
    <vt:lpwstr/>
  </property>
  <property fmtid="{D5CDD505-2E9C-101B-9397-08002B2CF9AE}" pid="7" name="PublishingRollupImage">
    <vt:lpwstr/>
  </property>
  <property fmtid="{D5CDD505-2E9C-101B-9397-08002B2CF9AE}" pid="8" name="xd_ProgID">
    <vt:lpwstr/>
  </property>
  <property fmtid="{D5CDD505-2E9C-101B-9397-08002B2CF9AE}" pid="9" name="PublishingStartDate">
    <vt:lpwstr/>
  </property>
  <property fmtid="{D5CDD505-2E9C-101B-9397-08002B2CF9AE}" pid="10" name="PublishingExpirationDate">
    <vt:lpwstr/>
  </property>
  <property fmtid="{D5CDD505-2E9C-101B-9397-08002B2CF9AE}" pid="11" name="PublishingContactPicture">
    <vt:lpwstr/>
  </property>
  <property fmtid="{D5CDD505-2E9C-101B-9397-08002B2CF9AE}" pid="12" name="PublishingVariationGroupID">
    <vt:lpwstr/>
  </property>
  <property fmtid="{D5CDD505-2E9C-101B-9397-08002B2CF9AE}" pid="13" name="display_urn:schemas-microsoft-com:office:office#Author">
    <vt:lpwstr>System Account</vt:lpwstr>
  </property>
  <property fmtid="{D5CDD505-2E9C-101B-9397-08002B2CF9AE}" pid="14" name="PublishingVariationRelationshipLinkFieldID">
    <vt:lpwstr/>
  </property>
  <property fmtid="{D5CDD505-2E9C-101B-9397-08002B2CF9AE}" pid="15" name="PublishingContactName">
    <vt:lpwstr/>
  </property>
  <property fmtid="{D5CDD505-2E9C-101B-9397-08002B2CF9AE}" pid="16" name="_SourceUrl">
    <vt:lpwstr/>
  </property>
  <property fmtid="{D5CDD505-2E9C-101B-9397-08002B2CF9AE}" pid="17" name="Comments">
    <vt:lpwstr/>
  </property>
  <property fmtid="{D5CDD505-2E9C-101B-9397-08002B2CF9AE}" pid="18" name="PublishingContactEmail">
    <vt:lpwstr/>
  </property>
  <property fmtid="{D5CDD505-2E9C-101B-9397-08002B2CF9AE}" pid="19" name="PublishingPageLayout">
    <vt:lpwstr/>
  </property>
  <property fmtid="{D5CDD505-2E9C-101B-9397-08002B2CF9AE}" pid="20" name="ContentTypeId">
    <vt:lpwstr>0x010100D94A6900C564B044BB515371C397B900</vt:lpwstr>
  </property>
  <property fmtid="{D5CDD505-2E9C-101B-9397-08002B2CF9AE}" pid="21" name="JLCCategory">
    <vt:lpwstr>Admin</vt:lpwstr>
  </property>
  <property fmtid="{D5CDD505-2E9C-101B-9397-08002B2CF9AE}" pid="22" name="_SharedFileIndex">
    <vt:lpwstr/>
  </property>
</Properties>
</file>