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93" r:id="rId4"/>
  </p:sldMasterIdLst>
  <p:notesMasterIdLst>
    <p:notesMasterId r:id="rId65"/>
  </p:notesMasterIdLst>
  <p:handoutMasterIdLst>
    <p:handoutMasterId r:id="rId66"/>
  </p:handoutMasterIdLst>
  <p:sldIdLst>
    <p:sldId id="262" r:id="rId5"/>
    <p:sldId id="386" r:id="rId6"/>
    <p:sldId id="387" r:id="rId7"/>
    <p:sldId id="388" r:id="rId8"/>
    <p:sldId id="389" r:id="rId9"/>
    <p:sldId id="390" r:id="rId10"/>
    <p:sldId id="297" r:id="rId11"/>
    <p:sldId id="267" r:id="rId12"/>
    <p:sldId id="268" r:id="rId13"/>
    <p:sldId id="383" r:id="rId14"/>
    <p:sldId id="270" r:id="rId15"/>
    <p:sldId id="271" r:id="rId16"/>
    <p:sldId id="298" r:id="rId17"/>
    <p:sldId id="299" r:id="rId18"/>
    <p:sldId id="275" r:id="rId19"/>
    <p:sldId id="274" r:id="rId20"/>
    <p:sldId id="300" r:id="rId21"/>
    <p:sldId id="392" r:id="rId22"/>
    <p:sldId id="393" r:id="rId23"/>
    <p:sldId id="394" r:id="rId24"/>
    <p:sldId id="395" r:id="rId25"/>
    <p:sldId id="396" r:id="rId26"/>
    <p:sldId id="397" r:id="rId27"/>
    <p:sldId id="398" r:id="rId28"/>
    <p:sldId id="399" r:id="rId29"/>
    <p:sldId id="400" r:id="rId30"/>
    <p:sldId id="401" r:id="rId31"/>
    <p:sldId id="402" r:id="rId32"/>
    <p:sldId id="403" r:id="rId33"/>
    <p:sldId id="365" r:id="rId34"/>
    <p:sldId id="336" r:id="rId35"/>
    <p:sldId id="289" r:id="rId36"/>
    <p:sldId id="290" r:id="rId37"/>
    <p:sldId id="314" r:id="rId38"/>
    <p:sldId id="315" r:id="rId39"/>
    <p:sldId id="293" r:id="rId40"/>
    <p:sldId id="337" r:id="rId41"/>
    <p:sldId id="355" r:id="rId42"/>
    <p:sldId id="356" r:id="rId43"/>
    <p:sldId id="357" r:id="rId44"/>
    <p:sldId id="323" r:id="rId45"/>
    <p:sldId id="340" r:id="rId46"/>
    <p:sldId id="341" r:id="rId47"/>
    <p:sldId id="342" r:id="rId48"/>
    <p:sldId id="326" r:id="rId49"/>
    <p:sldId id="327" r:id="rId50"/>
    <p:sldId id="328" r:id="rId51"/>
    <p:sldId id="382" r:id="rId52"/>
    <p:sldId id="404" r:id="rId53"/>
    <p:sldId id="405" r:id="rId54"/>
    <p:sldId id="406" r:id="rId55"/>
    <p:sldId id="329" r:id="rId56"/>
    <p:sldId id="330" r:id="rId57"/>
    <p:sldId id="345" r:id="rId58"/>
    <p:sldId id="364" r:id="rId59"/>
    <p:sldId id="366" r:id="rId60"/>
    <p:sldId id="407" r:id="rId61"/>
    <p:sldId id="408" r:id="rId62"/>
    <p:sldId id="347" r:id="rId63"/>
    <p:sldId id="367" r:id="rId64"/>
  </p:sldIdLst>
  <p:sldSz cx="9144000" cy="6858000" type="screen4x3"/>
  <p:notesSz cx="6858000" cy="923607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mes CIV Kenneth" initials="HC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66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3" autoAdjust="0"/>
    <p:restoredTop sz="98942" autoAdjust="0"/>
  </p:normalViewPr>
  <p:slideViewPr>
    <p:cSldViewPr>
      <p:cViewPr varScale="1">
        <p:scale>
          <a:sx n="88" d="100"/>
          <a:sy n="88" d="100"/>
        </p:scale>
        <p:origin x="66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94"/>
    </p:cViewPr>
  </p:sorterViewPr>
  <p:notesViewPr>
    <p:cSldViewPr>
      <p:cViewPr varScale="1">
        <p:scale>
          <a:sx n="53" d="100"/>
          <a:sy n="53" d="100"/>
        </p:scale>
        <p:origin x="-2094" y="-96"/>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5-23T08:08:52.891" idx="2">
    <p:pos x="10" y="10"/>
    <p:text>Should we add a slide about water leaks? Who to call?</p:text>
  </p:cm>
</p:cmLst>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76513C-EB99-4B3E-94E1-FCCEDFA55A27}" type="doc">
      <dgm:prSet loTypeId="urn:microsoft.com/office/officeart/2005/8/layout/process4" loCatId="list" qsTypeId="urn:microsoft.com/office/officeart/2005/8/quickstyle/3d2" qsCatId="3D" csTypeId="urn:microsoft.com/office/officeart/2005/8/colors/colorful1#1" csCatId="colorful" phldr="1"/>
      <dgm:spPr/>
      <dgm:t>
        <a:bodyPr/>
        <a:lstStyle/>
        <a:p>
          <a:endParaRPr lang="en-US"/>
        </a:p>
      </dgm:t>
    </dgm:pt>
    <dgm:pt modelId="{18415637-E9B1-46D4-964A-8D302BEF3ADD}">
      <dgm:prSet phldrT="[Text]" custT="1"/>
      <dgm:spPr/>
      <dgm:t>
        <a:bodyPr/>
        <a:lstStyle/>
        <a:p>
          <a:r>
            <a:rPr lang="en-US" sz="3200" b="1" dirty="0">
              <a:solidFill>
                <a:schemeClr val="bg2">
                  <a:lumMod val="10000"/>
                </a:schemeClr>
              </a:solidFill>
            </a:rPr>
            <a:t>Commanding Officer (CO)</a:t>
          </a:r>
        </a:p>
      </dgm:t>
    </dgm:pt>
    <dgm:pt modelId="{371B841A-1AA4-4641-99B1-C3DB9FBA2917}" type="parTrans" cxnId="{A81743FC-8312-4743-8971-559B5F257758}">
      <dgm:prSet/>
      <dgm:spPr/>
      <dgm:t>
        <a:bodyPr/>
        <a:lstStyle/>
        <a:p>
          <a:endParaRPr lang="en-US"/>
        </a:p>
      </dgm:t>
    </dgm:pt>
    <dgm:pt modelId="{9F52271D-68C6-4E05-A42F-30247A7A016B}" type="sibTrans" cxnId="{A81743FC-8312-4743-8971-559B5F257758}">
      <dgm:prSet/>
      <dgm:spPr/>
      <dgm:t>
        <a:bodyPr/>
        <a:lstStyle/>
        <a:p>
          <a:endParaRPr lang="en-US"/>
        </a:p>
      </dgm:t>
    </dgm:pt>
    <dgm:pt modelId="{6C1F0115-A4C9-4A0E-942E-D6A783D53A0F}">
      <dgm:prSet phldrT="[Text]" custT="1"/>
      <dgm:spPr/>
      <dgm:t>
        <a:bodyPr/>
        <a:lstStyle/>
        <a:p>
          <a:r>
            <a:rPr lang="en-US" sz="3200" b="1" dirty="0">
              <a:solidFill>
                <a:schemeClr val="bg2">
                  <a:lumMod val="10000"/>
                </a:schemeClr>
              </a:solidFill>
            </a:rPr>
            <a:t>Installation &amp; Environment Department (I&amp;E)</a:t>
          </a:r>
        </a:p>
      </dgm:t>
    </dgm:pt>
    <dgm:pt modelId="{7B45EA3E-8FA6-47A1-BE83-314104577479}" type="parTrans" cxnId="{A1788CB8-2A0E-4CB0-A814-4B0780E38C01}">
      <dgm:prSet/>
      <dgm:spPr/>
      <dgm:t>
        <a:bodyPr/>
        <a:lstStyle/>
        <a:p>
          <a:endParaRPr lang="en-US"/>
        </a:p>
      </dgm:t>
    </dgm:pt>
    <dgm:pt modelId="{29AD9016-168E-40BE-9866-47143E8FB2DA}" type="sibTrans" cxnId="{A1788CB8-2A0E-4CB0-A814-4B0780E38C01}">
      <dgm:prSet/>
      <dgm:spPr/>
      <dgm:t>
        <a:bodyPr/>
        <a:lstStyle/>
        <a:p>
          <a:endParaRPr lang="en-US"/>
        </a:p>
      </dgm:t>
    </dgm:pt>
    <dgm:pt modelId="{3AACA13F-9DB2-4806-8EEA-565161102D69}">
      <dgm:prSet phldrT="[Text]" custT="1"/>
      <dgm:spPr/>
      <dgm:t>
        <a:bodyPr/>
        <a:lstStyle/>
        <a:p>
          <a:r>
            <a:rPr lang="en-US" sz="3200" b="1" dirty="0">
              <a:solidFill>
                <a:schemeClr val="bg2">
                  <a:lumMod val="10000"/>
                </a:schemeClr>
              </a:solidFill>
            </a:rPr>
            <a:t>Environmental Compliance Coordinators (ECCs)</a:t>
          </a:r>
          <a:endParaRPr lang="en-US" sz="3200" dirty="0">
            <a:solidFill>
              <a:schemeClr val="bg2">
                <a:lumMod val="10000"/>
              </a:schemeClr>
            </a:solidFill>
          </a:endParaRPr>
        </a:p>
      </dgm:t>
    </dgm:pt>
    <dgm:pt modelId="{113EEE2E-EB00-49B6-949F-B9A975433765}" type="parTrans" cxnId="{C9519381-5067-4DD9-B562-EC4ECB3A0DA0}">
      <dgm:prSet/>
      <dgm:spPr/>
      <dgm:t>
        <a:bodyPr/>
        <a:lstStyle/>
        <a:p>
          <a:endParaRPr lang="en-US"/>
        </a:p>
      </dgm:t>
    </dgm:pt>
    <dgm:pt modelId="{4A24DEBE-B83C-41FF-A235-0E73E0A16112}" type="sibTrans" cxnId="{C9519381-5067-4DD9-B562-EC4ECB3A0DA0}">
      <dgm:prSet/>
      <dgm:spPr/>
      <dgm:t>
        <a:bodyPr/>
        <a:lstStyle/>
        <a:p>
          <a:endParaRPr lang="en-US"/>
        </a:p>
      </dgm:t>
    </dgm:pt>
    <dgm:pt modelId="{3311797E-13C4-40AA-BF3C-EB3A71659E7C}" type="pres">
      <dgm:prSet presAssocID="{0376513C-EB99-4B3E-94E1-FCCEDFA55A27}" presName="Name0" presStyleCnt="0">
        <dgm:presLayoutVars>
          <dgm:dir/>
          <dgm:animLvl val="lvl"/>
          <dgm:resizeHandles val="exact"/>
        </dgm:presLayoutVars>
      </dgm:prSet>
      <dgm:spPr/>
    </dgm:pt>
    <dgm:pt modelId="{623785BC-8DF4-450B-909E-3F8D7685C6B3}" type="pres">
      <dgm:prSet presAssocID="{3AACA13F-9DB2-4806-8EEA-565161102D69}" presName="boxAndChildren" presStyleCnt="0"/>
      <dgm:spPr/>
    </dgm:pt>
    <dgm:pt modelId="{9F9B4A46-8CCA-44A8-87C4-FE58D079D496}" type="pres">
      <dgm:prSet presAssocID="{3AACA13F-9DB2-4806-8EEA-565161102D69}" presName="parentTextBox" presStyleLbl="node1" presStyleIdx="0" presStyleCnt="3"/>
      <dgm:spPr/>
    </dgm:pt>
    <dgm:pt modelId="{AA33E2F7-902D-45B0-A2EE-DBFF337DAEE1}" type="pres">
      <dgm:prSet presAssocID="{29AD9016-168E-40BE-9866-47143E8FB2DA}" presName="sp" presStyleCnt="0"/>
      <dgm:spPr/>
    </dgm:pt>
    <dgm:pt modelId="{E88EC4E9-182D-45A6-AEFF-4F043BD65639}" type="pres">
      <dgm:prSet presAssocID="{6C1F0115-A4C9-4A0E-942E-D6A783D53A0F}" presName="arrowAndChildren" presStyleCnt="0"/>
      <dgm:spPr/>
    </dgm:pt>
    <dgm:pt modelId="{5C60102C-95A1-47A3-A0B3-498E2B7653AB}" type="pres">
      <dgm:prSet presAssocID="{6C1F0115-A4C9-4A0E-942E-D6A783D53A0F}" presName="parentTextArrow" presStyleLbl="node1" presStyleIdx="1" presStyleCnt="3"/>
      <dgm:spPr/>
    </dgm:pt>
    <dgm:pt modelId="{B4AEA96D-543A-436E-9C59-6AD79C1F9ED1}" type="pres">
      <dgm:prSet presAssocID="{9F52271D-68C6-4E05-A42F-30247A7A016B}" presName="sp" presStyleCnt="0"/>
      <dgm:spPr/>
    </dgm:pt>
    <dgm:pt modelId="{0DAF96E4-BEFE-4073-A693-2FAF3AEECB41}" type="pres">
      <dgm:prSet presAssocID="{18415637-E9B1-46D4-964A-8D302BEF3ADD}" presName="arrowAndChildren" presStyleCnt="0"/>
      <dgm:spPr/>
    </dgm:pt>
    <dgm:pt modelId="{276E53CD-789C-4A28-B60C-9318C68F53F0}" type="pres">
      <dgm:prSet presAssocID="{18415637-E9B1-46D4-964A-8D302BEF3ADD}" presName="parentTextArrow" presStyleLbl="node1" presStyleIdx="2" presStyleCnt="3" custLinFactNeighborX="-1493"/>
      <dgm:spPr/>
    </dgm:pt>
  </dgm:ptLst>
  <dgm:cxnLst>
    <dgm:cxn modelId="{E189FD64-5FE5-4DC1-BC54-230B6A4E5233}" type="presOf" srcId="{0376513C-EB99-4B3E-94E1-FCCEDFA55A27}" destId="{3311797E-13C4-40AA-BF3C-EB3A71659E7C}" srcOrd="0" destOrd="0" presId="urn:microsoft.com/office/officeart/2005/8/layout/process4"/>
    <dgm:cxn modelId="{6B300076-8E99-4449-8191-982DA23218F0}" type="presOf" srcId="{6C1F0115-A4C9-4A0E-942E-D6A783D53A0F}" destId="{5C60102C-95A1-47A3-A0B3-498E2B7653AB}" srcOrd="0" destOrd="0" presId="urn:microsoft.com/office/officeart/2005/8/layout/process4"/>
    <dgm:cxn modelId="{C9519381-5067-4DD9-B562-EC4ECB3A0DA0}" srcId="{0376513C-EB99-4B3E-94E1-FCCEDFA55A27}" destId="{3AACA13F-9DB2-4806-8EEA-565161102D69}" srcOrd="2" destOrd="0" parTransId="{113EEE2E-EB00-49B6-949F-B9A975433765}" sibTransId="{4A24DEBE-B83C-41FF-A235-0E73E0A16112}"/>
    <dgm:cxn modelId="{C176C89B-C05D-4686-8E1C-B886AB5E3470}" type="presOf" srcId="{3AACA13F-9DB2-4806-8EEA-565161102D69}" destId="{9F9B4A46-8CCA-44A8-87C4-FE58D079D496}" srcOrd="0" destOrd="0" presId="urn:microsoft.com/office/officeart/2005/8/layout/process4"/>
    <dgm:cxn modelId="{A1788CB8-2A0E-4CB0-A814-4B0780E38C01}" srcId="{0376513C-EB99-4B3E-94E1-FCCEDFA55A27}" destId="{6C1F0115-A4C9-4A0E-942E-D6A783D53A0F}" srcOrd="1" destOrd="0" parTransId="{7B45EA3E-8FA6-47A1-BE83-314104577479}" sibTransId="{29AD9016-168E-40BE-9866-47143E8FB2DA}"/>
    <dgm:cxn modelId="{3F2B1CD4-01A1-452F-BB47-4C1C61B0CA51}" type="presOf" srcId="{18415637-E9B1-46D4-964A-8D302BEF3ADD}" destId="{276E53CD-789C-4A28-B60C-9318C68F53F0}" srcOrd="0" destOrd="0" presId="urn:microsoft.com/office/officeart/2005/8/layout/process4"/>
    <dgm:cxn modelId="{A81743FC-8312-4743-8971-559B5F257758}" srcId="{0376513C-EB99-4B3E-94E1-FCCEDFA55A27}" destId="{18415637-E9B1-46D4-964A-8D302BEF3ADD}" srcOrd="0" destOrd="0" parTransId="{371B841A-1AA4-4641-99B1-C3DB9FBA2917}" sibTransId="{9F52271D-68C6-4E05-A42F-30247A7A016B}"/>
    <dgm:cxn modelId="{67AFA72B-73CB-42BF-BC47-E71E3C6155D7}" type="presParOf" srcId="{3311797E-13C4-40AA-BF3C-EB3A71659E7C}" destId="{623785BC-8DF4-450B-909E-3F8D7685C6B3}" srcOrd="0" destOrd="0" presId="urn:microsoft.com/office/officeart/2005/8/layout/process4"/>
    <dgm:cxn modelId="{0E90E6F9-FEA4-419B-862A-EB5ADA311FB1}" type="presParOf" srcId="{623785BC-8DF4-450B-909E-3F8D7685C6B3}" destId="{9F9B4A46-8CCA-44A8-87C4-FE58D079D496}" srcOrd="0" destOrd="0" presId="urn:microsoft.com/office/officeart/2005/8/layout/process4"/>
    <dgm:cxn modelId="{358C7C2F-9026-4A8C-B281-5C8C5B3996B1}" type="presParOf" srcId="{3311797E-13C4-40AA-BF3C-EB3A71659E7C}" destId="{AA33E2F7-902D-45B0-A2EE-DBFF337DAEE1}" srcOrd="1" destOrd="0" presId="urn:microsoft.com/office/officeart/2005/8/layout/process4"/>
    <dgm:cxn modelId="{07A79CB6-A2F2-4DB6-A175-1239CFB37CEF}" type="presParOf" srcId="{3311797E-13C4-40AA-BF3C-EB3A71659E7C}" destId="{E88EC4E9-182D-45A6-AEFF-4F043BD65639}" srcOrd="2" destOrd="0" presId="urn:microsoft.com/office/officeart/2005/8/layout/process4"/>
    <dgm:cxn modelId="{E33978AA-9878-4AAF-949C-1FA1B8009A1F}" type="presParOf" srcId="{E88EC4E9-182D-45A6-AEFF-4F043BD65639}" destId="{5C60102C-95A1-47A3-A0B3-498E2B7653AB}" srcOrd="0" destOrd="0" presId="urn:microsoft.com/office/officeart/2005/8/layout/process4"/>
    <dgm:cxn modelId="{243E3915-8295-48D6-9F81-27F386622660}" type="presParOf" srcId="{3311797E-13C4-40AA-BF3C-EB3A71659E7C}" destId="{B4AEA96D-543A-436E-9C59-6AD79C1F9ED1}" srcOrd="3" destOrd="0" presId="urn:microsoft.com/office/officeart/2005/8/layout/process4"/>
    <dgm:cxn modelId="{F6F4169C-CD40-498C-B86F-7250AA67E333}" type="presParOf" srcId="{3311797E-13C4-40AA-BF3C-EB3A71659E7C}" destId="{0DAF96E4-BEFE-4073-A693-2FAF3AEECB41}" srcOrd="4" destOrd="0" presId="urn:microsoft.com/office/officeart/2005/8/layout/process4"/>
    <dgm:cxn modelId="{2D2AC6C2-A4C4-45F8-A55C-16CFF79E416D}" type="presParOf" srcId="{0DAF96E4-BEFE-4073-A693-2FAF3AEECB41}" destId="{276E53CD-789C-4A28-B60C-9318C68F53F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D22A81-D944-4BA1-8FB4-C4B278D9DD1A}" type="doc">
      <dgm:prSet loTypeId="urn:microsoft.com/office/officeart/2005/8/layout/orgChart1" loCatId="hierarchy" qsTypeId="urn:microsoft.com/office/officeart/2005/8/quickstyle/simple4" qsCatId="simple" csTypeId="urn:microsoft.com/office/officeart/2005/8/colors/colorful4" csCatId="colorful" phldr="1"/>
      <dgm:spPr/>
      <dgm:t>
        <a:bodyPr/>
        <a:lstStyle/>
        <a:p>
          <a:endParaRPr lang="en-US"/>
        </a:p>
      </dgm:t>
    </dgm:pt>
    <dgm:pt modelId="{794BF605-1818-41B2-8F52-7B094150759C}">
      <dgm:prSet phldrT="[Text]" custT="1"/>
      <dgm:spPr/>
      <dgm:t>
        <a:bodyPr/>
        <a:lstStyle/>
        <a:p>
          <a:r>
            <a:rPr lang="en-US" sz="2400" dirty="0">
              <a:latin typeface="Calibri" pitchFamily="34" charset="0"/>
            </a:rPr>
            <a:t>Environmental Management Division (EMD)</a:t>
          </a:r>
          <a:br>
            <a:rPr lang="en-US" sz="2400" dirty="0">
              <a:latin typeface="Calibri" pitchFamily="34" charset="0"/>
            </a:rPr>
          </a:br>
          <a:r>
            <a:rPr lang="en-US" sz="2000" i="1" dirty="0">
              <a:latin typeface="Calibri" pitchFamily="34" charset="0"/>
            </a:rPr>
            <a:t>Bldg 12, Post Lane, 451-5003</a:t>
          </a:r>
        </a:p>
      </dgm:t>
    </dgm:pt>
    <dgm:pt modelId="{E10CA31B-91BA-4C42-9B7A-023DB21C004E}" type="parTrans" cxnId="{C3CC397A-E9F5-41E5-AE16-96CBA63596F3}">
      <dgm:prSet/>
      <dgm:spPr/>
      <dgm:t>
        <a:bodyPr/>
        <a:lstStyle/>
        <a:p>
          <a:endParaRPr lang="en-US"/>
        </a:p>
      </dgm:t>
    </dgm:pt>
    <dgm:pt modelId="{C3780C18-A1A6-40C2-9FEC-72E6AD0B44F1}" type="sibTrans" cxnId="{C3CC397A-E9F5-41E5-AE16-96CBA63596F3}">
      <dgm:prSet/>
      <dgm:spPr/>
      <dgm:t>
        <a:bodyPr/>
        <a:lstStyle/>
        <a:p>
          <a:endParaRPr lang="en-US"/>
        </a:p>
      </dgm:t>
    </dgm:pt>
    <dgm:pt modelId="{91E1CBDE-FD4C-4193-A761-174CDC5C4B19}">
      <dgm:prSet phldrT="[Text]" custT="1"/>
      <dgm:spPr>
        <a:solidFill>
          <a:schemeClr val="accent2"/>
        </a:solidFill>
      </dgm:spPr>
      <dgm:t>
        <a:bodyPr/>
        <a:lstStyle/>
        <a:p>
          <a:r>
            <a:rPr lang="en-US" sz="2400" dirty="0">
              <a:latin typeface="Calibri" pitchFamily="34" charset="0"/>
            </a:rPr>
            <a:t>Environmental Compliance Branch (ECB)</a:t>
          </a:r>
        </a:p>
      </dgm:t>
    </dgm:pt>
    <dgm:pt modelId="{79B602ED-4FB4-4254-9C8D-98EAE9714B0F}" type="parTrans" cxnId="{B338B472-47B1-45C5-AA44-9678CF968823}">
      <dgm:prSet/>
      <dgm:spPr/>
      <dgm:t>
        <a:bodyPr/>
        <a:lstStyle/>
        <a:p>
          <a:endParaRPr lang="en-US" dirty="0"/>
        </a:p>
      </dgm:t>
    </dgm:pt>
    <dgm:pt modelId="{7D971D28-354F-42B8-8FFF-CCDB0560162C}" type="sibTrans" cxnId="{B338B472-47B1-45C5-AA44-9678CF968823}">
      <dgm:prSet/>
      <dgm:spPr/>
      <dgm:t>
        <a:bodyPr/>
        <a:lstStyle/>
        <a:p>
          <a:endParaRPr lang="en-US"/>
        </a:p>
      </dgm:t>
    </dgm:pt>
    <dgm:pt modelId="{4FADAF62-02DF-4C68-80DB-C77435D1DC50}">
      <dgm:prSet phldrT="[Text]" custT="1"/>
      <dgm:spPr/>
      <dgm:t>
        <a:bodyPr/>
        <a:lstStyle/>
        <a:p>
          <a:r>
            <a:rPr lang="en-US" sz="2400" dirty="0">
              <a:latin typeface="Calibri" pitchFamily="34" charset="0"/>
            </a:rPr>
            <a:t>Environmental Conservation Branch (ECON)</a:t>
          </a:r>
        </a:p>
      </dgm:t>
    </dgm:pt>
    <dgm:pt modelId="{7122778B-2108-4402-93E6-6213D197BA88}" type="parTrans" cxnId="{5421CD13-229F-4CCB-BCB5-8DC0FBABF135}">
      <dgm:prSet/>
      <dgm:spPr/>
      <dgm:t>
        <a:bodyPr/>
        <a:lstStyle/>
        <a:p>
          <a:endParaRPr lang="en-US" dirty="0"/>
        </a:p>
      </dgm:t>
    </dgm:pt>
    <dgm:pt modelId="{3349E406-0282-45AD-B7AF-DEB9530D0484}" type="sibTrans" cxnId="{5421CD13-229F-4CCB-BCB5-8DC0FBABF135}">
      <dgm:prSet/>
      <dgm:spPr/>
      <dgm:t>
        <a:bodyPr/>
        <a:lstStyle/>
        <a:p>
          <a:endParaRPr lang="en-US"/>
        </a:p>
      </dgm:t>
    </dgm:pt>
    <dgm:pt modelId="{3C35AF81-3A34-4E3C-84B2-02B2D3269DDB}">
      <dgm:prSet phldrT="[Text]" custT="1"/>
      <dgm:spPr>
        <a:solidFill>
          <a:schemeClr val="accent4"/>
        </a:solidFill>
      </dgm:spPr>
      <dgm:t>
        <a:bodyPr/>
        <a:lstStyle/>
        <a:p>
          <a:r>
            <a:rPr lang="en-US" sz="2400" dirty="0">
              <a:latin typeface="Calibri" pitchFamily="34" charset="0"/>
            </a:rPr>
            <a:t>Environmental Quality Branch (EQB)</a:t>
          </a:r>
        </a:p>
      </dgm:t>
    </dgm:pt>
    <dgm:pt modelId="{012390E4-6129-4ED0-9425-C6A7597CAB74}" type="parTrans" cxnId="{AF174DD3-65C6-4249-9F85-59F9F3AF408E}">
      <dgm:prSet/>
      <dgm:spPr/>
      <dgm:t>
        <a:bodyPr/>
        <a:lstStyle/>
        <a:p>
          <a:endParaRPr lang="en-US" dirty="0"/>
        </a:p>
      </dgm:t>
    </dgm:pt>
    <dgm:pt modelId="{ABFBF980-27E8-429A-A88B-AFD7A1DD8824}" type="sibTrans" cxnId="{AF174DD3-65C6-4249-9F85-59F9F3AF408E}">
      <dgm:prSet/>
      <dgm:spPr/>
      <dgm:t>
        <a:bodyPr/>
        <a:lstStyle/>
        <a:p>
          <a:endParaRPr lang="en-US"/>
        </a:p>
      </dgm:t>
    </dgm:pt>
    <dgm:pt modelId="{D1127ED7-9F70-4F92-AEED-77971AFC9300}" type="pres">
      <dgm:prSet presAssocID="{E3D22A81-D944-4BA1-8FB4-C4B278D9DD1A}" presName="hierChild1" presStyleCnt="0">
        <dgm:presLayoutVars>
          <dgm:orgChart val="1"/>
          <dgm:chPref val="1"/>
          <dgm:dir/>
          <dgm:animOne val="branch"/>
          <dgm:animLvl val="lvl"/>
          <dgm:resizeHandles/>
        </dgm:presLayoutVars>
      </dgm:prSet>
      <dgm:spPr/>
    </dgm:pt>
    <dgm:pt modelId="{9BD907B5-71BB-400A-9378-C161FB6F84B6}" type="pres">
      <dgm:prSet presAssocID="{794BF605-1818-41B2-8F52-7B094150759C}" presName="hierRoot1" presStyleCnt="0">
        <dgm:presLayoutVars>
          <dgm:hierBranch val="init"/>
        </dgm:presLayoutVars>
      </dgm:prSet>
      <dgm:spPr/>
    </dgm:pt>
    <dgm:pt modelId="{B0A746AD-5906-4582-A4B7-5B6B8C1D7428}" type="pres">
      <dgm:prSet presAssocID="{794BF605-1818-41B2-8F52-7B094150759C}" presName="rootComposite1" presStyleCnt="0"/>
      <dgm:spPr/>
    </dgm:pt>
    <dgm:pt modelId="{3A2E7E37-625A-4C0D-BCD3-DE74A676D303}" type="pres">
      <dgm:prSet presAssocID="{794BF605-1818-41B2-8F52-7B094150759C}" presName="rootText1" presStyleLbl="node0" presStyleIdx="0" presStyleCnt="1" custScaleX="159621" custScaleY="99061">
        <dgm:presLayoutVars>
          <dgm:chPref val="3"/>
        </dgm:presLayoutVars>
      </dgm:prSet>
      <dgm:spPr/>
    </dgm:pt>
    <dgm:pt modelId="{DF59C9A4-F2E1-4F06-8568-89ED423BB736}" type="pres">
      <dgm:prSet presAssocID="{794BF605-1818-41B2-8F52-7B094150759C}" presName="rootConnector1" presStyleLbl="node1" presStyleIdx="0" presStyleCnt="0"/>
      <dgm:spPr/>
    </dgm:pt>
    <dgm:pt modelId="{E57372F8-B19A-435F-8A52-55BEFC366CE4}" type="pres">
      <dgm:prSet presAssocID="{794BF605-1818-41B2-8F52-7B094150759C}" presName="hierChild2" presStyleCnt="0"/>
      <dgm:spPr/>
    </dgm:pt>
    <dgm:pt modelId="{1C6F2189-CA08-4E35-9921-EBB1E31A7A4E}" type="pres">
      <dgm:prSet presAssocID="{79B602ED-4FB4-4254-9C8D-98EAE9714B0F}" presName="Name37" presStyleLbl="parChTrans1D2" presStyleIdx="0" presStyleCnt="3"/>
      <dgm:spPr/>
    </dgm:pt>
    <dgm:pt modelId="{52B7031B-8C8D-4881-B2CE-3A132711B178}" type="pres">
      <dgm:prSet presAssocID="{91E1CBDE-FD4C-4193-A761-174CDC5C4B19}" presName="hierRoot2" presStyleCnt="0">
        <dgm:presLayoutVars>
          <dgm:hierBranch val="init"/>
        </dgm:presLayoutVars>
      </dgm:prSet>
      <dgm:spPr/>
    </dgm:pt>
    <dgm:pt modelId="{7551D527-C581-40AD-BF88-3DE39EB60BA1}" type="pres">
      <dgm:prSet presAssocID="{91E1CBDE-FD4C-4193-A761-174CDC5C4B19}" presName="rootComposite" presStyleCnt="0"/>
      <dgm:spPr/>
    </dgm:pt>
    <dgm:pt modelId="{54DBFB48-6D08-44BA-99D1-402A8A214C56}" type="pres">
      <dgm:prSet presAssocID="{91E1CBDE-FD4C-4193-A761-174CDC5C4B19}" presName="rootText" presStyleLbl="node2" presStyleIdx="0" presStyleCnt="3">
        <dgm:presLayoutVars>
          <dgm:chPref val="3"/>
        </dgm:presLayoutVars>
      </dgm:prSet>
      <dgm:spPr/>
    </dgm:pt>
    <dgm:pt modelId="{A2A7EE7D-67F1-4260-89B0-C0CF7C7C2344}" type="pres">
      <dgm:prSet presAssocID="{91E1CBDE-FD4C-4193-A761-174CDC5C4B19}" presName="rootConnector" presStyleLbl="node2" presStyleIdx="0" presStyleCnt="3"/>
      <dgm:spPr/>
    </dgm:pt>
    <dgm:pt modelId="{9BE168BE-C837-4E55-9607-5129D957C71E}" type="pres">
      <dgm:prSet presAssocID="{91E1CBDE-FD4C-4193-A761-174CDC5C4B19}" presName="hierChild4" presStyleCnt="0"/>
      <dgm:spPr/>
    </dgm:pt>
    <dgm:pt modelId="{C8A167C8-419D-434F-B529-02A58AF8CBDB}" type="pres">
      <dgm:prSet presAssocID="{91E1CBDE-FD4C-4193-A761-174CDC5C4B19}" presName="hierChild5" presStyleCnt="0"/>
      <dgm:spPr/>
    </dgm:pt>
    <dgm:pt modelId="{5D4F4710-FD22-43C9-8691-E1C07238A3BF}" type="pres">
      <dgm:prSet presAssocID="{7122778B-2108-4402-93E6-6213D197BA88}" presName="Name37" presStyleLbl="parChTrans1D2" presStyleIdx="1" presStyleCnt="3"/>
      <dgm:spPr/>
    </dgm:pt>
    <dgm:pt modelId="{54F4AB4C-1409-49AC-AE76-742F3422B1F6}" type="pres">
      <dgm:prSet presAssocID="{4FADAF62-02DF-4C68-80DB-C77435D1DC50}" presName="hierRoot2" presStyleCnt="0">
        <dgm:presLayoutVars>
          <dgm:hierBranch val="init"/>
        </dgm:presLayoutVars>
      </dgm:prSet>
      <dgm:spPr/>
    </dgm:pt>
    <dgm:pt modelId="{A247BEA8-D043-4C7C-AA3D-2E2CCC386331}" type="pres">
      <dgm:prSet presAssocID="{4FADAF62-02DF-4C68-80DB-C77435D1DC50}" presName="rootComposite" presStyleCnt="0"/>
      <dgm:spPr/>
    </dgm:pt>
    <dgm:pt modelId="{1DFA8D02-C081-418D-A77B-BA10247E2C23}" type="pres">
      <dgm:prSet presAssocID="{4FADAF62-02DF-4C68-80DB-C77435D1DC50}" presName="rootText" presStyleLbl="node2" presStyleIdx="1" presStyleCnt="3">
        <dgm:presLayoutVars>
          <dgm:chPref val="3"/>
        </dgm:presLayoutVars>
      </dgm:prSet>
      <dgm:spPr/>
    </dgm:pt>
    <dgm:pt modelId="{B0D21B8B-C7CD-416A-B1E1-25CF8189EC72}" type="pres">
      <dgm:prSet presAssocID="{4FADAF62-02DF-4C68-80DB-C77435D1DC50}" presName="rootConnector" presStyleLbl="node2" presStyleIdx="1" presStyleCnt="3"/>
      <dgm:spPr/>
    </dgm:pt>
    <dgm:pt modelId="{A1AFAC0B-64CB-4009-ADD0-2529DC65D4D7}" type="pres">
      <dgm:prSet presAssocID="{4FADAF62-02DF-4C68-80DB-C77435D1DC50}" presName="hierChild4" presStyleCnt="0"/>
      <dgm:spPr/>
    </dgm:pt>
    <dgm:pt modelId="{08AE30B8-DCD6-4E79-A889-44597E0D0584}" type="pres">
      <dgm:prSet presAssocID="{4FADAF62-02DF-4C68-80DB-C77435D1DC50}" presName="hierChild5" presStyleCnt="0"/>
      <dgm:spPr/>
    </dgm:pt>
    <dgm:pt modelId="{95323FE5-81DE-4E19-B6A1-6239385FDFC8}" type="pres">
      <dgm:prSet presAssocID="{012390E4-6129-4ED0-9425-C6A7597CAB74}" presName="Name37" presStyleLbl="parChTrans1D2" presStyleIdx="2" presStyleCnt="3"/>
      <dgm:spPr/>
    </dgm:pt>
    <dgm:pt modelId="{73948CD2-2536-484B-B079-0B89E1936488}" type="pres">
      <dgm:prSet presAssocID="{3C35AF81-3A34-4E3C-84B2-02B2D3269DDB}" presName="hierRoot2" presStyleCnt="0">
        <dgm:presLayoutVars>
          <dgm:hierBranch val="init"/>
        </dgm:presLayoutVars>
      </dgm:prSet>
      <dgm:spPr/>
    </dgm:pt>
    <dgm:pt modelId="{2C91ECD9-A763-45A1-9A80-D609A78D6222}" type="pres">
      <dgm:prSet presAssocID="{3C35AF81-3A34-4E3C-84B2-02B2D3269DDB}" presName="rootComposite" presStyleCnt="0"/>
      <dgm:spPr/>
    </dgm:pt>
    <dgm:pt modelId="{8AABA5D4-76D7-4283-9521-B35BB234FCF0}" type="pres">
      <dgm:prSet presAssocID="{3C35AF81-3A34-4E3C-84B2-02B2D3269DDB}" presName="rootText" presStyleLbl="node2" presStyleIdx="2" presStyleCnt="3">
        <dgm:presLayoutVars>
          <dgm:chPref val="3"/>
        </dgm:presLayoutVars>
      </dgm:prSet>
      <dgm:spPr/>
    </dgm:pt>
    <dgm:pt modelId="{42A60178-BAFD-42B4-85C7-66323F894F5A}" type="pres">
      <dgm:prSet presAssocID="{3C35AF81-3A34-4E3C-84B2-02B2D3269DDB}" presName="rootConnector" presStyleLbl="node2" presStyleIdx="2" presStyleCnt="3"/>
      <dgm:spPr/>
    </dgm:pt>
    <dgm:pt modelId="{35697E78-9552-441B-A9F5-2CB5D3ED80A6}" type="pres">
      <dgm:prSet presAssocID="{3C35AF81-3A34-4E3C-84B2-02B2D3269DDB}" presName="hierChild4" presStyleCnt="0"/>
      <dgm:spPr/>
    </dgm:pt>
    <dgm:pt modelId="{ADF095AD-FE8F-46B2-A7FB-8B4DD1EED1C7}" type="pres">
      <dgm:prSet presAssocID="{3C35AF81-3A34-4E3C-84B2-02B2D3269DDB}" presName="hierChild5" presStyleCnt="0"/>
      <dgm:spPr/>
    </dgm:pt>
    <dgm:pt modelId="{09F3FD57-B4F0-48BC-B3B5-AC28E5DFCFF3}" type="pres">
      <dgm:prSet presAssocID="{794BF605-1818-41B2-8F52-7B094150759C}" presName="hierChild3" presStyleCnt="0"/>
      <dgm:spPr/>
    </dgm:pt>
  </dgm:ptLst>
  <dgm:cxnLst>
    <dgm:cxn modelId="{D9AFF200-6E72-413B-A588-25D9095A95A7}" type="presOf" srcId="{91E1CBDE-FD4C-4193-A761-174CDC5C4B19}" destId="{54DBFB48-6D08-44BA-99D1-402A8A214C56}" srcOrd="0" destOrd="0" presId="urn:microsoft.com/office/officeart/2005/8/layout/orgChart1"/>
    <dgm:cxn modelId="{5421CD13-229F-4CCB-BCB5-8DC0FBABF135}" srcId="{794BF605-1818-41B2-8F52-7B094150759C}" destId="{4FADAF62-02DF-4C68-80DB-C77435D1DC50}" srcOrd="1" destOrd="0" parTransId="{7122778B-2108-4402-93E6-6213D197BA88}" sibTransId="{3349E406-0282-45AD-B7AF-DEB9530D0484}"/>
    <dgm:cxn modelId="{282A4E27-8152-486A-8BC8-9BBD6B23DAEE}" type="presOf" srcId="{3C35AF81-3A34-4E3C-84B2-02B2D3269DDB}" destId="{8AABA5D4-76D7-4283-9521-B35BB234FCF0}" srcOrd="0" destOrd="0" presId="urn:microsoft.com/office/officeart/2005/8/layout/orgChart1"/>
    <dgm:cxn modelId="{68A26129-04EA-4BA8-9B4D-3495AFCDBFD6}" type="presOf" srcId="{3C35AF81-3A34-4E3C-84B2-02B2D3269DDB}" destId="{42A60178-BAFD-42B4-85C7-66323F894F5A}" srcOrd="1" destOrd="0" presId="urn:microsoft.com/office/officeart/2005/8/layout/orgChart1"/>
    <dgm:cxn modelId="{10513235-CB58-4DEA-8BFE-E6FE622CE3B6}" type="presOf" srcId="{4FADAF62-02DF-4C68-80DB-C77435D1DC50}" destId="{1DFA8D02-C081-418D-A77B-BA10247E2C23}" srcOrd="0" destOrd="0" presId="urn:microsoft.com/office/officeart/2005/8/layout/orgChart1"/>
    <dgm:cxn modelId="{F1529A65-E711-447A-9765-A4B33EBF6A04}" type="presOf" srcId="{7122778B-2108-4402-93E6-6213D197BA88}" destId="{5D4F4710-FD22-43C9-8691-E1C07238A3BF}" srcOrd="0" destOrd="0" presId="urn:microsoft.com/office/officeart/2005/8/layout/orgChart1"/>
    <dgm:cxn modelId="{33B1566C-BA3D-44BB-8EFC-8D815C8FD77B}" type="presOf" srcId="{012390E4-6129-4ED0-9425-C6A7597CAB74}" destId="{95323FE5-81DE-4E19-B6A1-6239385FDFC8}" srcOrd="0" destOrd="0" presId="urn:microsoft.com/office/officeart/2005/8/layout/orgChart1"/>
    <dgm:cxn modelId="{B338B472-47B1-45C5-AA44-9678CF968823}" srcId="{794BF605-1818-41B2-8F52-7B094150759C}" destId="{91E1CBDE-FD4C-4193-A761-174CDC5C4B19}" srcOrd="0" destOrd="0" parTransId="{79B602ED-4FB4-4254-9C8D-98EAE9714B0F}" sibTransId="{7D971D28-354F-42B8-8FFF-CCDB0560162C}"/>
    <dgm:cxn modelId="{C3CC397A-E9F5-41E5-AE16-96CBA63596F3}" srcId="{E3D22A81-D944-4BA1-8FB4-C4B278D9DD1A}" destId="{794BF605-1818-41B2-8F52-7B094150759C}" srcOrd="0" destOrd="0" parTransId="{E10CA31B-91BA-4C42-9B7A-023DB21C004E}" sibTransId="{C3780C18-A1A6-40C2-9FEC-72E6AD0B44F1}"/>
    <dgm:cxn modelId="{4ADCA99C-FADD-4BE8-A62E-885558FC547E}" type="presOf" srcId="{794BF605-1818-41B2-8F52-7B094150759C}" destId="{DF59C9A4-F2E1-4F06-8568-89ED423BB736}" srcOrd="1" destOrd="0" presId="urn:microsoft.com/office/officeart/2005/8/layout/orgChart1"/>
    <dgm:cxn modelId="{6E74C29F-C859-4A68-8F21-D88DDF8FAFCC}" type="presOf" srcId="{4FADAF62-02DF-4C68-80DB-C77435D1DC50}" destId="{B0D21B8B-C7CD-416A-B1E1-25CF8189EC72}" srcOrd="1" destOrd="0" presId="urn:microsoft.com/office/officeart/2005/8/layout/orgChart1"/>
    <dgm:cxn modelId="{12E869A3-EECD-4E6E-8D52-380FFE0C095F}" type="presOf" srcId="{91E1CBDE-FD4C-4193-A761-174CDC5C4B19}" destId="{A2A7EE7D-67F1-4260-89B0-C0CF7C7C2344}" srcOrd="1" destOrd="0" presId="urn:microsoft.com/office/officeart/2005/8/layout/orgChart1"/>
    <dgm:cxn modelId="{825BDAA8-CA98-4B9F-BDA9-565B9EA7ADDA}" type="presOf" srcId="{794BF605-1818-41B2-8F52-7B094150759C}" destId="{3A2E7E37-625A-4C0D-BCD3-DE74A676D303}" srcOrd="0" destOrd="0" presId="urn:microsoft.com/office/officeart/2005/8/layout/orgChart1"/>
    <dgm:cxn modelId="{2FB9BAAC-DC9A-4242-800A-2F57C118B6EB}" type="presOf" srcId="{E3D22A81-D944-4BA1-8FB4-C4B278D9DD1A}" destId="{D1127ED7-9F70-4F92-AEED-77971AFC9300}" srcOrd="0" destOrd="0" presId="urn:microsoft.com/office/officeart/2005/8/layout/orgChart1"/>
    <dgm:cxn modelId="{E9A21DCA-82D0-4E59-8181-219C2BCD8F67}" type="presOf" srcId="{79B602ED-4FB4-4254-9C8D-98EAE9714B0F}" destId="{1C6F2189-CA08-4E35-9921-EBB1E31A7A4E}" srcOrd="0" destOrd="0" presId="urn:microsoft.com/office/officeart/2005/8/layout/orgChart1"/>
    <dgm:cxn modelId="{AF174DD3-65C6-4249-9F85-59F9F3AF408E}" srcId="{794BF605-1818-41B2-8F52-7B094150759C}" destId="{3C35AF81-3A34-4E3C-84B2-02B2D3269DDB}" srcOrd="2" destOrd="0" parTransId="{012390E4-6129-4ED0-9425-C6A7597CAB74}" sibTransId="{ABFBF980-27E8-429A-A88B-AFD7A1DD8824}"/>
    <dgm:cxn modelId="{778C7302-5BFC-4761-83DB-A1A71727125F}" type="presParOf" srcId="{D1127ED7-9F70-4F92-AEED-77971AFC9300}" destId="{9BD907B5-71BB-400A-9378-C161FB6F84B6}" srcOrd="0" destOrd="0" presId="urn:microsoft.com/office/officeart/2005/8/layout/orgChart1"/>
    <dgm:cxn modelId="{9C11F413-59E3-4382-932C-C5C06FB30A43}" type="presParOf" srcId="{9BD907B5-71BB-400A-9378-C161FB6F84B6}" destId="{B0A746AD-5906-4582-A4B7-5B6B8C1D7428}" srcOrd="0" destOrd="0" presId="urn:microsoft.com/office/officeart/2005/8/layout/orgChart1"/>
    <dgm:cxn modelId="{07A0C756-824C-492A-8EB5-CC11E39354A3}" type="presParOf" srcId="{B0A746AD-5906-4582-A4B7-5B6B8C1D7428}" destId="{3A2E7E37-625A-4C0D-BCD3-DE74A676D303}" srcOrd="0" destOrd="0" presId="urn:microsoft.com/office/officeart/2005/8/layout/orgChart1"/>
    <dgm:cxn modelId="{F56CD557-B932-4D2F-A972-EAA980D55D26}" type="presParOf" srcId="{B0A746AD-5906-4582-A4B7-5B6B8C1D7428}" destId="{DF59C9A4-F2E1-4F06-8568-89ED423BB736}" srcOrd="1" destOrd="0" presId="urn:microsoft.com/office/officeart/2005/8/layout/orgChart1"/>
    <dgm:cxn modelId="{C44F2F3D-A07A-44D1-AD80-092F4A63F339}" type="presParOf" srcId="{9BD907B5-71BB-400A-9378-C161FB6F84B6}" destId="{E57372F8-B19A-435F-8A52-55BEFC366CE4}" srcOrd="1" destOrd="0" presId="urn:microsoft.com/office/officeart/2005/8/layout/orgChart1"/>
    <dgm:cxn modelId="{2B9647B2-7D77-4B57-B458-E311AEC2C093}" type="presParOf" srcId="{E57372F8-B19A-435F-8A52-55BEFC366CE4}" destId="{1C6F2189-CA08-4E35-9921-EBB1E31A7A4E}" srcOrd="0" destOrd="0" presId="urn:microsoft.com/office/officeart/2005/8/layout/orgChart1"/>
    <dgm:cxn modelId="{3C4CAEFA-F0D0-4771-8D54-004ECD2BE674}" type="presParOf" srcId="{E57372F8-B19A-435F-8A52-55BEFC366CE4}" destId="{52B7031B-8C8D-4881-B2CE-3A132711B178}" srcOrd="1" destOrd="0" presId="urn:microsoft.com/office/officeart/2005/8/layout/orgChart1"/>
    <dgm:cxn modelId="{1B3AAD13-6887-4B12-A7C6-0D1B7D70292A}" type="presParOf" srcId="{52B7031B-8C8D-4881-B2CE-3A132711B178}" destId="{7551D527-C581-40AD-BF88-3DE39EB60BA1}" srcOrd="0" destOrd="0" presId="urn:microsoft.com/office/officeart/2005/8/layout/orgChart1"/>
    <dgm:cxn modelId="{1239E69F-A77E-43B5-9747-24B13294C887}" type="presParOf" srcId="{7551D527-C581-40AD-BF88-3DE39EB60BA1}" destId="{54DBFB48-6D08-44BA-99D1-402A8A214C56}" srcOrd="0" destOrd="0" presId="urn:microsoft.com/office/officeart/2005/8/layout/orgChart1"/>
    <dgm:cxn modelId="{DC47E9B9-228E-443A-8CDF-A0DCDD89FF7D}" type="presParOf" srcId="{7551D527-C581-40AD-BF88-3DE39EB60BA1}" destId="{A2A7EE7D-67F1-4260-89B0-C0CF7C7C2344}" srcOrd="1" destOrd="0" presId="urn:microsoft.com/office/officeart/2005/8/layout/orgChart1"/>
    <dgm:cxn modelId="{DC5277D7-4C2E-4D28-ADE4-E6340D0F8E3A}" type="presParOf" srcId="{52B7031B-8C8D-4881-B2CE-3A132711B178}" destId="{9BE168BE-C837-4E55-9607-5129D957C71E}" srcOrd="1" destOrd="0" presId="urn:microsoft.com/office/officeart/2005/8/layout/orgChart1"/>
    <dgm:cxn modelId="{10BE97D1-D6F2-418F-8402-A28AD9DB20CC}" type="presParOf" srcId="{52B7031B-8C8D-4881-B2CE-3A132711B178}" destId="{C8A167C8-419D-434F-B529-02A58AF8CBDB}" srcOrd="2" destOrd="0" presId="urn:microsoft.com/office/officeart/2005/8/layout/orgChart1"/>
    <dgm:cxn modelId="{5F5AF016-D55C-4D43-AFB5-68476161F821}" type="presParOf" srcId="{E57372F8-B19A-435F-8A52-55BEFC366CE4}" destId="{5D4F4710-FD22-43C9-8691-E1C07238A3BF}" srcOrd="2" destOrd="0" presId="urn:microsoft.com/office/officeart/2005/8/layout/orgChart1"/>
    <dgm:cxn modelId="{C05663F0-0F4B-4546-9DAD-C37D4017EE1D}" type="presParOf" srcId="{E57372F8-B19A-435F-8A52-55BEFC366CE4}" destId="{54F4AB4C-1409-49AC-AE76-742F3422B1F6}" srcOrd="3" destOrd="0" presId="urn:microsoft.com/office/officeart/2005/8/layout/orgChart1"/>
    <dgm:cxn modelId="{9569C979-B5B7-4D6F-9377-F41E8E2E1DD9}" type="presParOf" srcId="{54F4AB4C-1409-49AC-AE76-742F3422B1F6}" destId="{A247BEA8-D043-4C7C-AA3D-2E2CCC386331}" srcOrd="0" destOrd="0" presId="urn:microsoft.com/office/officeart/2005/8/layout/orgChart1"/>
    <dgm:cxn modelId="{EE3B3CB8-B98F-47B2-AB4A-02313F394992}" type="presParOf" srcId="{A247BEA8-D043-4C7C-AA3D-2E2CCC386331}" destId="{1DFA8D02-C081-418D-A77B-BA10247E2C23}" srcOrd="0" destOrd="0" presId="urn:microsoft.com/office/officeart/2005/8/layout/orgChart1"/>
    <dgm:cxn modelId="{D4F3E22B-F758-4506-8487-24D8F4182802}" type="presParOf" srcId="{A247BEA8-D043-4C7C-AA3D-2E2CCC386331}" destId="{B0D21B8B-C7CD-416A-B1E1-25CF8189EC72}" srcOrd="1" destOrd="0" presId="urn:microsoft.com/office/officeart/2005/8/layout/orgChart1"/>
    <dgm:cxn modelId="{842F1A02-174F-40E6-8EF5-699C61504BA9}" type="presParOf" srcId="{54F4AB4C-1409-49AC-AE76-742F3422B1F6}" destId="{A1AFAC0B-64CB-4009-ADD0-2529DC65D4D7}" srcOrd="1" destOrd="0" presId="urn:microsoft.com/office/officeart/2005/8/layout/orgChart1"/>
    <dgm:cxn modelId="{AB652BAA-95F0-4AA8-8E5C-2BC8531484CA}" type="presParOf" srcId="{54F4AB4C-1409-49AC-AE76-742F3422B1F6}" destId="{08AE30B8-DCD6-4E79-A889-44597E0D0584}" srcOrd="2" destOrd="0" presId="urn:microsoft.com/office/officeart/2005/8/layout/orgChart1"/>
    <dgm:cxn modelId="{DBAC8648-8C80-415D-8675-640F04227D3C}" type="presParOf" srcId="{E57372F8-B19A-435F-8A52-55BEFC366CE4}" destId="{95323FE5-81DE-4E19-B6A1-6239385FDFC8}" srcOrd="4" destOrd="0" presId="urn:microsoft.com/office/officeart/2005/8/layout/orgChart1"/>
    <dgm:cxn modelId="{81F547FB-DF21-449E-9D59-A683CBA56917}" type="presParOf" srcId="{E57372F8-B19A-435F-8A52-55BEFC366CE4}" destId="{73948CD2-2536-484B-B079-0B89E1936488}" srcOrd="5" destOrd="0" presId="urn:microsoft.com/office/officeart/2005/8/layout/orgChart1"/>
    <dgm:cxn modelId="{0E5E0705-DE15-4279-8D03-27FC2A50463E}" type="presParOf" srcId="{73948CD2-2536-484B-B079-0B89E1936488}" destId="{2C91ECD9-A763-45A1-9A80-D609A78D6222}" srcOrd="0" destOrd="0" presId="urn:microsoft.com/office/officeart/2005/8/layout/orgChart1"/>
    <dgm:cxn modelId="{8A3C37FE-4C7B-4BD0-943A-EFE4FC80D9BE}" type="presParOf" srcId="{2C91ECD9-A763-45A1-9A80-D609A78D6222}" destId="{8AABA5D4-76D7-4283-9521-B35BB234FCF0}" srcOrd="0" destOrd="0" presId="urn:microsoft.com/office/officeart/2005/8/layout/orgChart1"/>
    <dgm:cxn modelId="{5FF66932-507F-45BB-9AB8-2896DB2C100D}" type="presParOf" srcId="{2C91ECD9-A763-45A1-9A80-D609A78D6222}" destId="{42A60178-BAFD-42B4-85C7-66323F894F5A}" srcOrd="1" destOrd="0" presId="urn:microsoft.com/office/officeart/2005/8/layout/orgChart1"/>
    <dgm:cxn modelId="{CBAB3857-ED83-408C-BA78-FBAFBA426441}" type="presParOf" srcId="{73948CD2-2536-484B-B079-0B89E1936488}" destId="{35697E78-9552-441B-A9F5-2CB5D3ED80A6}" srcOrd="1" destOrd="0" presId="urn:microsoft.com/office/officeart/2005/8/layout/orgChart1"/>
    <dgm:cxn modelId="{F099A7F2-B3DF-4BD0-921E-FE9394631F8B}" type="presParOf" srcId="{73948CD2-2536-484B-B079-0B89E1936488}" destId="{ADF095AD-FE8F-46B2-A7FB-8B4DD1EED1C7}" srcOrd="2" destOrd="0" presId="urn:microsoft.com/office/officeart/2005/8/layout/orgChart1"/>
    <dgm:cxn modelId="{75CE3826-6678-4D7E-963D-8EDD3473C2AD}" type="presParOf" srcId="{9BD907B5-71BB-400A-9378-C161FB6F84B6}" destId="{09F3FD57-B4F0-48BC-B3B5-AC28E5DFCFF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9C0961-34FE-431F-A27B-3CC0280F316C}" type="doc">
      <dgm:prSet loTypeId="urn:microsoft.com/office/officeart/2005/8/layout/bList2#1" loCatId="list" qsTypeId="urn:microsoft.com/office/officeart/2005/8/quickstyle/simple1#1" qsCatId="simple" csTypeId="urn:microsoft.com/office/officeart/2005/8/colors/colorful4" csCatId="colorful" phldr="1"/>
      <dgm:spPr/>
      <dgm:t>
        <a:bodyPr/>
        <a:lstStyle/>
        <a:p>
          <a:endParaRPr lang="en-US"/>
        </a:p>
      </dgm:t>
    </dgm:pt>
    <dgm:pt modelId="{9C8CFBDA-3B32-481D-8345-30B1C7D2BF5D}">
      <dgm:prSet phldrT="[Text]" custT="1"/>
      <dgm:spPr/>
      <dgm:t>
        <a:bodyPr/>
        <a:lstStyle/>
        <a:p>
          <a:r>
            <a:rPr lang="en-US" sz="2000" dirty="0">
              <a:latin typeface="Calibri" pitchFamily="34" charset="0"/>
            </a:rPr>
            <a:t>Water</a:t>
          </a:r>
        </a:p>
      </dgm:t>
    </dgm:pt>
    <dgm:pt modelId="{52F1753C-261D-426C-BAD4-EA160B05859C}" type="parTrans" cxnId="{13C847DB-331F-4989-8CBE-51D0DDFFDEBC}">
      <dgm:prSet/>
      <dgm:spPr/>
      <dgm:t>
        <a:bodyPr/>
        <a:lstStyle/>
        <a:p>
          <a:endParaRPr lang="en-US"/>
        </a:p>
      </dgm:t>
    </dgm:pt>
    <dgm:pt modelId="{62C5F2E1-6CD4-4E21-9298-E32294E9D712}" type="sibTrans" cxnId="{13C847DB-331F-4989-8CBE-51D0DDFFDEBC}">
      <dgm:prSet/>
      <dgm:spPr/>
      <dgm:t>
        <a:bodyPr/>
        <a:lstStyle/>
        <a:p>
          <a:endParaRPr lang="en-US"/>
        </a:p>
      </dgm:t>
    </dgm:pt>
    <dgm:pt modelId="{3468DE49-5804-4510-8542-920441CE50C4}">
      <dgm:prSet phldrT="[Text]" custT="1"/>
      <dgm:spPr/>
      <dgm:t>
        <a:bodyPr/>
        <a:lstStyle/>
        <a:p>
          <a:r>
            <a:rPr lang="en-US" sz="1600" dirty="0">
              <a:latin typeface="Calibri" pitchFamily="34" charset="0"/>
            </a:rPr>
            <a:t>Drinking Water</a:t>
          </a:r>
        </a:p>
      </dgm:t>
    </dgm:pt>
    <dgm:pt modelId="{FBF73D3E-0F0E-444D-BB16-E1F70E48E753}" type="parTrans" cxnId="{8AADD947-A83A-4377-B256-6592C3E148A8}">
      <dgm:prSet/>
      <dgm:spPr/>
      <dgm:t>
        <a:bodyPr/>
        <a:lstStyle/>
        <a:p>
          <a:endParaRPr lang="en-US"/>
        </a:p>
      </dgm:t>
    </dgm:pt>
    <dgm:pt modelId="{78C81477-2B3A-47D7-8C93-8AC223159FF2}" type="sibTrans" cxnId="{8AADD947-A83A-4377-B256-6592C3E148A8}">
      <dgm:prSet/>
      <dgm:spPr/>
      <dgm:t>
        <a:bodyPr/>
        <a:lstStyle/>
        <a:p>
          <a:endParaRPr lang="en-US"/>
        </a:p>
      </dgm:t>
    </dgm:pt>
    <dgm:pt modelId="{0785DB08-1045-43D1-87CC-2F00048F4A06}">
      <dgm:prSet phldrT="[Text]" custT="1"/>
      <dgm:spPr/>
      <dgm:t>
        <a:bodyPr/>
        <a:lstStyle/>
        <a:p>
          <a:r>
            <a:rPr lang="en-US" sz="1600" dirty="0">
              <a:latin typeface="Calibri" pitchFamily="34" charset="0"/>
            </a:rPr>
            <a:t>Wastewater</a:t>
          </a:r>
        </a:p>
      </dgm:t>
    </dgm:pt>
    <dgm:pt modelId="{89FBBC2D-0AE3-45FB-A147-8B370BA70D41}" type="parTrans" cxnId="{C59D401A-7723-4B68-938F-7010B508DA44}">
      <dgm:prSet/>
      <dgm:spPr/>
      <dgm:t>
        <a:bodyPr/>
        <a:lstStyle/>
        <a:p>
          <a:endParaRPr lang="en-US"/>
        </a:p>
      </dgm:t>
    </dgm:pt>
    <dgm:pt modelId="{A0972798-086A-4333-B4AA-BF3ACB43B667}" type="sibTrans" cxnId="{C59D401A-7723-4B68-938F-7010B508DA44}">
      <dgm:prSet/>
      <dgm:spPr/>
      <dgm:t>
        <a:bodyPr/>
        <a:lstStyle/>
        <a:p>
          <a:endParaRPr lang="en-US"/>
        </a:p>
      </dgm:t>
    </dgm:pt>
    <dgm:pt modelId="{A960A5F8-A01D-4D4C-BE3F-939ED489E229}">
      <dgm:prSet phldrT="[Text]" custT="1"/>
      <dgm:spPr/>
      <dgm:t>
        <a:bodyPr/>
        <a:lstStyle/>
        <a:p>
          <a:r>
            <a:rPr lang="en-US" sz="2000" dirty="0">
              <a:latin typeface="Calibri" pitchFamily="34" charset="0"/>
            </a:rPr>
            <a:t>Materials &amp; Waste</a:t>
          </a:r>
        </a:p>
      </dgm:t>
    </dgm:pt>
    <dgm:pt modelId="{5C07BD01-2231-419D-930A-75C52472C5BD}" type="parTrans" cxnId="{5E268426-F96D-4B85-A3D2-D1753FD2BEA6}">
      <dgm:prSet/>
      <dgm:spPr/>
      <dgm:t>
        <a:bodyPr/>
        <a:lstStyle/>
        <a:p>
          <a:endParaRPr lang="en-US"/>
        </a:p>
      </dgm:t>
    </dgm:pt>
    <dgm:pt modelId="{0DA84083-28C0-402D-81A9-881CC1C774F0}" type="sibTrans" cxnId="{5E268426-F96D-4B85-A3D2-D1753FD2BEA6}">
      <dgm:prSet/>
      <dgm:spPr/>
      <dgm:t>
        <a:bodyPr/>
        <a:lstStyle/>
        <a:p>
          <a:endParaRPr lang="en-US"/>
        </a:p>
      </dgm:t>
    </dgm:pt>
    <dgm:pt modelId="{39B61F23-84AC-4AA4-9913-15E838419C2A}">
      <dgm:prSet phldrT="[Text]" custT="1"/>
      <dgm:spPr/>
      <dgm:t>
        <a:bodyPr/>
        <a:lstStyle/>
        <a:p>
          <a:r>
            <a:rPr lang="en-US" sz="1600" dirty="0">
              <a:latin typeface="Calibri" pitchFamily="34" charset="0"/>
            </a:rPr>
            <a:t>Hazardous Materials</a:t>
          </a:r>
        </a:p>
      </dgm:t>
    </dgm:pt>
    <dgm:pt modelId="{988208E9-07D9-4A4F-A237-C86C76B36F6B}" type="parTrans" cxnId="{712D2DB1-CD96-414E-97F3-2E359F7C287E}">
      <dgm:prSet/>
      <dgm:spPr/>
      <dgm:t>
        <a:bodyPr/>
        <a:lstStyle/>
        <a:p>
          <a:endParaRPr lang="en-US"/>
        </a:p>
      </dgm:t>
    </dgm:pt>
    <dgm:pt modelId="{A54D45CA-1F80-45E2-8770-6AD1E317B5D4}" type="sibTrans" cxnId="{712D2DB1-CD96-414E-97F3-2E359F7C287E}">
      <dgm:prSet/>
      <dgm:spPr/>
      <dgm:t>
        <a:bodyPr/>
        <a:lstStyle/>
        <a:p>
          <a:endParaRPr lang="en-US"/>
        </a:p>
      </dgm:t>
    </dgm:pt>
    <dgm:pt modelId="{4E91111F-7BE3-4CF9-B025-7A3EBC49BDBE}">
      <dgm:prSet phldrT="[Text]" custT="1"/>
      <dgm:spPr/>
      <dgm:t>
        <a:bodyPr/>
        <a:lstStyle/>
        <a:p>
          <a:r>
            <a:rPr lang="en-US" sz="1600" dirty="0">
              <a:latin typeface="Calibri" pitchFamily="34" charset="0"/>
            </a:rPr>
            <a:t>Hazardous Waste</a:t>
          </a:r>
        </a:p>
      </dgm:t>
    </dgm:pt>
    <dgm:pt modelId="{330D00C6-225C-43C0-B948-9406E69387D3}" type="parTrans" cxnId="{D8ADC38B-CAF2-478D-9571-5C927FB16AA9}">
      <dgm:prSet/>
      <dgm:spPr/>
      <dgm:t>
        <a:bodyPr/>
        <a:lstStyle/>
        <a:p>
          <a:endParaRPr lang="en-US"/>
        </a:p>
      </dgm:t>
    </dgm:pt>
    <dgm:pt modelId="{3C897672-51C4-4270-801D-AE805AAE1C65}" type="sibTrans" cxnId="{D8ADC38B-CAF2-478D-9571-5C927FB16AA9}">
      <dgm:prSet/>
      <dgm:spPr/>
      <dgm:t>
        <a:bodyPr/>
        <a:lstStyle/>
        <a:p>
          <a:endParaRPr lang="en-US"/>
        </a:p>
      </dgm:t>
    </dgm:pt>
    <dgm:pt modelId="{48A465C0-BDC6-4BDE-B28C-ADEA1B628EAB}">
      <dgm:prSet phldrT="[Text]" custT="1"/>
      <dgm:spPr/>
      <dgm:t>
        <a:bodyPr/>
        <a:lstStyle/>
        <a:p>
          <a:r>
            <a:rPr lang="en-US" sz="2000" dirty="0">
              <a:latin typeface="Calibri" pitchFamily="34" charset="0"/>
            </a:rPr>
            <a:t>Air</a:t>
          </a:r>
        </a:p>
      </dgm:t>
    </dgm:pt>
    <dgm:pt modelId="{7D61A9CF-9A99-463F-B542-8DDC82004B8A}" type="parTrans" cxnId="{A0579ADA-B9E1-4106-80CB-CBE4153E4712}">
      <dgm:prSet/>
      <dgm:spPr/>
      <dgm:t>
        <a:bodyPr/>
        <a:lstStyle/>
        <a:p>
          <a:endParaRPr lang="en-US"/>
        </a:p>
      </dgm:t>
    </dgm:pt>
    <dgm:pt modelId="{ED59930D-B398-4C26-9BF1-AAC5ACBB38C1}" type="sibTrans" cxnId="{A0579ADA-B9E1-4106-80CB-CBE4153E4712}">
      <dgm:prSet/>
      <dgm:spPr/>
      <dgm:t>
        <a:bodyPr/>
        <a:lstStyle/>
        <a:p>
          <a:endParaRPr lang="en-US"/>
        </a:p>
      </dgm:t>
    </dgm:pt>
    <dgm:pt modelId="{0C23BE38-1413-4D21-9648-39E8906C9DFF}">
      <dgm:prSet phldrT="[Text]" custT="1"/>
      <dgm:spPr/>
      <dgm:t>
        <a:bodyPr/>
        <a:lstStyle/>
        <a:p>
          <a:r>
            <a:rPr lang="en-US" sz="1600" dirty="0">
              <a:latin typeface="Calibri" pitchFamily="34" charset="0"/>
            </a:rPr>
            <a:t>Air Quality</a:t>
          </a:r>
        </a:p>
      </dgm:t>
    </dgm:pt>
    <dgm:pt modelId="{D4508E75-CC74-4FFC-A0B6-9B343DBC95B4}" type="parTrans" cxnId="{432947C6-FDC2-47D2-A4C2-45FD5C6C88A8}">
      <dgm:prSet/>
      <dgm:spPr/>
      <dgm:t>
        <a:bodyPr/>
        <a:lstStyle/>
        <a:p>
          <a:endParaRPr lang="en-US"/>
        </a:p>
      </dgm:t>
    </dgm:pt>
    <dgm:pt modelId="{39AE4C59-BEAE-4C6B-A14B-FEDE370F516A}" type="sibTrans" cxnId="{432947C6-FDC2-47D2-A4C2-45FD5C6C88A8}">
      <dgm:prSet/>
      <dgm:spPr/>
      <dgm:t>
        <a:bodyPr/>
        <a:lstStyle/>
        <a:p>
          <a:endParaRPr lang="en-US"/>
        </a:p>
      </dgm:t>
    </dgm:pt>
    <dgm:pt modelId="{2A1373D3-D095-4CEB-B15A-C6AEF98EE76D}">
      <dgm:prSet phldrT="[Text]"/>
      <dgm:spPr/>
      <dgm:t>
        <a:bodyPr/>
        <a:lstStyle/>
        <a:p>
          <a:endParaRPr lang="en-US" sz="2300" dirty="0">
            <a:latin typeface="Calibri" pitchFamily="34" charset="0"/>
          </a:endParaRPr>
        </a:p>
      </dgm:t>
    </dgm:pt>
    <dgm:pt modelId="{8DF71681-2084-4A01-A023-5CA9D2553A6F}" type="parTrans" cxnId="{C36DD38F-4277-442A-B108-45276BF67A59}">
      <dgm:prSet/>
      <dgm:spPr/>
      <dgm:t>
        <a:bodyPr/>
        <a:lstStyle/>
        <a:p>
          <a:endParaRPr lang="en-US"/>
        </a:p>
      </dgm:t>
    </dgm:pt>
    <dgm:pt modelId="{E478F52B-A26C-4B50-83D0-A0B57D56AAE3}" type="sibTrans" cxnId="{C36DD38F-4277-442A-B108-45276BF67A59}">
      <dgm:prSet/>
      <dgm:spPr/>
      <dgm:t>
        <a:bodyPr/>
        <a:lstStyle/>
        <a:p>
          <a:endParaRPr lang="en-US"/>
        </a:p>
      </dgm:t>
    </dgm:pt>
    <dgm:pt modelId="{41193CF3-2834-4B99-95BC-FCD3562CCED1}">
      <dgm:prSet phldrT="[Text]" custT="1"/>
      <dgm:spPr/>
      <dgm:t>
        <a:bodyPr/>
        <a:lstStyle/>
        <a:p>
          <a:r>
            <a:rPr lang="en-US" sz="1600" dirty="0">
              <a:latin typeface="Calibri" pitchFamily="34" charset="0"/>
            </a:rPr>
            <a:t>Asbestos</a:t>
          </a:r>
        </a:p>
      </dgm:t>
    </dgm:pt>
    <dgm:pt modelId="{0A74ACCA-E0C5-4990-8949-98BCCBC89D0D}" type="parTrans" cxnId="{48C1F1A9-5D0F-4ABF-B6E3-9E88CAA7F813}">
      <dgm:prSet/>
      <dgm:spPr/>
      <dgm:t>
        <a:bodyPr/>
        <a:lstStyle/>
        <a:p>
          <a:endParaRPr lang="en-US"/>
        </a:p>
      </dgm:t>
    </dgm:pt>
    <dgm:pt modelId="{906482B7-591B-4DF4-913E-E5C190FF7450}" type="sibTrans" cxnId="{48C1F1A9-5D0F-4ABF-B6E3-9E88CAA7F813}">
      <dgm:prSet/>
      <dgm:spPr/>
      <dgm:t>
        <a:bodyPr/>
        <a:lstStyle/>
        <a:p>
          <a:endParaRPr lang="en-US"/>
        </a:p>
      </dgm:t>
    </dgm:pt>
    <dgm:pt modelId="{69DA807C-5650-40C3-9DEE-9F08A0BB2175}">
      <dgm:prSet phldrT="[Text]" custT="1"/>
      <dgm:spPr/>
      <dgm:t>
        <a:bodyPr/>
        <a:lstStyle/>
        <a:p>
          <a:r>
            <a:rPr lang="en-US" sz="1600" dirty="0">
              <a:latin typeface="Calibri" pitchFamily="34" charset="0"/>
            </a:rPr>
            <a:t>Noise</a:t>
          </a:r>
        </a:p>
      </dgm:t>
    </dgm:pt>
    <dgm:pt modelId="{E9915BC6-403E-4A2B-8B9D-B944619B2087}" type="parTrans" cxnId="{3997A64A-2087-43B7-A1B1-CB3FA58576BE}">
      <dgm:prSet/>
      <dgm:spPr/>
      <dgm:t>
        <a:bodyPr/>
        <a:lstStyle/>
        <a:p>
          <a:endParaRPr lang="en-US"/>
        </a:p>
      </dgm:t>
    </dgm:pt>
    <dgm:pt modelId="{C6C45F7A-29AD-4C25-9900-B6523548EE83}" type="sibTrans" cxnId="{3997A64A-2087-43B7-A1B1-CB3FA58576BE}">
      <dgm:prSet/>
      <dgm:spPr/>
      <dgm:t>
        <a:bodyPr/>
        <a:lstStyle/>
        <a:p>
          <a:endParaRPr lang="en-US"/>
        </a:p>
      </dgm:t>
    </dgm:pt>
    <dgm:pt modelId="{406278F4-CB45-437A-AB3A-F1EAFD6479D3}">
      <dgm:prSet phldrT="[Text]" custT="1"/>
      <dgm:spPr/>
      <dgm:t>
        <a:bodyPr/>
        <a:lstStyle/>
        <a:p>
          <a:r>
            <a:rPr lang="en-US" sz="1600" dirty="0">
              <a:latin typeface="Calibri" pitchFamily="34" charset="0"/>
            </a:rPr>
            <a:t>Water Conservation</a:t>
          </a:r>
        </a:p>
      </dgm:t>
    </dgm:pt>
    <dgm:pt modelId="{5CB57A5E-70DB-40EF-B838-C44BDDBDE996}" type="parTrans" cxnId="{F291A237-6877-4677-B4F3-748CA63AAEA6}">
      <dgm:prSet/>
      <dgm:spPr/>
      <dgm:t>
        <a:bodyPr/>
        <a:lstStyle/>
        <a:p>
          <a:endParaRPr lang="en-US"/>
        </a:p>
      </dgm:t>
    </dgm:pt>
    <dgm:pt modelId="{55EF24E3-036C-4C0A-B5AA-CA66057763BD}" type="sibTrans" cxnId="{F291A237-6877-4677-B4F3-748CA63AAEA6}">
      <dgm:prSet/>
      <dgm:spPr/>
      <dgm:t>
        <a:bodyPr/>
        <a:lstStyle/>
        <a:p>
          <a:endParaRPr lang="en-US"/>
        </a:p>
      </dgm:t>
    </dgm:pt>
    <dgm:pt modelId="{26D13AC5-B392-48CF-8E18-96681D7F2A71}">
      <dgm:prSet phldrT="[Text]" custT="1"/>
      <dgm:spPr/>
      <dgm:t>
        <a:bodyPr/>
        <a:lstStyle/>
        <a:p>
          <a:r>
            <a:rPr lang="en-US" sz="1600" dirty="0">
              <a:latin typeface="Calibri" pitchFamily="34" charset="0"/>
            </a:rPr>
            <a:t>Pesticides</a:t>
          </a:r>
        </a:p>
      </dgm:t>
    </dgm:pt>
    <dgm:pt modelId="{6F0CC2BF-75D8-485A-95B7-B7BD79791B2F}" type="parTrans" cxnId="{844C5EFC-1B75-4F14-8E00-7C1B514102B9}">
      <dgm:prSet/>
      <dgm:spPr/>
      <dgm:t>
        <a:bodyPr/>
        <a:lstStyle/>
        <a:p>
          <a:endParaRPr lang="en-US"/>
        </a:p>
      </dgm:t>
    </dgm:pt>
    <dgm:pt modelId="{42D00127-590A-4571-A302-538648308E2D}" type="sibTrans" cxnId="{844C5EFC-1B75-4F14-8E00-7C1B514102B9}">
      <dgm:prSet/>
      <dgm:spPr/>
      <dgm:t>
        <a:bodyPr/>
        <a:lstStyle/>
        <a:p>
          <a:endParaRPr lang="en-US"/>
        </a:p>
      </dgm:t>
    </dgm:pt>
    <dgm:pt modelId="{884EE5E7-D768-4396-8CA1-185887A03EE7}">
      <dgm:prSet phldrT="[Text]" custT="1"/>
      <dgm:spPr/>
      <dgm:t>
        <a:bodyPr/>
        <a:lstStyle/>
        <a:p>
          <a:r>
            <a:rPr lang="en-US" sz="1600" dirty="0">
              <a:latin typeface="Calibri" pitchFamily="34" charset="0"/>
            </a:rPr>
            <a:t>Stormwater</a:t>
          </a:r>
        </a:p>
      </dgm:t>
    </dgm:pt>
    <dgm:pt modelId="{821B6A22-4438-4843-9A68-7FD7DFC1AB5D}" type="parTrans" cxnId="{0290AA4F-E7BD-47F0-82A3-EC641A80DB23}">
      <dgm:prSet/>
      <dgm:spPr/>
      <dgm:t>
        <a:bodyPr/>
        <a:lstStyle/>
        <a:p>
          <a:endParaRPr lang="en-US"/>
        </a:p>
      </dgm:t>
    </dgm:pt>
    <dgm:pt modelId="{A742036C-2B4B-49CF-879E-1CDD6A907465}" type="sibTrans" cxnId="{0290AA4F-E7BD-47F0-82A3-EC641A80DB23}">
      <dgm:prSet/>
      <dgm:spPr/>
      <dgm:t>
        <a:bodyPr/>
        <a:lstStyle/>
        <a:p>
          <a:endParaRPr lang="en-US"/>
        </a:p>
      </dgm:t>
    </dgm:pt>
    <dgm:pt modelId="{ACB1A106-C6CF-4AA7-AB8D-5C2C48A3A188}">
      <dgm:prSet phldrT="[Text]" custT="1"/>
      <dgm:spPr/>
      <dgm:t>
        <a:bodyPr/>
        <a:lstStyle/>
        <a:p>
          <a:r>
            <a:rPr lang="en-US" sz="1600" dirty="0">
              <a:latin typeface="Calibri" pitchFamily="34" charset="0"/>
            </a:rPr>
            <a:t>Solid Waste &amp; Recycling</a:t>
          </a:r>
        </a:p>
      </dgm:t>
    </dgm:pt>
    <dgm:pt modelId="{B9BD54AC-8F54-4AD8-8B9C-786D0C3CA930}" type="parTrans" cxnId="{6AB893D8-D36D-4AC9-864C-B2A56BE29BCA}">
      <dgm:prSet/>
      <dgm:spPr/>
      <dgm:t>
        <a:bodyPr/>
        <a:lstStyle/>
        <a:p>
          <a:endParaRPr lang="en-US"/>
        </a:p>
      </dgm:t>
    </dgm:pt>
    <dgm:pt modelId="{B8AC3C8B-0B97-42CB-849D-352A334371ED}" type="sibTrans" cxnId="{6AB893D8-D36D-4AC9-864C-B2A56BE29BCA}">
      <dgm:prSet/>
      <dgm:spPr/>
      <dgm:t>
        <a:bodyPr/>
        <a:lstStyle/>
        <a:p>
          <a:endParaRPr lang="en-US"/>
        </a:p>
      </dgm:t>
    </dgm:pt>
    <dgm:pt modelId="{C5A59E87-4D2F-4B3E-90B1-D6A6D598144A}" type="pres">
      <dgm:prSet presAssocID="{3F9C0961-34FE-431F-A27B-3CC0280F316C}" presName="diagram" presStyleCnt="0">
        <dgm:presLayoutVars>
          <dgm:dir/>
          <dgm:animLvl val="lvl"/>
          <dgm:resizeHandles val="exact"/>
        </dgm:presLayoutVars>
      </dgm:prSet>
      <dgm:spPr/>
    </dgm:pt>
    <dgm:pt modelId="{8E82F3BC-BB19-49E8-AC6D-DEFC1751CA92}" type="pres">
      <dgm:prSet presAssocID="{9C8CFBDA-3B32-481D-8345-30B1C7D2BF5D}" presName="compNode" presStyleCnt="0"/>
      <dgm:spPr/>
    </dgm:pt>
    <dgm:pt modelId="{F6972B93-37B0-4280-9772-71AC12F5392D}" type="pres">
      <dgm:prSet presAssocID="{9C8CFBDA-3B32-481D-8345-30B1C7D2BF5D}" presName="childRect" presStyleLbl="bgAcc1" presStyleIdx="0" presStyleCnt="3" custLinFactNeighborX="-71106">
        <dgm:presLayoutVars>
          <dgm:bulletEnabled val="1"/>
        </dgm:presLayoutVars>
      </dgm:prSet>
      <dgm:spPr/>
    </dgm:pt>
    <dgm:pt modelId="{B91EE77F-9B8C-44DE-9357-212F72A677D6}" type="pres">
      <dgm:prSet presAssocID="{9C8CFBDA-3B32-481D-8345-30B1C7D2BF5D}" presName="parentText" presStyleLbl="node1" presStyleIdx="0" presStyleCnt="0">
        <dgm:presLayoutVars>
          <dgm:chMax val="0"/>
          <dgm:bulletEnabled val="1"/>
        </dgm:presLayoutVars>
      </dgm:prSet>
      <dgm:spPr/>
    </dgm:pt>
    <dgm:pt modelId="{D8E2B1E6-64B4-48C6-A316-DA6D9EDDC15D}" type="pres">
      <dgm:prSet presAssocID="{9C8CFBDA-3B32-481D-8345-30B1C7D2BF5D}" presName="parentRect" presStyleLbl="alignNode1" presStyleIdx="0" presStyleCnt="3" custScaleY="58873" custLinFactNeighborX="-71106" custLinFactNeighborY="-66790"/>
      <dgm:spPr/>
    </dgm:pt>
    <dgm:pt modelId="{ACF2D482-61FB-473E-9026-BF56F7DEFD8A}" type="pres">
      <dgm:prSet presAssocID="{9C8CFBDA-3B32-481D-8345-30B1C7D2BF5D}" presName="adorn" presStyleLbl="fgAccFollowNode1" presStyleIdx="0" presStyleCnt="3" custLinFactX="-100000" custLinFactNeighborX="-102793" custLinFactNeighborY="-67419"/>
      <dgm:spPr>
        <a:blipFill rotWithShape="0">
          <a:blip xmlns:r="http://schemas.openxmlformats.org/officeDocument/2006/relationships" r:embed="rId1"/>
          <a:stretch>
            <a:fillRect/>
          </a:stretch>
        </a:blipFill>
      </dgm:spPr>
    </dgm:pt>
    <dgm:pt modelId="{90712F31-E03E-45B3-9606-FD3D6BE52F1E}" type="pres">
      <dgm:prSet presAssocID="{62C5F2E1-6CD4-4E21-9298-E32294E9D712}" presName="sibTrans" presStyleLbl="sibTrans2D1" presStyleIdx="0" presStyleCnt="0"/>
      <dgm:spPr/>
    </dgm:pt>
    <dgm:pt modelId="{63C9245E-C1AD-41BF-A534-6FF666C119E8}" type="pres">
      <dgm:prSet presAssocID="{A960A5F8-A01D-4D4C-BE3F-939ED489E229}" presName="compNode" presStyleCnt="0"/>
      <dgm:spPr/>
    </dgm:pt>
    <dgm:pt modelId="{D72F2A19-24B8-4069-91A5-9D6A0583F13C}" type="pres">
      <dgm:prSet presAssocID="{A960A5F8-A01D-4D4C-BE3F-939ED489E229}" presName="childRect" presStyleLbl="bgAcc1" presStyleIdx="1" presStyleCnt="3" custLinFactNeighborX="-78041">
        <dgm:presLayoutVars>
          <dgm:bulletEnabled val="1"/>
        </dgm:presLayoutVars>
      </dgm:prSet>
      <dgm:spPr/>
    </dgm:pt>
    <dgm:pt modelId="{157B81B6-DA9C-4C4A-AF67-3362CED92DBD}" type="pres">
      <dgm:prSet presAssocID="{A960A5F8-A01D-4D4C-BE3F-939ED489E229}" presName="parentText" presStyleLbl="node1" presStyleIdx="0" presStyleCnt="0">
        <dgm:presLayoutVars>
          <dgm:chMax val="0"/>
          <dgm:bulletEnabled val="1"/>
        </dgm:presLayoutVars>
      </dgm:prSet>
      <dgm:spPr/>
    </dgm:pt>
    <dgm:pt modelId="{CB340F23-7D93-484D-AF2A-31735C383654}" type="pres">
      <dgm:prSet presAssocID="{A960A5F8-A01D-4D4C-BE3F-939ED489E229}" presName="parentRect" presStyleLbl="alignNode1" presStyleIdx="1" presStyleCnt="3" custLinFactNeighborX="-78041" custLinFactNeighborY="-23336"/>
      <dgm:spPr/>
    </dgm:pt>
    <dgm:pt modelId="{C066C3D0-E836-4620-A0BE-4B68B6360F50}" type="pres">
      <dgm:prSet presAssocID="{A960A5F8-A01D-4D4C-BE3F-939ED489E229}" presName="adorn" presStyleLbl="fgAccFollowNode1" presStyleIdx="1" presStyleCnt="3" custLinFactX="-100000" custLinFactNeighborX="-118643" custLinFactNeighborY="-40286"/>
      <dgm:spPr>
        <a:blipFill rotWithShape="0">
          <a:blip xmlns:r="http://schemas.openxmlformats.org/officeDocument/2006/relationships" r:embed="rId2"/>
          <a:stretch>
            <a:fillRect/>
          </a:stretch>
        </a:blipFill>
      </dgm:spPr>
    </dgm:pt>
    <dgm:pt modelId="{5A3D0B96-004B-4943-AEDE-D66BE88E5F7E}" type="pres">
      <dgm:prSet presAssocID="{0DA84083-28C0-402D-81A9-881CC1C774F0}" presName="sibTrans" presStyleLbl="sibTrans2D1" presStyleIdx="0" presStyleCnt="0"/>
      <dgm:spPr/>
    </dgm:pt>
    <dgm:pt modelId="{987D8D0A-55FF-4F8B-8A8C-90AB4A9DCCAA}" type="pres">
      <dgm:prSet presAssocID="{48A465C0-BDC6-4BDE-B28C-ADEA1B628EAB}" presName="compNode" presStyleCnt="0"/>
      <dgm:spPr/>
    </dgm:pt>
    <dgm:pt modelId="{C601CD97-E9F8-446E-8D0B-6F1FBD72E280}" type="pres">
      <dgm:prSet presAssocID="{48A465C0-BDC6-4BDE-B28C-ADEA1B628EAB}" presName="childRect" presStyleLbl="bgAcc1" presStyleIdx="2" presStyleCnt="3" custLinFactNeighborX="-83730" custLinFactNeighborY="-144">
        <dgm:presLayoutVars>
          <dgm:bulletEnabled val="1"/>
        </dgm:presLayoutVars>
      </dgm:prSet>
      <dgm:spPr/>
    </dgm:pt>
    <dgm:pt modelId="{C3D9315E-CF2E-4856-BCE2-794F8695F156}" type="pres">
      <dgm:prSet presAssocID="{48A465C0-BDC6-4BDE-B28C-ADEA1B628EAB}" presName="parentText" presStyleLbl="node1" presStyleIdx="0" presStyleCnt="0">
        <dgm:presLayoutVars>
          <dgm:chMax val="0"/>
          <dgm:bulletEnabled val="1"/>
        </dgm:presLayoutVars>
      </dgm:prSet>
      <dgm:spPr/>
    </dgm:pt>
    <dgm:pt modelId="{5CD12A66-86B5-429D-973C-D8D35A6D33C7}" type="pres">
      <dgm:prSet presAssocID="{48A465C0-BDC6-4BDE-B28C-ADEA1B628EAB}" presName="parentRect" presStyleLbl="alignNode1" presStyleIdx="2" presStyleCnt="3" custScaleY="56613" custLinFactNeighborX="-83730" custLinFactNeighborY="-45030"/>
      <dgm:spPr/>
    </dgm:pt>
    <dgm:pt modelId="{A09C53A1-526D-4121-B01D-EB64EE89F68A}" type="pres">
      <dgm:prSet presAssocID="{48A465C0-BDC6-4BDE-B28C-ADEA1B628EAB}" presName="adorn" presStyleLbl="fgAccFollowNode1" presStyleIdx="2" presStyleCnt="3" custLinFactX="-100000" custLinFactNeighborX="-152431" custLinFactNeighborY="-56936"/>
      <dgm:spPr>
        <a:blipFill rotWithShape="0">
          <a:blip xmlns:r="http://schemas.openxmlformats.org/officeDocument/2006/relationships" r:embed="rId3"/>
          <a:stretch>
            <a:fillRect/>
          </a:stretch>
        </a:blipFill>
      </dgm:spPr>
    </dgm:pt>
  </dgm:ptLst>
  <dgm:cxnLst>
    <dgm:cxn modelId="{C35E9D03-7D16-4EE4-B3EB-71D3669B3220}" type="presOf" srcId="{406278F4-CB45-437A-AB3A-F1EAFD6479D3}" destId="{F6972B93-37B0-4280-9772-71AC12F5392D}" srcOrd="0" destOrd="2" presId="urn:microsoft.com/office/officeart/2005/8/layout/bList2#1"/>
    <dgm:cxn modelId="{F0A8AF13-9A09-4DDF-9A7A-2DCC9EC2282D}" type="presOf" srcId="{41193CF3-2834-4B99-95BC-FCD3562CCED1}" destId="{C601CD97-E9F8-446E-8D0B-6F1FBD72E280}" srcOrd="0" destOrd="1" presId="urn:microsoft.com/office/officeart/2005/8/layout/bList2#1"/>
    <dgm:cxn modelId="{C59D401A-7723-4B68-938F-7010B508DA44}" srcId="{9C8CFBDA-3B32-481D-8345-30B1C7D2BF5D}" destId="{0785DB08-1045-43D1-87CC-2F00048F4A06}" srcOrd="1" destOrd="0" parTransId="{89FBBC2D-0AE3-45FB-A147-8B370BA70D41}" sibTransId="{A0972798-086A-4333-B4AA-BF3ACB43B667}"/>
    <dgm:cxn modelId="{5F45D822-7C0F-4589-8AFF-E6DAD42E9F06}" type="presOf" srcId="{884EE5E7-D768-4396-8CA1-185887A03EE7}" destId="{F6972B93-37B0-4280-9772-71AC12F5392D}" srcOrd="0" destOrd="3" presId="urn:microsoft.com/office/officeart/2005/8/layout/bList2#1"/>
    <dgm:cxn modelId="{D9399123-FCC5-44F5-A27B-2B738F3BB199}" type="presOf" srcId="{0C23BE38-1413-4D21-9648-39E8906C9DFF}" destId="{C601CD97-E9F8-446E-8D0B-6F1FBD72E280}" srcOrd="0" destOrd="0" presId="urn:microsoft.com/office/officeart/2005/8/layout/bList2#1"/>
    <dgm:cxn modelId="{5E268426-F96D-4B85-A3D2-D1753FD2BEA6}" srcId="{3F9C0961-34FE-431F-A27B-3CC0280F316C}" destId="{A960A5F8-A01D-4D4C-BE3F-939ED489E229}" srcOrd="1" destOrd="0" parTransId="{5C07BD01-2231-419D-930A-75C52472C5BD}" sibTransId="{0DA84083-28C0-402D-81A9-881CC1C774F0}"/>
    <dgm:cxn modelId="{63CE5829-A883-4A24-88F0-990BE8A458DE}" type="presOf" srcId="{3F9C0961-34FE-431F-A27B-3CC0280F316C}" destId="{C5A59E87-4D2F-4B3E-90B1-D6A6D598144A}" srcOrd="0" destOrd="0" presId="urn:microsoft.com/office/officeart/2005/8/layout/bList2#1"/>
    <dgm:cxn modelId="{4CE9402D-9497-4AF2-BA66-42DE2526C03B}" type="presOf" srcId="{2A1373D3-D095-4CEB-B15A-C6AEF98EE76D}" destId="{D72F2A19-24B8-4069-91A5-9D6A0583F13C}" srcOrd="0" destOrd="4" presId="urn:microsoft.com/office/officeart/2005/8/layout/bList2#1"/>
    <dgm:cxn modelId="{F291A237-6877-4677-B4F3-748CA63AAEA6}" srcId="{9C8CFBDA-3B32-481D-8345-30B1C7D2BF5D}" destId="{406278F4-CB45-437A-AB3A-F1EAFD6479D3}" srcOrd="2" destOrd="0" parTransId="{5CB57A5E-70DB-40EF-B838-C44BDDBDE996}" sibTransId="{55EF24E3-036C-4C0A-B5AA-CA66057763BD}"/>
    <dgm:cxn modelId="{5678D05C-A858-4342-8BAD-DAAD6964688A}" type="presOf" srcId="{48A465C0-BDC6-4BDE-B28C-ADEA1B628EAB}" destId="{C3D9315E-CF2E-4856-BCE2-794F8695F156}" srcOrd="0" destOrd="0" presId="urn:microsoft.com/office/officeart/2005/8/layout/bList2#1"/>
    <dgm:cxn modelId="{BF6D4A5F-91BE-495E-B309-BDFF82877532}" type="presOf" srcId="{69DA807C-5650-40C3-9DEE-9F08A0BB2175}" destId="{C601CD97-E9F8-446E-8D0B-6F1FBD72E280}" srcOrd="0" destOrd="2" presId="urn:microsoft.com/office/officeart/2005/8/layout/bList2#1"/>
    <dgm:cxn modelId="{6BDB8142-E3E5-4B5E-9BF9-210549D1356C}" type="presOf" srcId="{A960A5F8-A01D-4D4C-BE3F-939ED489E229}" destId="{157B81B6-DA9C-4C4A-AF67-3362CED92DBD}" srcOrd="0" destOrd="0" presId="urn:microsoft.com/office/officeart/2005/8/layout/bList2#1"/>
    <dgm:cxn modelId="{8AADD947-A83A-4377-B256-6592C3E148A8}" srcId="{9C8CFBDA-3B32-481D-8345-30B1C7D2BF5D}" destId="{3468DE49-5804-4510-8542-920441CE50C4}" srcOrd="0" destOrd="0" parTransId="{FBF73D3E-0F0E-444D-BB16-E1F70E48E753}" sibTransId="{78C81477-2B3A-47D7-8C93-8AC223159FF2}"/>
    <dgm:cxn modelId="{5F174249-DDF0-4F43-A79E-840B464BC983}" type="presOf" srcId="{26D13AC5-B392-48CF-8E18-96681D7F2A71}" destId="{D72F2A19-24B8-4069-91A5-9D6A0583F13C}" srcOrd="0" destOrd="2" presId="urn:microsoft.com/office/officeart/2005/8/layout/bList2#1"/>
    <dgm:cxn modelId="{9ADE324A-CA58-42ED-8417-ACB24BAED4E0}" type="presOf" srcId="{39B61F23-84AC-4AA4-9913-15E838419C2A}" destId="{D72F2A19-24B8-4069-91A5-9D6A0583F13C}" srcOrd="0" destOrd="0" presId="urn:microsoft.com/office/officeart/2005/8/layout/bList2#1"/>
    <dgm:cxn modelId="{DAC7726A-3433-4DE9-BBB9-F3976D8414F8}" type="presOf" srcId="{4E91111F-7BE3-4CF9-B025-7A3EBC49BDBE}" destId="{D72F2A19-24B8-4069-91A5-9D6A0583F13C}" srcOrd="0" destOrd="1" presId="urn:microsoft.com/office/officeart/2005/8/layout/bList2#1"/>
    <dgm:cxn modelId="{3997A64A-2087-43B7-A1B1-CB3FA58576BE}" srcId="{48A465C0-BDC6-4BDE-B28C-ADEA1B628EAB}" destId="{69DA807C-5650-40C3-9DEE-9F08A0BB2175}" srcOrd="2" destOrd="0" parTransId="{E9915BC6-403E-4A2B-8B9D-B944619B2087}" sibTransId="{C6C45F7A-29AD-4C25-9900-B6523548EE83}"/>
    <dgm:cxn modelId="{0290AA4F-E7BD-47F0-82A3-EC641A80DB23}" srcId="{9C8CFBDA-3B32-481D-8345-30B1C7D2BF5D}" destId="{884EE5E7-D768-4396-8CA1-185887A03EE7}" srcOrd="3" destOrd="0" parTransId="{821B6A22-4438-4843-9A68-7FD7DFC1AB5D}" sibTransId="{A742036C-2B4B-49CF-879E-1CDD6A907465}"/>
    <dgm:cxn modelId="{73028C75-00C2-4E21-B8D3-911914172FCC}" type="presOf" srcId="{ACB1A106-C6CF-4AA7-AB8D-5C2C48A3A188}" destId="{D72F2A19-24B8-4069-91A5-9D6A0583F13C}" srcOrd="0" destOrd="3" presId="urn:microsoft.com/office/officeart/2005/8/layout/bList2#1"/>
    <dgm:cxn modelId="{76A01984-16AB-4CBD-A57C-1C681F86F3EC}" type="presOf" srcId="{9C8CFBDA-3B32-481D-8345-30B1C7D2BF5D}" destId="{B91EE77F-9B8C-44DE-9357-212F72A677D6}" srcOrd="0" destOrd="0" presId="urn:microsoft.com/office/officeart/2005/8/layout/bList2#1"/>
    <dgm:cxn modelId="{D8ADC38B-CAF2-478D-9571-5C927FB16AA9}" srcId="{A960A5F8-A01D-4D4C-BE3F-939ED489E229}" destId="{4E91111F-7BE3-4CF9-B025-7A3EBC49BDBE}" srcOrd="1" destOrd="0" parTransId="{330D00C6-225C-43C0-B948-9406E69387D3}" sibTransId="{3C897672-51C4-4270-801D-AE805AAE1C65}"/>
    <dgm:cxn modelId="{C36DD38F-4277-442A-B108-45276BF67A59}" srcId="{A960A5F8-A01D-4D4C-BE3F-939ED489E229}" destId="{2A1373D3-D095-4CEB-B15A-C6AEF98EE76D}" srcOrd="4" destOrd="0" parTransId="{8DF71681-2084-4A01-A023-5CA9D2553A6F}" sibTransId="{E478F52B-A26C-4B50-83D0-A0B57D56AAE3}"/>
    <dgm:cxn modelId="{48C1F1A9-5D0F-4ABF-B6E3-9E88CAA7F813}" srcId="{48A465C0-BDC6-4BDE-B28C-ADEA1B628EAB}" destId="{41193CF3-2834-4B99-95BC-FCD3562CCED1}" srcOrd="1" destOrd="0" parTransId="{0A74ACCA-E0C5-4990-8949-98BCCBC89D0D}" sibTransId="{906482B7-591B-4DF4-913E-E5C190FF7450}"/>
    <dgm:cxn modelId="{2409AAAB-5D11-4DE6-9FDE-457EE81F4405}" type="presOf" srcId="{48A465C0-BDC6-4BDE-B28C-ADEA1B628EAB}" destId="{5CD12A66-86B5-429D-973C-D8D35A6D33C7}" srcOrd="1" destOrd="0" presId="urn:microsoft.com/office/officeart/2005/8/layout/bList2#1"/>
    <dgm:cxn modelId="{712D2DB1-CD96-414E-97F3-2E359F7C287E}" srcId="{A960A5F8-A01D-4D4C-BE3F-939ED489E229}" destId="{39B61F23-84AC-4AA4-9913-15E838419C2A}" srcOrd="0" destOrd="0" parTransId="{988208E9-07D9-4A4F-A237-C86C76B36F6B}" sibTransId="{A54D45CA-1F80-45E2-8770-6AD1E317B5D4}"/>
    <dgm:cxn modelId="{432947C6-FDC2-47D2-A4C2-45FD5C6C88A8}" srcId="{48A465C0-BDC6-4BDE-B28C-ADEA1B628EAB}" destId="{0C23BE38-1413-4D21-9648-39E8906C9DFF}" srcOrd="0" destOrd="0" parTransId="{D4508E75-CC74-4FFC-A0B6-9B343DBC95B4}" sibTransId="{39AE4C59-BEAE-4C6B-A14B-FEDE370F516A}"/>
    <dgm:cxn modelId="{8386DBCE-587B-43C2-B0F9-8B53C3007D75}" type="presOf" srcId="{A960A5F8-A01D-4D4C-BE3F-939ED489E229}" destId="{CB340F23-7D93-484D-AF2A-31735C383654}" srcOrd="1" destOrd="0" presId="urn:microsoft.com/office/officeart/2005/8/layout/bList2#1"/>
    <dgm:cxn modelId="{543A4ED4-D0AD-4CD3-9282-A2BCC6EEB969}" type="presOf" srcId="{9C8CFBDA-3B32-481D-8345-30B1C7D2BF5D}" destId="{D8E2B1E6-64B4-48C6-A316-DA6D9EDDC15D}" srcOrd="1" destOrd="0" presId="urn:microsoft.com/office/officeart/2005/8/layout/bList2#1"/>
    <dgm:cxn modelId="{6AB893D8-D36D-4AC9-864C-B2A56BE29BCA}" srcId="{A960A5F8-A01D-4D4C-BE3F-939ED489E229}" destId="{ACB1A106-C6CF-4AA7-AB8D-5C2C48A3A188}" srcOrd="3" destOrd="0" parTransId="{B9BD54AC-8F54-4AD8-8B9C-786D0C3CA930}" sibTransId="{B8AC3C8B-0B97-42CB-849D-352A334371ED}"/>
    <dgm:cxn modelId="{FAAA97D8-9128-4982-9DCA-20BA272DA374}" type="presOf" srcId="{0DA84083-28C0-402D-81A9-881CC1C774F0}" destId="{5A3D0B96-004B-4943-AEDE-D66BE88E5F7E}" srcOrd="0" destOrd="0" presId="urn:microsoft.com/office/officeart/2005/8/layout/bList2#1"/>
    <dgm:cxn modelId="{A0579ADA-B9E1-4106-80CB-CBE4153E4712}" srcId="{3F9C0961-34FE-431F-A27B-3CC0280F316C}" destId="{48A465C0-BDC6-4BDE-B28C-ADEA1B628EAB}" srcOrd="2" destOrd="0" parTransId="{7D61A9CF-9A99-463F-B542-8DDC82004B8A}" sibTransId="{ED59930D-B398-4C26-9BF1-AAC5ACBB38C1}"/>
    <dgm:cxn modelId="{13C847DB-331F-4989-8CBE-51D0DDFFDEBC}" srcId="{3F9C0961-34FE-431F-A27B-3CC0280F316C}" destId="{9C8CFBDA-3B32-481D-8345-30B1C7D2BF5D}" srcOrd="0" destOrd="0" parTransId="{52F1753C-261D-426C-BAD4-EA160B05859C}" sibTransId="{62C5F2E1-6CD4-4E21-9298-E32294E9D712}"/>
    <dgm:cxn modelId="{37969ADE-551B-48F8-AEA3-F6F905D5022D}" type="presOf" srcId="{3468DE49-5804-4510-8542-920441CE50C4}" destId="{F6972B93-37B0-4280-9772-71AC12F5392D}" srcOrd="0" destOrd="0" presId="urn:microsoft.com/office/officeart/2005/8/layout/bList2#1"/>
    <dgm:cxn modelId="{7ABC91E7-5304-4428-AAD5-33A09E2C854D}" type="presOf" srcId="{0785DB08-1045-43D1-87CC-2F00048F4A06}" destId="{F6972B93-37B0-4280-9772-71AC12F5392D}" srcOrd="0" destOrd="1" presId="urn:microsoft.com/office/officeart/2005/8/layout/bList2#1"/>
    <dgm:cxn modelId="{844C5EFC-1B75-4F14-8E00-7C1B514102B9}" srcId="{A960A5F8-A01D-4D4C-BE3F-939ED489E229}" destId="{26D13AC5-B392-48CF-8E18-96681D7F2A71}" srcOrd="2" destOrd="0" parTransId="{6F0CC2BF-75D8-485A-95B7-B7BD79791B2F}" sibTransId="{42D00127-590A-4571-A302-538648308E2D}"/>
    <dgm:cxn modelId="{B179BCFC-BB60-4521-9153-9389ECBE68AB}" type="presOf" srcId="{62C5F2E1-6CD4-4E21-9298-E32294E9D712}" destId="{90712F31-E03E-45B3-9606-FD3D6BE52F1E}" srcOrd="0" destOrd="0" presId="urn:microsoft.com/office/officeart/2005/8/layout/bList2#1"/>
    <dgm:cxn modelId="{B22772B6-37E4-4575-BFAE-A4FFB7F43213}" type="presParOf" srcId="{C5A59E87-4D2F-4B3E-90B1-D6A6D598144A}" destId="{8E82F3BC-BB19-49E8-AC6D-DEFC1751CA92}" srcOrd="0" destOrd="0" presId="urn:microsoft.com/office/officeart/2005/8/layout/bList2#1"/>
    <dgm:cxn modelId="{7A3AF132-135E-4097-9C69-7EE30FCDF0CD}" type="presParOf" srcId="{8E82F3BC-BB19-49E8-AC6D-DEFC1751CA92}" destId="{F6972B93-37B0-4280-9772-71AC12F5392D}" srcOrd="0" destOrd="0" presId="urn:microsoft.com/office/officeart/2005/8/layout/bList2#1"/>
    <dgm:cxn modelId="{7AABB5B3-25F5-469A-B277-1359473855EF}" type="presParOf" srcId="{8E82F3BC-BB19-49E8-AC6D-DEFC1751CA92}" destId="{B91EE77F-9B8C-44DE-9357-212F72A677D6}" srcOrd="1" destOrd="0" presId="urn:microsoft.com/office/officeart/2005/8/layout/bList2#1"/>
    <dgm:cxn modelId="{980B3487-E34D-45A7-959D-17C11F6A50ED}" type="presParOf" srcId="{8E82F3BC-BB19-49E8-AC6D-DEFC1751CA92}" destId="{D8E2B1E6-64B4-48C6-A316-DA6D9EDDC15D}" srcOrd="2" destOrd="0" presId="urn:microsoft.com/office/officeart/2005/8/layout/bList2#1"/>
    <dgm:cxn modelId="{239B30F8-0F5A-4D42-9740-C3E07BF37366}" type="presParOf" srcId="{8E82F3BC-BB19-49E8-AC6D-DEFC1751CA92}" destId="{ACF2D482-61FB-473E-9026-BF56F7DEFD8A}" srcOrd="3" destOrd="0" presId="urn:microsoft.com/office/officeart/2005/8/layout/bList2#1"/>
    <dgm:cxn modelId="{FF269C06-E762-4CA8-9404-C5E67BD8B07C}" type="presParOf" srcId="{C5A59E87-4D2F-4B3E-90B1-D6A6D598144A}" destId="{90712F31-E03E-45B3-9606-FD3D6BE52F1E}" srcOrd="1" destOrd="0" presId="urn:microsoft.com/office/officeart/2005/8/layout/bList2#1"/>
    <dgm:cxn modelId="{4461D0D2-8F39-4523-9EC9-A335112DF1D6}" type="presParOf" srcId="{C5A59E87-4D2F-4B3E-90B1-D6A6D598144A}" destId="{63C9245E-C1AD-41BF-A534-6FF666C119E8}" srcOrd="2" destOrd="0" presId="urn:microsoft.com/office/officeart/2005/8/layout/bList2#1"/>
    <dgm:cxn modelId="{6CB69ED2-8AAE-4415-8F1F-A72E97DF1990}" type="presParOf" srcId="{63C9245E-C1AD-41BF-A534-6FF666C119E8}" destId="{D72F2A19-24B8-4069-91A5-9D6A0583F13C}" srcOrd="0" destOrd="0" presId="urn:microsoft.com/office/officeart/2005/8/layout/bList2#1"/>
    <dgm:cxn modelId="{E9E7F1E7-A8C6-4EF1-9648-D70CDC2DAFB0}" type="presParOf" srcId="{63C9245E-C1AD-41BF-A534-6FF666C119E8}" destId="{157B81B6-DA9C-4C4A-AF67-3362CED92DBD}" srcOrd="1" destOrd="0" presId="urn:microsoft.com/office/officeart/2005/8/layout/bList2#1"/>
    <dgm:cxn modelId="{58BD5F43-8617-498D-8314-A86F93F03E1F}" type="presParOf" srcId="{63C9245E-C1AD-41BF-A534-6FF666C119E8}" destId="{CB340F23-7D93-484D-AF2A-31735C383654}" srcOrd="2" destOrd="0" presId="urn:microsoft.com/office/officeart/2005/8/layout/bList2#1"/>
    <dgm:cxn modelId="{CABBEA9F-19D8-45AF-ACD8-F74B7BE01706}" type="presParOf" srcId="{63C9245E-C1AD-41BF-A534-6FF666C119E8}" destId="{C066C3D0-E836-4620-A0BE-4B68B6360F50}" srcOrd="3" destOrd="0" presId="urn:microsoft.com/office/officeart/2005/8/layout/bList2#1"/>
    <dgm:cxn modelId="{A70E0595-12BA-4FE3-A9BF-B156543A0C1C}" type="presParOf" srcId="{C5A59E87-4D2F-4B3E-90B1-D6A6D598144A}" destId="{5A3D0B96-004B-4943-AEDE-D66BE88E5F7E}" srcOrd="3" destOrd="0" presId="urn:microsoft.com/office/officeart/2005/8/layout/bList2#1"/>
    <dgm:cxn modelId="{D15C5C78-2B1C-4844-B84F-7BD386248084}" type="presParOf" srcId="{C5A59E87-4D2F-4B3E-90B1-D6A6D598144A}" destId="{987D8D0A-55FF-4F8B-8A8C-90AB4A9DCCAA}" srcOrd="4" destOrd="0" presId="urn:microsoft.com/office/officeart/2005/8/layout/bList2#1"/>
    <dgm:cxn modelId="{D090BB88-531D-4B4A-9B54-D1CBE4A08C7C}" type="presParOf" srcId="{987D8D0A-55FF-4F8B-8A8C-90AB4A9DCCAA}" destId="{C601CD97-E9F8-446E-8D0B-6F1FBD72E280}" srcOrd="0" destOrd="0" presId="urn:microsoft.com/office/officeart/2005/8/layout/bList2#1"/>
    <dgm:cxn modelId="{75F381C6-2741-48EF-A0D0-ECDA44013DCC}" type="presParOf" srcId="{987D8D0A-55FF-4F8B-8A8C-90AB4A9DCCAA}" destId="{C3D9315E-CF2E-4856-BCE2-794F8695F156}" srcOrd="1" destOrd="0" presId="urn:microsoft.com/office/officeart/2005/8/layout/bList2#1"/>
    <dgm:cxn modelId="{7A449B3E-5196-492B-BAFB-8D1405A250BA}" type="presParOf" srcId="{987D8D0A-55FF-4F8B-8A8C-90AB4A9DCCAA}" destId="{5CD12A66-86B5-429D-973C-D8D35A6D33C7}" srcOrd="2" destOrd="0" presId="urn:microsoft.com/office/officeart/2005/8/layout/bList2#1"/>
    <dgm:cxn modelId="{8BB50B9A-8F3F-40D5-9B39-15D33260907C}" type="presParOf" srcId="{987D8D0A-55FF-4F8B-8A8C-90AB4A9DCCAA}" destId="{A09C53A1-526D-4121-B01D-EB64EE89F68A}" srcOrd="3" destOrd="0" presId="urn:microsoft.com/office/officeart/2005/8/layout/b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5F4DF5-D048-423B-88AB-E0F8139C1433}" type="doc">
      <dgm:prSet loTypeId="urn:microsoft.com/office/officeart/2005/8/layout/bList2#2" loCatId="list" qsTypeId="urn:microsoft.com/office/officeart/2005/8/quickstyle/simple1#2" qsCatId="simple" csTypeId="urn:microsoft.com/office/officeart/2005/8/colors/colorful2" csCatId="colorful" phldr="1"/>
      <dgm:spPr/>
    </dgm:pt>
    <dgm:pt modelId="{0EF499F6-A9A1-401E-A3B6-DFA80E80DF0A}">
      <dgm:prSet phldrT="[Text]" custT="1"/>
      <dgm:spPr/>
      <dgm:t>
        <a:bodyPr/>
        <a:lstStyle/>
        <a:p>
          <a:pPr>
            <a:lnSpc>
              <a:spcPts val="1600"/>
            </a:lnSpc>
          </a:pPr>
          <a:r>
            <a:rPr lang="en-US" sz="1600" dirty="0">
              <a:latin typeface="Calibri" pitchFamily="34" charset="0"/>
            </a:rPr>
            <a:t>Natural  &amp; Cultural Resources</a:t>
          </a:r>
          <a:endParaRPr lang="en-US" sz="1600" dirty="0"/>
        </a:p>
      </dgm:t>
    </dgm:pt>
    <dgm:pt modelId="{B122DDAF-75DB-42B8-A819-2752C2C879F3}" type="parTrans" cxnId="{B06C9298-66FA-453B-8D13-D8FF327F1559}">
      <dgm:prSet/>
      <dgm:spPr/>
      <dgm:t>
        <a:bodyPr/>
        <a:lstStyle/>
        <a:p>
          <a:endParaRPr lang="en-US"/>
        </a:p>
      </dgm:t>
    </dgm:pt>
    <dgm:pt modelId="{047954FC-F0A5-4A57-B44A-D386CED91621}" type="sibTrans" cxnId="{B06C9298-66FA-453B-8D13-D8FF327F1559}">
      <dgm:prSet/>
      <dgm:spPr/>
      <dgm:t>
        <a:bodyPr/>
        <a:lstStyle/>
        <a:p>
          <a:endParaRPr lang="en-US"/>
        </a:p>
      </dgm:t>
    </dgm:pt>
    <dgm:pt modelId="{5468D8B7-61FD-4B95-A710-1E1F3DFDB198}">
      <dgm:prSet phldrT="[Text]" custT="1"/>
      <dgm:spPr/>
      <dgm:t>
        <a:bodyPr/>
        <a:lstStyle/>
        <a:p>
          <a:r>
            <a:rPr lang="en-US" sz="1600" dirty="0">
              <a:latin typeface="Calibri" pitchFamily="34" charset="0"/>
            </a:rPr>
            <a:t>Outdoor Recreation</a:t>
          </a:r>
        </a:p>
      </dgm:t>
    </dgm:pt>
    <dgm:pt modelId="{FF89F36C-2BBF-4830-9EFA-BC2647A82ECA}" type="parTrans" cxnId="{13111607-7764-4E48-8433-69DD7B5D989E}">
      <dgm:prSet/>
      <dgm:spPr/>
      <dgm:t>
        <a:bodyPr/>
        <a:lstStyle/>
        <a:p>
          <a:endParaRPr lang="en-US"/>
        </a:p>
      </dgm:t>
    </dgm:pt>
    <dgm:pt modelId="{4F4134BA-5EB2-4524-B482-74CBC3DF6703}" type="sibTrans" cxnId="{13111607-7764-4E48-8433-69DD7B5D989E}">
      <dgm:prSet/>
      <dgm:spPr/>
      <dgm:t>
        <a:bodyPr/>
        <a:lstStyle/>
        <a:p>
          <a:endParaRPr lang="en-US"/>
        </a:p>
      </dgm:t>
    </dgm:pt>
    <dgm:pt modelId="{2369BFFE-E8F9-4083-BC14-61D23EC53A76}">
      <dgm:prSet custT="1"/>
      <dgm:spPr/>
      <dgm:t>
        <a:bodyPr/>
        <a:lstStyle/>
        <a:p>
          <a:pPr>
            <a:lnSpc>
              <a:spcPts val="1700"/>
            </a:lnSpc>
            <a:spcBef>
              <a:spcPts val="0"/>
            </a:spcBef>
            <a:spcAft>
              <a:spcPts val="200"/>
            </a:spcAft>
          </a:pPr>
          <a:r>
            <a:rPr lang="en-US" sz="1600" dirty="0">
              <a:latin typeface="Calibri" pitchFamily="34" charset="0"/>
            </a:rPr>
            <a:t>Threatened and Endangered Species</a:t>
          </a:r>
          <a:endParaRPr lang="en-US" sz="1600" dirty="0"/>
        </a:p>
      </dgm:t>
    </dgm:pt>
    <dgm:pt modelId="{6647A6AD-F510-4DEA-B087-11BAA840B05B}" type="parTrans" cxnId="{904D61FC-7E09-4FD6-817E-DEF4FE9FEC33}">
      <dgm:prSet/>
      <dgm:spPr/>
      <dgm:t>
        <a:bodyPr/>
        <a:lstStyle/>
        <a:p>
          <a:endParaRPr lang="en-US"/>
        </a:p>
      </dgm:t>
    </dgm:pt>
    <dgm:pt modelId="{97E145A4-A0F9-452C-90A1-E215FB37CF07}" type="sibTrans" cxnId="{904D61FC-7E09-4FD6-817E-DEF4FE9FEC33}">
      <dgm:prSet/>
      <dgm:spPr/>
      <dgm:t>
        <a:bodyPr/>
        <a:lstStyle/>
        <a:p>
          <a:endParaRPr lang="en-US"/>
        </a:p>
      </dgm:t>
    </dgm:pt>
    <dgm:pt modelId="{5412CEAE-3B76-4B06-A3C7-8BE0A72B6DF1}">
      <dgm:prSet custT="1"/>
      <dgm:spPr/>
      <dgm:t>
        <a:bodyPr/>
        <a:lstStyle/>
        <a:p>
          <a:pPr>
            <a:lnSpc>
              <a:spcPts val="1700"/>
            </a:lnSpc>
            <a:spcBef>
              <a:spcPts val="0"/>
            </a:spcBef>
            <a:spcAft>
              <a:spcPts val="200"/>
            </a:spcAft>
          </a:pPr>
          <a:r>
            <a:rPr lang="en-US" sz="1600" dirty="0">
              <a:latin typeface="Calibri" pitchFamily="34" charset="0"/>
            </a:rPr>
            <a:t>Wetlands &amp; Forestry</a:t>
          </a:r>
        </a:p>
      </dgm:t>
    </dgm:pt>
    <dgm:pt modelId="{739268FE-8B61-4192-AB8A-5E419DFD2A06}" type="parTrans" cxnId="{1E3F12A7-6507-4E74-8A8F-DC55DFF3BB97}">
      <dgm:prSet/>
      <dgm:spPr/>
      <dgm:t>
        <a:bodyPr/>
        <a:lstStyle/>
        <a:p>
          <a:endParaRPr lang="en-US"/>
        </a:p>
      </dgm:t>
    </dgm:pt>
    <dgm:pt modelId="{A8CD467A-5DB6-4537-B8E8-B35F0A57C1E7}" type="sibTrans" cxnId="{1E3F12A7-6507-4E74-8A8F-DC55DFF3BB97}">
      <dgm:prSet/>
      <dgm:spPr/>
      <dgm:t>
        <a:bodyPr/>
        <a:lstStyle/>
        <a:p>
          <a:endParaRPr lang="en-US"/>
        </a:p>
      </dgm:t>
    </dgm:pt>
    <dgm:pt modelId="{61A3304F-C41B-4421-A875-A9CB598366C4}">
      <dgm:prSet custT="1"/>
      <dgm:spPr/>
      <dgm:t>
        <a:bodyPr/>
        <a:lstStyle/>
        <a:p>
          <a:pPr>
            <a:lnSpc>
              <a:spcPts val="1700"/>
            </a:lnSpc>
            <a:spcBef>
              <a:spcPts val="0"/>
            </a:spcBef>
            <a:spcAft>
              <a:spcPts val="200"/>
            </a:spcAft>
          </a:pPr>
          <a:r>
            <a:rPr lang="en-US" sz="1600" dirty="0">
              <a:latin typeface="Calibri" pitchFamily="34" charset="0"/>
            </a:rPr>
            <a:t>Cultural &amp; Archeological Resources</a:t>
          </a:r>
        </a:p>
      </dgm:t>
    </dgm:pt>
    <dgm:pt modelId="{3D3532DF-98DD-4F85-B5B9-82A8C157BF3C}" type="parTrans" cxnId="{F0F8AD63-8F9C-4037-AE04-9BCEB37A6599}">
      <dgm:prSet/>
      <dgm:spPr/>
      <dgm:t>
        <a:bodyPr/>
        <a:lstStyle/>
        <a:p>
          <a:endParaRPr lang="en-US"/>
        </a:p>
      </dgm:t>
    </dgm:pt>
    <dgm:pt modelId="{1D284FC2-5BFF-45A4-B7CC-A6AE29C76903}" type="sibTrans" cxnId="{F0F8AD63-8F9C-4037-AE04-9BCEB37A6599}">
      <dgm:prSet/>
      <dgm:spPr/>
      <dgm:t>
        <a:bodyPr/>
        <a:lstStyle/>
        <a:p>
          <a:endParaRPr lang="en-US"/>
        </a:p>
      </dgm:t>
    </dgm:pt>
    <dgm:pt modelId="{BDF379CF-5A34-4627-94AF-B25D292204F2}">
      <dgm:prSet custT="1"/>
      <dgm:spPr/>
      <dgm:t>
        <a:bodyPr/>
        <a:lstStyle/>
        <a:p>
          <a:r>
            <a:rPr lang="en-US" sz="1600" dirty="0">
              <a:latin typeface="Calibri" pitchFamily="34" charset="0"/>
            </a:rPr>
            <a:t>Hunting</a:t>
          </a:r>
        </a:p>
      </dgm:t>
    </dgm:pt>
    <dgm:pt modelId="{898C3D73-52DF-4726-93A3-F4A75998D38D}" type="parTrans" cxnId="{A594ACF1-F5BD-48AA-B58E-A8C8BF858A03}">
      <dgm:prSet/>
      <dgm:spPr/>
      <dgm:t>
        <a:bodyPr/>
        <a:lstStyle/>
        <a:p>
          <a:endParaRPr lang="en-US"/>
        </a:p>
      </dgm:t>
    </dgm:pt>
    <dgm:pt modelId="{58508160-5EE8-4E16-B49A-C20E896541EB}" type="sibTrans" cxnId="{A594ACF1-F5BD-48AA-B58E-A8C8BF858A03}">
      <dgm:prSet/>
      <dgm:spPr/>
      <dgm:t>
        <a:bodyPr/>
        <a:lstStyle/>
        <a:p>
          <a:endParaRPr lang="en-US"/>
        </a:p>
      </dgm:t>
    </dgm:pt>
    <dgm:pt modelId="{56A3130C-7BA9-424C-82D1-F515C00909A9}">
      <dgm:prSet custT="1"/>
      <dgm:spPr/>
      <dgm:t>
        <a:bodyPr/>
        <a:lstStyle/>
        <a:p>
          <a:r>
            <a:rPr lang="en-US" sz="1600" dirty="0">
              <a:latin typeface="Calibri" pitchFamily="34" charset="0"/>
            </a:rPr>
            <a:t>Fishing</a:t>
          </a:r>
        </a:p>
      </dgm:t>
    </dgm:pt>
    <dgm:pt modelId="{475824C8-B849-4583-AD7B-0E16329E6177}" type="parTrans" cxnId="{C756725C-FA12-42DA-AE81-2F3AEB366F65}">
      <dgm:prSet/>
      <dgm:spPr/>
      <dgm:t>
        <a:bodyPr/>
        <a:lstStyle/>
        <a:p>
          <a:endParaRPr lang="en-US"/>
        </a:p>
      </dgm:t>
    </dgm:pt>
    <dgm:pt modelId="{C81E5640-9F38-4E0D-A114-22324B866DC0}" type="sibTrans" cxnId="{C756725C-FA12-42DA-AE81-2F3AEB366F65}">
      <dgm:prSet/>
      <dgm:spPr/>
      <dgm:t>
        <a:bodyPr/>
        <a:lstStyle/>
        <a:p>
          <a:endParaRPr lang="en-US"/>
        </a:p>
      </dgm:t>
    </dgm:pt>
    <dgm:pt modelId="{BD3429AC-9AC1-4081-8D22-EBF3CE320CC5}">
      <dgm:prSet custT="1"/>
      <dgm:spPr/>
      <dgm:t>
        <a:bodyPr/>
        <a:lstStyle/>
        <a:p>
          <a:r>
            <a:rPr lang="en-US" sz="1600" dirty="0">
              <a:latin typeface="Calibri" pitchFamily="34" charset="0"/>
            </a:rPr>
            <a:t>Beach Access</a:t>
          </a:r>
        </a:p>
      </dgm:t>
    </dgm:pt>
    <dgm:pt modelId="{945571B7-0C21-4D55-85E8-B58B97ED65D6}" type="parTrans" cxnId="{C3E6FD0C-F536-4F7F-B1F6-A6849AA0E356}">
      <dgm:prSet/>
      <dgm:spPr/>
      <dgm:t>
        <a:bodyPr/>
        <a:lstStyle/>
        <a:p>
          <a:endParaRPr lang="en-US"/>
        </a:p>
      </dgm:t>
    </dgm:pt>
    <dgm:pt modelId="{424851B2-3752-4942-9C7F-8E6C1E9ACB7C}" type="sibTrans" cxnId="{C3E6FD0C-F536-4F7F-B1F6-A6849AA0E356}">
      <dgm:prSet/>
      <dgm:spPr/>
      <dgm:t>
        <a:bodyPr/>
        <a:lstStyle/>
        <a:p>
          <a:endParaRPr lang="en-US"/>
        </a:p>
      </dgm:t>
    </dgm:pt>
    <dgm:pt modelId="{98ED9F77-8F1D-4F80-8BBF-965029B47CDB}">
      <dgm:prSet custT="1"/>
      <dgm:spPr/>
      <dgm:t>
        <a:bodyPr/>
        <a:lstStyle/>
        <a:p>
          <a:r>
            <a:rPr lang="en-US" sz="1600" dirty="0">
              <a:latin typeface="Calibri" pitchFamily="34" charset="0"/>
            </a:rPr>
            <a:t>Spills</a:t>
          </a:r>
        </a:p>
      </dgm:t>
    </dgm:pt>
    <dgm:pt modelId="{7777BD9D-C36A-4A5F-B746-BF7D4B1E281B}" type="parTrans" cxnId="{A48EF6FE-B6CA-4FB1-84F4-FF3B54DBC35D}">
      <dgm:prSet/>
      <dgm:spPr/>
      <dgm:t>
        <a:bodyPr/>
        <a:lstStyle/>
        <a:p>
          <a:endParaRPr lang="en-US"/>
        </a:p>
      </dgm:t>
    </dgm:pt>
    <dgm:pt modelId="{D32622E0-EDE9-4B62-8EF5-05922D60AF25}" type="sibTrans" cxnId="{A48EF6FE-B6CA-4FB1-84F4-FF3B54DBC35D}">
      <dgm:prSet/>
      <dgm:spPr/>
      <dgm:t>
        <a:bodyPr/>
        <a:lstStyle/>
        <a:p>
          <a:endParaRPr lang="en-US"/>
        </a:p>
      </dgm:t>
    </dgm:pt>
    <dgm:pt modelId="{5E3F1504-0055-42D2-8897-F984A4039914}">
      <dgm:prSet custT="1"/>
      <dgm:spPr/>
      <dgm:t>
        <a:bodyPr/>
        <a:lstStyle/>
        <a:p>
          <a:r>
            <a:rPr lang="en-US" sz="1600" dirty="0">
              <a:latin typeface="Calibri" pitchFamily="34" charset="0"/>
            </a:rPr>
            <a:t>Emergency Response</a:t>
          </a:r>
        </a:p>
      </dgm:t>
    </dgm:pt>
    <dgm:pt modelId="{346E888D-A2F8-4C6C-A501-ED41353271E2}" type="parTrans" cxnId="{85CC50E5-8F80-4A27-A0EA-51CE713733F3}">
      <dgm:prSet/>
      <dgm:spPr/>
      <dgm:t>
        <a:bodyPr/>
        <a:lstStyle/>
        <a:p>
          <a:endParaRPr lang="en-US"/>
        </a:p>
      </dgm:t>
    </dgm:pt>
    <dgm:pt modelId="{F3A12ECD-4248-461B-9AE2-9DDC97534AF8}" type="sibTrans" cxnId="{85CC50E5-8F80-4A27-A0EA-51CE713733F3}">
      <dgm:prSet/>
      <dgm:spPr/>
      <dgm:t>
        <a:bodyPr/>
        <a:lstStyle/>
        <a:p>
          <a:endParaRPr lang="en-US"/>
        </a:p>
      </dgm:t>
    </dgm:pt>
    <dgm:pt modelId="{B9BD6C30-626A-4763-BFEF-DBC531DEE59D}">
      <dgm:prSet custT="1"/>
      <dgm:spPr/>
      <dgm:t>
        <a:bodyPr/>
        <a:lstStyle/>
        <a:p>
          <a:r>
            <a:rPr lang="en-US" sz="1600" dirty="0">
              <a:latin typeface="Calibri" pitchFamily="34" charset="0"/>
            </a:rPr>
            <a:t>Installation Restoration</a:t>
          </a:r>
        </a:p>
      </dgm:t>
    </dgm:pt>
    <dgm:pt modelId="{D1632F28-3A73-48D9-8F34-20709E80F289}" type="parTrans" cxnId="{B2FEB70E-A133-4A9B-B898-73EDEE6FD09D}">
      <dgm:prSet/>
      <dgm:spPr/>
      <dgm:t>
        <a:bodyPr/>
        <a:lstStyle/>
        <a:p>
          <a:endParaRPr lang="en-US"/>
        </a:p>
      </dgm:t>
    </dgm:pt>
    <dgm:pt modelId="{3E376FD9-1F20-43A9-8546-482D62C970B6}" type="sibTrans" cxnId="{B2FEB70E-A133-4A9B-B898-73EDEE6FD09D}">
      <dgm:prSet/>
      <dgm:spPr/>
      <dgm:t>
        <a:bodyPr/>
        <a:lstStyle/>
        <a:p>
          <a:endParaRPr lang="en-US"/>
        </a:p>
      </dgm:t>
    </dgm:pt>
    <dgm:pt modelId="{A7401BFA-AC65-42EE-BCFC-39089F14B767}">
      <dgm:prSet custT="1"/>
      <dgm:spPr/>
      <dgm:t>
        <a:bodyPr/>
        <a:lstStyle/>
        <a:p>
          <a:r>
            <a:rPr lang="en-US" sz="1600" dirty="0">
              <a:latin typeface="Calibri" pitchFamily="34" charset="0"/>
            </a:rPr>
            <a:t>Ammunition, Explosives &amp; Dangerous Articles</a:t>
          </a:r>
        </a:p>
      </dgm:t>
    </dgm:pt>
    <dgm:pt modelId="{469E1EA6-05E4-4FD7-B615-2097649984EE}" type="parTrans" cxnId="{3A69BC38-7EC5-4547-9EB2-A8E012489F0A}">
      <dgm:prSet/>
      <dgm:spPr/>
      <dgm:t>
        <a:bodyPr/>
        <a:lstStyle/>
        <a:p>
          <a:endParaRPr lang="en-US"/>
        </a:p>
      </dgm:t>
    </dgm:pt>
    <dgm:pt modelId="{29330926-F6A3-4307-9B68-7AC35958CFE2}" type="sibTrans" cxnId="{3A69BC38-7EC5-4547-9EB2-A8E012489F0A}">
      <dgm:prSet/>
      <dgm:spPr/>
      <dgm:t>
        <a:bodyPr/>
        <a:lstStyle/>
        <a:p>
          <a:endParaRPr lang="en-US"/>
        </a:p>
      </dgm:t>
    </dgm:pt>
    <dgm:pt modelId="{C03A3F4D-9A74-4B30-A9BD-B358CEF7323E}">
      <dgm:prSet phldrT="[Text]"/>
      <dgm:spPr/>
      <dgm:t>
        <a:bodyPr/>
        <a:lstStyle/>
        <a:p>
          <a:r>
            <a:rPr lang="en-US" dirty="0">
              <a:latin typeface="Calibri" pitchFamily="34" charset="0"/>
            </a:rPr>
            <a:t>Release  Protection and Response</a:t>
          </a:r>
        </a:p>
      </dgm:t>
    </dgm:pt>
    <dgm:pt modelId="{F6CA84E0-4618-4026-A5E0-7CE6BA5481D0}" type="sibTrans" cxnId="{4036E9AB-ECC1-4B8E-AAB4-D08C8A3F082D}">
      <dgm:prSet/>
      <dgm:spPr/>
      <dgm:t>
        <a:bodyPr/>
        <a:lstStyle/>
        <a:p>
          <a:endParaRPr lang="en-US"/>
        </a:p>
      </dgm:t>
    </dgm:pt>
    <dgm:pt modelId="{72EC3C83-4F60-4792-BA7A-20CE0AE55476}" type="parTrans" cxnId="{4036E9AB-ECC1-4B8E-AAB4-D08C8A3F082D}">
      <dgm:prSet/>
      <dgm:spPr/>
      <dgm:t>
        <a:bodyPr/>
        <a:lstStyle/>
        <a:p>
          <a:endParaRPr lang="en-US"/>
        </a:p>
      </dgm:t>
    </dgm:pt>
    <dgm:pt modelId="{1695FB69-EDAC-4685-A852-731C53E4B4F7}">
      <dgm:prSet custT="1"/>
      <dgm:spPr/>
      <dgm:t>
        <a:bodyPr/>
        <a:lstStyle/>
        <a:p>
          <a:pPr>
            <a:lnSpc>
              <a:spcPts val="1700"/>
            </a:lnSpc>
            <a:spcBef>
              <a:spcPts val="0"/>
            </a:spcBef>
            <a:spcAft>
              <a:spcPts val="200"/>
            </a:spcAft>
          </a:pPr>
          <a:r>
            <a:rPr lang="en-US" sz="1600" dirty="0">
              <a:latin typeface="Calibri" pitchFamily="34" charset="0"/>
            </a:rPr>
            <a:t>National Environmental Policy Act</a:t>
          </a:r>
        </a:p>
      </dgm:t>
    </dgm:pt>
    <dgm:pt modelId="{F0293986-F6BC-4B0F-94B5-A04799E7B9BA}" type="parTrans" cxnId="{780A35BD-7CED-4829-BD08-B78197953135}">
      <dgm:prSet/>
      <dgm:spPr/>
      <dgm:t>
        <a:bodyPr/>
        <a:lstStyle/>
        <a:p>
          <a:endParaRPr lang="en-US"/>
        </a:p>
      </dgm:t>
    </dgm:pt>
    <dgm:pt modelId="{7BF96CCB-86EA-442A-A88C-4B883DF9CEBD}" type="sibTrans" cxnId="{780A35BD-7CED-4829-BD08-B78197953135}">
      <dgm:prSet/>
      <dgm:spPr/>
      <dgm:t>
        <a:bodyPr/>
        <a:lstStyle/>
        <a:p>
          <a:endParaRPr lang="en-US"/>
        </a:p>
      </dgm:t>
    </dgm:pt>
    <dgm:pt modelId="{6B328060-E397-4B4E-8457-7F9D1D2427EC}" type="pres">
      <dgm:prSet presAssocID="{655F4DF5-D048-423B-88AB-E0F8139C1433}" presName="diagram" presStyleCnt="0">
        <dgm:presLayoutVars>
          <dgm:dir/>
          <dgm:animLvl val="lvl"/>
          <dgm:resizeHandles val="exact"/>
        </dgm:presLayoutVars>
      </dgm:prSet>
      <dgm:spPr/>
    </dgm:pt>
    <dgm:pt modelId="{DA5AB9B1-EBE3-4707-8276-50879D345A41}" type="pres">
      <dgm:prSet presAssocID="{0EF499F6-A9A1-401E-A3B6-DFA80E80DF0A}" presName="compNode" presStyleCnt="0"/>
      <dgm:spPr/>
    </dgm:pt>
    <dgm:pt modelId="{EB01E213-1122-407A-8995-7124DF3D851C}" type="pres">
      <dgm:prSet presAssocID="{0EF499F6-A9A1-401E-A3B6-DFA80E80DF0A}" presName="childRect" presStyleLbl="bgAcc1" presStyleIdx="0" presStyleCnt="3" custScaleX="109476" custScaleY="150104" custLinFactNeighborX="-324" custLinFactNeighborY="-16032">
        <dgm:presLayoutVars>
          <dgm:bulletEnabled val="1"/>
        </dgm:presLayoutVars>
      </dgm:prSet>
      <dgm:spPr/>
    </dgm:pt>
    <dgm:pt modelId="{CFC097E4-285E-41F7-BEBC-7C09B351FB54}" type="pres">
      <dgm:prSet presAssocID="{0EF499F6-A9A1-401E-A3B6-DFA80E80DF0A}" presName="parentText" presStyleLbl="node1" presStyleIdx="0" presStyleCnt="0">
        <dgm:presLayoutVars>
          <dgm:chMax val="0"/>
          <dgm:bulletEnabled val="1"/>
        </dgm:presLayoutVars>
      </dgm:prSet>
      <dgm:spPr/>
    </dgm:pt>
    <dgm:pt modelId="{94FB2A99-269D-4002-8028-D836E305A2F2}" type="pres">
      <dgm:prSet presAssocID="{0EF499F6-A9A1-401E-A3B6-DFA80E80DF0A}" presName="parentRect" presStyleLbl="alignNode1" presStyleIdx="0" presStyleCnt="3" custScaleX="109673" custScaleY="101541" custLinFactNeighborX="-364" custLinFactNeighborY="20236"/>
      <dgm:spPr/>
    </dgm:pt>
    <dgm:pt modelId="{5228C8C4-EC6F-4251-AB3F-818EE0BF13CC}" type="pres">
      <dgm:prSet presAssocID="{0EF499F6-A9A1-401E-A3B6-DFA80E80DF0A}" presName="adorn" presStyleLbl="fgAccFollowNode1" presStyleIdx="0" presStyleCnt="3" custLinFactNeighborX="-3445" custLinFactNeighborY="58"/>
      <dgm:spPr>
        <a:blipFill rotWithShape="0">
          <a:blip xmlns:r="http://schemas.openxmlformats.org/officeDocument/2006/relationships" r:embed="rId1"/>
          <a:stretch>
            <a:fillRect/>
          </a:stretch>
        </a:blipFill>
      </dgm:spPr>
    </dgm:pt>
    <dgm:pt modelId="{0EB94403-8AF5-4A8B-9EA3-B98DCC2A488C}" type="pres">
      <dgm:prSet presAssocID="{047954FC-F0A5-4A57-B44A-D386CED91621}" presName="sibTrans" presStyleLbl="sibTrans2D1" presStyleIdx="0" presStyleCnt="0"/>
      <dgm:spPr/>
    </dgm:pt>
    <dgm:pt modelId="{DDF69A11-E01D-48F2-9F54-D704F8768B82}" type="pres">
      <dgm:prSet presAssocID="{C03A3F4D-9A74-4B30-A9BD-B358CEF7323E}" presName="compNode" presStyleCnt="0"/>
      <dgm:spPr/>
    </dgm:pt>
    <dgm:pt modelId="{E42CE0B5-06DE-45AA-8DCD-F5013FADA38F}" type="pres">
      <dgm:prSet presAssocID="{C03A3F4D-9A74-4B30-A9BD-B358CEF7323E}" presName="childRect" presStyleLbl="bgAcc1" presStyleIdx="1" presStyleCnt="3" custScaleY="162654" custLinFactX="13261" custLinFactNeighborX="100000" custLinFactNeighborY="-13958">
        <dgm:presLayoutVars>
          <dgm:bulletEnabled val="1"/>
        </dgm:presLayoutVars>
      </dgm:prSet>
      <dgm:spPr/>
    </dgm:pt>
    <dgm:pt modelId="{E47110DB-485B-4AB6-A494-1E4055115F63}" type="pres">
      <dgm:prSet presAssocID="{C03A3F4D-9A74-4B30-A9BD-B358CEF7323E}" presName="parentText" presStyleLbl="node1" presStyleIdx="0" presStyleCnt="0">
        <dgm:presLayoutVars>
          <dgm:chMax val="0"/>
          <dgm:bulletEnabled val="1"/>
        </dgm:presLayoutVars>
      </dgm:prSet>
      <dgm:spPr/>
    </dgm:pt>
    <dgm:pt modelId="{A2A132D8-765B-46DE-9A8D-8BA79633CA01}" type="pres">
      <dgm:prSet presAssocID="{C03A3F4D-9A74-4B30-A9BD-B358CEF7323E}" presName="parentRect" presStyleLbl="alignNode1" presStyleIdx="1" presStyleCnt="3" custScaleY="120182" custLinFactX="12693" custLinFactNeighborX="100000" custLinFactNeighborY="18321"/>
      <dgm:spPr/>
    </dgm:pt>
    <dgm:pt modelId="{319C2692-00A8-49C8-8101-D7E9BB952851}" type="pres">
      <dgm:prSet presAssocID="{C03A3F4D-9A74-4B30-A9BD-B358CEF7323E}" presName="adorn" presStyleLbl="fgAccFollowNode1" presStyleIdx="1" presStyleCnt="3" custLinFactX="100000" custLinFactNeighborX="198411" custLinFactNeighborY="3199"/>
      <dgm:spPr>
        <a:blipFill rotWithShape="0">
          <a:blip xmlns:r="http://schemas.openxmlformats.org/officeDocument/2006/relationships" r:embed="rId2"/>
          <a:stretch>
            <a:fillRect/>
          </a:stretch>
        </a:blipFill>
      </dgm:spPr>
    </dgm:pt>
    <dgm:pt modelId="{B8C4306F-B457-46BF-BB8F-1836D74CA4E5}" type="pres">
      <dgm:prSet presAssocID="{F6CA84E0-4618-4026-A5E0-7CE6BA5481D0}" presName="sibTrans" presStyleLbl="sibTrans2D1" presStyleIdx="0" presStyleCnt="0"/>
      <dgm:spPr/>
    </dgm:pt>
    <dgm:pt modelId="{73E75288-FE02-4CB0-869A-BCF3B8D96ED2}" type="pres">
      <dgm:prSet presAssocID="{5468D8B7-61FD-4B95-A710-1E1F3DFDB198}" presName="compNode" presStyleCnt="0"/>
      <dgm:spPr/>
    </dgm:pt>
    <dgm:pt modelId="{20D61FFD-F622-44EC-BFA2-E4B38420B356}" type="pres">
      <dgm:prSet presAssocID="{5468D8B7-61FD-4B95-A710-1E1F3DFDB198}" presName="childRect" presStyleLbl="bgAcc1" presStyleIdx="2" presStyleCnt="3" custScaleX="105606" custScaleY="68476" custLinFactX="-17741" custLinFactNeighborX="-100000" custLinFactNeighborY="-29170">
        <dgm:presLayoutVars>
          <dgm:bulletEnabled val="1"/>
        </dgm:presLayoutVars>
      </dgm:prSet>
      <dgm:spPr/>
    </dgm:pt>
    <dgm:pt modelId="{FCEAD2C9-059E-4727-B055-4C3AECF44E68}" type="pres">
      <dgm:prSet presAssocID="{5468D8B7-61FD-4B95-A710-1E1F3DFDB198}" presName="parentText" presStyleLbl="node1" presStyleIdx="0" presStyleCnt="0">
        <dgm:presLayoutVars>
          <dgm:chMax val="0"/>
          <dgm:bulletEnabled val="1"/>
        </dgm:presLayoutVars>
      </dgm:prSet>
      <dgm:spPr/>
    </dgm:pt>
    <dgm:pt modelId="{2DD30BE5-4E64-4BC4-B874-F799E394C778}" type="pres">
      <dgm:prSet presAssocID="{5468D8B7-61FD-4B95-A710-1E1F3DFDB198}" presName="parentRect" presStyleLbl="alignNode1" presStyleIdx="2" presStyleCnt="3" custScaleX="106033" custScaleY="69174" custLinFactX="-17741" custLinFactY="-28453" custLinFactNeighborX="-100000" custLinFactNeighborY="-100000"/>
      <dgm:spPr/>
    </dgm:pt>
    <dgm:pt modelId="{26D60874-7370-4680-BFEC-3246D3AE6B0F}" type="pres">
      <dgm:prSet presAssocID="{5468D8B7-61FD-4B95-A710-1E1F3DFDB198}" presName="adorn" presStyleLbl="fgAccFollowNode1" presStyleIdx="2" presStyleCnt="3" custLinFactX="-136396" custLinFactY="-39854" custLinFactNeighborX="-200000" custLinFactNeighborY="-100000"/>
      <dgm:spPr>
        <a:blipFill rotWithShape="0">
          <a:blip xmlns:r="http://schemas.openxmlformats.org/officeDocument/2006/relationships" r:embed="rId3"/>
          <a:stretch>
            <a:fillRect/>
          </a:stretch>
        </a:blipFill>
      </dgm:spPr>
    </dgm:pt>
  </dgm:ptLst>
  <dgm:cxnLst>
    <dgm:cxn modelId="{13111607-7764-4E48-8433-69DD7B5D989E}" srcId="{655F4DF5-D048-423B-88AB-E0F8139C1433}" destId="{5468D8B7-61FD-4B95-A710-1E1F3DFDB198}" srcOrd="2" destOrd="0" parTransId="{FF89F36C-2BBF-4830-9EFA-BC2647A82ECA}" sibTransId="{4F4134BA-5EB2-4524-B482-74CBC3DF6703}"/>
    <dgm:cxn modelId="{C3E6FD0C-F536-4F7F-B1F6-A6849AA0E356}" srcId="{5468D8B7-61FD-4B95-A710-1E1F3DFDB198}" destId="{BD3429AC-9AC1-4081-8D22-EBF3CE320CC5}" srcOrd="2" destOrd="0" parTransId="{945571B7-0C21-4D55-85E8-B58B97ED65D6}" sibTransId="{424851B2-3752-4942-9C7F-8E6C1E9ACB7C}"/>
    <dgm:cxn modelId="{87325C0D-3A8B-462C-BC22-5E406AC6E13F}" type="presOf" srcId="{56A3130C-7BA9-424C-82D1-F515C00909A9}" destId="{20D61FFD-F622-44EC-BFA2-E4B38420B356}" srcOrd="0" destOrd="1" presId="urn:microsoft.com/office/officeart/2005/8/layout/bList2#2"/>
    <dgm:cxn modelId="{B2FEB70E-A133-4A9B-B898-73EDEE6FD09D}" srcId="{C03A3F4D-9A74-4B30-A9BD-B358CEF7323E}" destId="{B9BD6C30-626A-4763-BFEF-DBC531DEE59D}" srcOrd="2" destOrd="0" parTransId="{D1632F28-3A73-48D9-8F34-20709E80F289}" sibTransId="{3E376FD9-1F20-43A9-8546-482D62C970B6}"/>
    <dgm:cxn modelId="{2E2D3526-ADD3-454A-A4CC-B61340549141}" type="presOf" srcId="{5412CEAE-3B76-4B06-A3C7-8BE0A72B6DF1}" destId="{EB01E213-1122-407A-8995-7124DF3D851C}" srcOrd="0" destOrd="1" presId="urn:microsoft.com/office/officeart/2005/8/layout/bList2#2"/>
    <dgm:cxn modelId="{9C147F2F-DA68-45CE-9441-A89E17CB5F74}" type="presOf" srcId="{A7401BFA-AC65-42EE-BCFC-39089F14B767}" destId="{E42CE0B5-06DE-45AA-8DCD-F5013FADA38F}" srcOrd="0" destOrd="3" presId="urn:microsoft.com/office/officeart/2005/8/layout/bList2#2"/>
    <dgm:cxn modelId="{B7A77732-E849-49A7-9153-A2AAFDBBD4C4}" type="presOf" srcId="{BDF379CF-5A34-4627-94AF-B25D292204F2}" destId="{20D61FFD-F622-44EC-BFA2-E4B38420B356}" srcOrd="0" destOrd="0" presId="urn:microsoft.com/office/officeart/2005/8/layout/bList2#2"/>
    <dgm:cxn modelId="{3A69BC38-7EC5-4547-9EB2-A8E012489F0A}" srcId="{C03A3F4D-9A74-4B30-A9BD-B358CEF7323E}" destId="{A7401BFA-AC65-42EE-BCFC-39089F14B767}" srcOrd="3" destOrd="0" parTransId="{469E1EA6-05E4-4FD7-B615-2097649984EE}" sibTransId="{29330926-F6A3-4307-9B68-7AC35958CFE2}"/>
    <dgm:cxn modelId="{EB48203C-847B-46F9-BCDB-CC6956E396B0}" type="presOf" srcId="{655F4DF5-D048-423B-88AB-E0F8139C1433}" destId="{6B328060-E397-4B4E-8457-7F9D1D2427EC}" srcOrd="0" destOrd="0" presId="urn:microsoft.com/office/officeart/2005/8/layout/bList2#2"/>
    <dgm:cxn modelId="{6948EC3C-D5A3-4C3A-A123-F288C663A4FD}" type="presOf" srcId="{5E3F1504-0055-42D2-8897-F984A4039914}" destId="{E42CE0B5-06DE-45AA-8DCD-F5013FADA38F}" srcOrd="0" destOrd="1" presId="urn:microsoft.com/office/officeart/2005/8/layout/bList2#2"/>
    <dgm:cxn modelId="{C756725C-FA12-42DA-AE81-2F3AEB366F65}" srcId="{5468D8B7-61FD-4B95-A710-1E1F3DFDB198}" destId="{56A3130C-7BA9-424C-82D1-F515C00909A9}" srcOrd="1" destOrd="0" parTransId="{475824C8-B849-4583-AD7B-0E16329E6177}" sibTransId="{C81E5640-9F38-4E0D-A114-22324B866DC0}"/>
    <dgm:cxn modelId="{B7085841-6793-4FAD-B1E2-B398CBBAD16B}" type="presOf" srcId="{0EF499F6-A9A1-401E-A3B6-DFA80E80DF0A}" destId="{94FB2A99-269D-4002-8028-D836E305A2F2}" srcOrd="1" destOrd="0" presId="urn:microsoft.com/office/officeart/2005/8/layout/bList2#2"/>
    <dgm:cxn modelId="{F0F8AD63-8F9C-4037-AE04-9BCEB37A6599}" srcId="{0EF499F6-A9A1-401E-A3B6-DFA80E80DF0A}" destId="{61A3304F-C41B-4421-A875-A9CB598366C4}" srcOrd="2" destOrd="0" parTransId="{3D3532DF-98DD-4F85-B5B9-82A8C157BF3C}" sibTransId="{1D284FC2-5BFF-45A4-B7CC-A6AE29C76903}"/>
    <dgm:cxn modelId="{4DC4BD47-6B84-45A8-A2E3-DCDE97567F76}" type="presOf" srcId="{5468D8B7-61FD-4B95-A710-1E1F3DFDB198}" destId="{FCEAD2C9-059E-4727-B055-4C3AECF44E68}" srcOrd="0" destOrd="0" presId="urn:microsoft.com/office/officeart/2005/8/layout/bList2#2"/>
    <dgm:cxn modelId="{EC957048-43C0-4FC0-90D8-310C4F0BF917}" type="presOf" srcId="{2369BFFE-E8F9-4083-BC14-61D23EC53A76}" destId="{EB01E213-1122-407A-8995-7124DF3D851C}" srcOrd="0" destOrd="0" presId="urn:microsoft.com/office/officeart/2005/8/layout/bList2#2"/>
    <dgm:cxn modelId="{8B5EBB4F-C558-4165-9910-719BBA064F66}" type="presOf" srcId="{B9BD6C30-626A-4763-BFEF-DBC531DEE59D}" destId="{E42CE0B5-06DE-45AA-8DCD-F5013FADA38F}" srcOrd="0" destOrd="2" presId="urn:microsoft.com/office/officeart/2005/8/layout/bList2#2"/>
    <dgm:cxn modelId="{97D2A758-9F26-4EB3-AC39-E6BFA6B4F78F}" type="presOf" srcId="{61A3304F-C41B-4421-A875-A9CB598366C4}" destId="{EB01E213-1122-407A-8995-7124DF3D851C}" srcOrd="0" destOrd="2" presId="urn:microsoft.com/office/officeart/2005/8/layout/bList2#2"/>
    <dgm:cxn modelId="{26264784-0AD3-4BB3-AE6F-0399A71FEFB3}" type="presOf" srcId="{C03A3F4D-9A74-4B30-A9BD-B358CEF7323E}" destId="{A2A132D8-765B-46DE-9A8D-8BA79633CA01}" srcOrd="1" destOrd="0" presId="urn:microsoft.com/office/officeart/2005/8/layout/bList2#2"/>
    <dgm:cxn modelId="{52E73696-62D7-4D13-A807-D30552A506B3}" type="presOf" srcId="{047954FC-F0A5-4A57-B44A-D386CED91621}" destId="{0EB94403-8AF5-4A8B-9EA3-B98DCC2A488C}" srcOrd="0" destOrd="0" presId="urn:microsoft.com/office/officeart/2005/8/layout/bList2#2"/>
    <dgm:cxn modelId="{B06C9298-66FA-453B-8D13-D8FF327F1559}" srcId="{655F4DF5-D048-423B-88AB-E0F8139C1433}" destId="{0EF499F6-A9A1-401E-A3B6-DFA80E80DF0A}" srcOrd="0" destOrd="0" parTransId="{B122DDAF-75DB-42B8-A819-2752C2C879F3}" sibTransId="{047954FC-F0A5-4A57-B44A-D386CED91621}"/>
    <dgm:cxn modelId="{2AE7989D-94F3-454D-9DC3-F5A7532EDB63}" type="presOf" srcId="{1695FB69-EDAC-4685-A852-731C53E4B4F7}" destId="{EB01E213-1122-407A-8995-7124DF3D851C}" srcOrd="0" destOrd="3" presId="urn:microsoft.com/office/officeart/2005/8/layout/bList2#2"/>
    <dgm:cxn modelId="{1E3F12A7-6507-4E74-8A8F-DC55DFF3BB97}" srcId="{0EF499F6-A9A1-401E-A3B6-DFA80E80DF0A}" destId="{5412CEAE-3B76-4B06-A3C7-8BE0A72B6DF1}" srcOrd="1" destOrd="0" parTransId="{739268FE-8B61-4192-AB8A-5E419DFD2A06}" sibTransId="{A8CD467A-5DB6-4537-B8E8-B35F0A57C1E7}"/>
    <dgm:cxn modelId="{4036E9AB-ECC1-4B8E-AAB4-D08C8A3F082D}" srcId="{655F4DF5-D048-423B-88AB-E0F8139C1433}" destId="{C03A3F4D-9A74-4B30-A9BD-B358CEF7323E}" srcOrd="1" destOrd="0" parTransId="{72EC3C83-4F60-4792-BA7A-20CE0AE55476}" sibTransId="{F6CA84E0-4618-4026-A5E0-7CE6BA5481D0}"/>
    <dgm:cxn modelId="{A9BE17B5-5942-4D90-9D82-4E4A762D5230}" type="presOf" srcId="{BD3429AC-9AC1-4081-8D22-EBF3CE320CC5}" destId="{20D61FFD-F622-44EC-BFA2-E4B38420B356}" srcOrd="0" destOrd="2" presId="urn:microsoft.com/office/officeart/2005/8/layout/bList2#2"/>
    <dgm:cxn modelId="{780A35BD-7CED-4829-BD08-B78197953135}" srcId="{0EF499F6-A9A1-401E-A3B6-DFA80E80DF0A}" destId="{1695FB69-EDAC-4685-A852-731C53E4B4F7}" srcOrd="3" destOrd="0" parTransId="{F0293986-F6BC-4B0F-94B5-A04799E7B9BA}" sibTransId="{7BF96CCB-86EA-442A-A88C-4B883DF9CEBD}"/>
    <dgm:cxn modelId="{C53E74C0-83DF-45C2-9B39-2E095B4DCFE2}" type="presOf" srcId="{F6CA84E0-4618-4026-A5E0-7CE6BA5481D0}" destId="{B8C4306F-B457-46BF-BB8F-1836D74CA4E5}" srcOrd="0" destOrd="0" presId="urn:microsoft.com/office/officeart/2005/8/layout/bList2#2"/>
    <dgm:cxn modelId="{962EA7CC-B1C7-42D9-BED8-A2754C363D09}" type="presOf" srcId="{C03A3F4D-9A74-4B30-A9BD-B358CEF7323E}" destId="{E47110DB-485B-4AB6-A494-1E4055115F63}" srcOrd="0" destOrd="0" presId="urn:microsoft.com/office/officeart/2005/8/layout/bList2#2"/>
    <dgm:cxn modelId="{E7871AD1-39CD-47A8-A201-5F35BAEA4FA7}" type="presOf" srcId="{0EF499F6-A9A1-401E-A3B6-DFA80E80DF0A}" destId="{CFC097E4-285E-41F7-BEBC-7C09B351FB54}" srcOrd="0" destOrd="0" presId="urn:microsoft.com/office/officeart/2005/8/layout/bList2#2"/>
    <dgm:cxn modelId="{1FEBF9E4-DF03-4769-B8B3-B162262A47C6}" type="presOf" srcId="{5468D8B7-61FD-4B95-A710-1E1F3DFDB198}" destId="{2DD30BE5-4E64-4BC4-B874-F799E394C778}" srcOrd="1" destOrd="0" presId="urn:microsoft.com/office/officeart/2005/8/layout/bList2#2"/>
    <dgm:cxn modelId="{85CC50E5-8F80-4A27-A0EA-51CE713733F3}" srcId="{C03A3F4D-9A74-4B30-A9BD-B358CEF7323E}" destId="{5E3F1504-0055-42D2-8897-F984A4039914}" srcOrd="1" destOrd="0" parTransId="{346E888D-A2F8-4C6C-A501-ED41353271E2}" sibTransId="{F3A12ECD-4248-461B-9AE2-9DDC97534AF8}"/>
    <dgm:cxn modelId="{A594ACF1-F5BD-48AA-B58E-A8C8BF858A03}" srcId="{5468D8B7-61FD-4B95-A710-1E1F3DFDB198}" destId="{BDF379CF-5A34-4627-94AF-B25D292204F2}" srcOrd="0" destOrd="0" parTransId="{898C3D73-52DF-4726-93A3-F4A75998D38D}" sibTransId="{58508160-5EE8-4E16-B49A-C20E896541EB}"/>
    <dgm:cxn modelId="{70E367F3-AF8C-4647-8CC8-33B2295ABC50}" type="presOf" srcId="{98ED9F77-8F1D-4F80-8BBF-965029B47CDB}" destId="{E42CE0B5-06DE-45AA-8DCD-F5013FADA38F}" srcOrd="0" destOrd="0" presId="urn:microsoft.com/office/officeart/2005/8/layout/bList2#2"/>
    <dgm:cxn modelId="{904D61FC-7E09-4FD6-817E-DEF4FE9FEC33}" srcId="{0EF499F6-A9A1-401E-A3B6-DFA80E80DF0A}" destId="{2369BFFE-E8F9-4083-BC14-61D23EC53A76}" srcOrd="0" destOrd="0" parTransId="{6647A6AD-F510-4DEA-B087-11BAA840B05B}" sibTransId="{97E145A4-A0F9-452C-90A1-E215FB37CF07}"/>
    <dgm:cxn modelId="{A48EF6FE-B6CA-4FB1-84F4-FF3B54DBC35D}" srcId="{C03A3F4D-9A74-4B30-A9BD-B358CEF7323E}" destId="{98ED9F77-8F1D-4F80-8BBF-965029B47CDB}" srcOrd="0" destOrd="0" parTransId="{7777BD9D-C36A-4A5F-B746-BF7D4B1E281B}" sibTransId="{D32622E0-EDE9-4B62-8EF5-05922D60AF25}"/>
    <dgm:cxn modelId="{3E72970B-BF57-424C-97AD-4335ADFF4075}" type="presParOf" srcId="{6B328060-E397-4B4E-8457-7F9D1D2427EC}" destId="{DA5AB9B1-EBE3-4707-8276-50879D345A41}" srcOrd="0" destOrd="0" presId="urn:microsoft.com/office/officeart/2005/8/layout/bList2#2"/>
    <dgm:cxn modelId="{A420695A-D2E0-4906-BA7D-867B6C88C137}" type="presParOf" srcId="{DA5AB9B1-EBE3-4707-8276-50879D345A41}" destId="{EB01E213-1122-407A-8995-7124DF3D851C}" srcOrd="0" destOrd="0" presId="urn:microsoft.com/office/officeart/2005/8/layout/bList2#2"/>
    <dgm:cxn modelId="{B11062FF-EDA7-4F28-84E4-933A83F004FB}" type="presParOf" srcId="{DA5AB9B1-EBE3-4707-8276-50879D345A41}" destId="{CFC097E4-285E-41F7-BEBC-7C09B351FB54}" srcOrd="1" destOrd="0" presId="urn:microsoft.com/office/officeart/2005/8/layout/bList2#2"/>
    <dgm:cxn modelId="{86357914-D450-4D2A-856C-8CD4F0B28F90}" type="presParOf" srcId="{DA5AB9B1-EBE3-4707-8276-50879D345A41}" destId="{94FB2A99-269D-4002-8028-D836E305A2F2}" srcOrd="2" destOrd="0" presId="urn:microsoft.com/office/officeart/2005/8/layout/bList2#2"/>
    <dgm:cxn modelId="{B99AB311-2282-4C50-8C73-334090FFC170}" type="presParOf" srcId="{DA5AB9B1-EBE3-4707-8276-50879D345A41}" destId="{5228C8C4-EC6F-4251-AB3F-818EE0BF13CC}" srcOrd="3" destOrd="0" presId="urn:microsoft.com/office/officeart/2005/8/layout/bList2#2"/>
    <dgm:cxn modelId="{170D406A-485B-4CE4-AE69-633BC12565D2}" type="presParOf" srcId="{6B328060-E397-4B4E-8457-7F9D1D2427EC}" destId="{0EB94403-8AF5-4A8B-9EA3-B98DCC2A488C}" srcOrd="1" destOrd="0" presId="urn:microsoft.com/office/officeart/2005/8/layout/bList2#2"/>
    <dgm:cxn modelId="{8412F8E5-4205-49D9-A477-F434C7E19E88}" type="presParOf" srcId="{6B328060-E397-4B4E-8457-7F9D1D2427EC}" destId="{DDF69A11-E01D-48F2-9F54-D704F8768B82}" srcOrd="2" destOrd="0" presId="urn:microsoft.com/office/officeart/2005/8/layout/bList2#2"/>
    <dgm:cxn modelId="{A6143F11-4651-402C-BEF9-A1F63D3F308D}" type="presParOf" srcId="{DDF69A11-E01D-48F2-9F54-D704F8768B82}" destId="{E42CE0B5-06DE-45AA-8DCD-F5013FADA38F}" srcOrd="0" destOrd="0" presId="urn:microsoft.com/office/officeart/2005/8/layout/bList2#2"/>
    <dgm:cxn modelId="{9FADB0B8-045A-4C72-A509-6BDBC021DCDA}" type="presParOf" srcId="{DDF69A11-E01D-48F2-9F54-D704F8768B82}" destId="{E47110DB-485B-4AB6-A494-1E4055115F63}" srcOrd="1" destOrd="0" presId="urn:microsoft.com/office/officeart/2005/8/layout/bList2#2"/>
    <dgm:cxn modelId="{D64EDA10-9984-4F42-A796-40DC41B230A9}" type="presParOf" srcId="{DDF69A11-E01D-48F2-9F54-D704F8768B82}" destId="{A2A132D8-765B-46DE-9A8D-8BA79633CA01}" srcOrd="2" destOrd="0" presId="urn:microsoft.com/office/officeart/2005/8/layout/bList2#2"/>
    <dgm:cxn modelId="{3A9D1FDB-8A61-4A55-9D38-7570D6CBF841}" type="presParOf" srcId="{DDF69A11-E01D-48F2-9F54-D704F8768B82}" destId="{319C2692-00A8-49C8-8101-D7E9BB952851}" srcOrd="3" destOrd="0" presId="urn:microsoft.com/office/officeart/2005/8/layout/bList2#2"/>
    <dgm:cxn modelId="{CFA271B3-E2EA-496A-BD0F-D81DC7E82DD9}" type="presParOf" srcId="{6B328060-E397-4B4E-8457-7F9D1D2427EC}" destId="{B8C4306F-B457-46BF-BB8F-1836D74CA4E5}" srcOrd="3" destOrd="0" presId="urn:microsoft.com/office/officeart/2005/8/layout/bList2#2"/>
    <dgm:cxn modelId="{34B3B749-54A2-4EA3-8D21-2A69806753EB}" type="presParOf" srcId="{6B328060-E397-4B4E-8457-7F9D1D2427EC}" destId="{73E75288-FE02-4CB0-869A-BCF3B8D96ED2}" srcOrd="4" destOrd="0" presId="urn:microsoft.com/office/officeart/2005/8/layout/bList2#2"/>
    <dgm:cxn modelId="{06A97C0B-E83B-426F-A6A8-404B4D34C63C}" type="presParOf" srcId="{73E75288-FE02-4CB0-869A-BCF3B8D96ED2}" destId="{20D61FFD-F622-44EC-BFA2-E4B38420B356}" srcOrd="0" destOrd="0" presId="urn:microsoft.com/office/officeart/2005/8/layout/bList2#2"/>
    <dgm:cxn modelId="{FA7E8E6C-EB9F-48A2-B8D4-F4CCC2D1A075}" type="presParOf" srcId="{73E75288-FE02-4CB0-869A-BCF3B8D96ED2}" destId="{FCEAD2C9-059E-4727-B055-4C3AECF44E68}" srcOrd="1" destOrd="0" presId="urn:microsoft.com/office/officeart/2005/8/layout/bList2#2"/>
    <dgm:cxn modelId="{C0EE53B7-893D-40F6-9E4C-6115228D3D76}" type="presParOf" srcId="{73E75288-FE02-4CB0-869A-BCF3B8D96ED2}" destId="{2DD30BE5-4E64-4BC4-B874-F799E394C778}" srcOrd="2" destOrd="0" presId="urn:microsoft.com/office/officeart/2005/8/layout/bList2#2"/>
    <dgm:cxn modelId="{EA4DFD74-BDAE-4050-A1DD-B800B3F3DF2E}" type="presParOf" srcId="{73E75288-FE02-4CB0-869A-BCF3B8D96ED2}" destId="{26D60874-7370-4680-BFEC-3246D3AE6B0F}" srcOrd="3" destOrd="0" presId="urn:microsoft.com/office/officeart/2005/8/layout/bList2#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B4A46-8CCA-44A8-87C4-FE58D079D496}">
      <dsp:nvSpPr>
        <dsp:cNvPr id="0" name=""/>
        <dsp:cNvSpPr/>
      </dsp:nvSpPr>
      <dsp:spPr>
        <a:xfrm>
          <a:off x="0" y="3613665"/>
          <a:ext cx="5105400" cy="1186085"/>
        </a:xfrm>
        <a:prstGeom prst="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2">
                  <a:lumMod val="10000"/>
                </a:schemeClr>
              </a:solidFill>
            </a:rPr>
            <a:t>Environmental Compliance Coordinators (ECCs)</a:t>
          </a:r>
          <a:endParaRPr lang="en-US" sz="3200" kern="1200" dirty="0">
            <a:solidFill>
              <a:schemeClr val="bg2">
                <a:lumMod val="10000"/>
              </a:schemeClr>
            </a:solidFill>
          </a:endParaRPr>
        </a:p>
      </dsp:txBody>
      <dsp:txXfrm>
        <a:off x="0" y="3613665"/>
        <a:ext cx="5105400" cy="1186085"/>
      </dsp:txXfrm>
    </dsp:sp>
    <dsp:sp modelId="{5C60102C-95A1-47A3-A0B3-498E2B7653AB}">
      <dsp:nvSpPr>
        <dsp:cNvPr id="0" name=""/>
        <dsp:cNvSpPr/>
      </dsp:nvSpPr>
      <dsp:spPr>
        <a:xfrm rot="10800000">
          <a:off x="0" y="1807257"/>
          <a:ext cx="5105400" cy="1824199"/>
        </a:xfrm>
        <a:prstGeom prst="upArrowCallou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2">
                  <a:lumMod val="10000"/>
                </a:schemeClr>
              </a:solidFill>
            </a:rPr>
            <a:t>Installation &amp; Environment Department (I&amp;E)</a:t>
          </a:r>
        </a:p>
      </dsp:txBody>
      <dsp:txXfrm rot="10800000">
        <a:off x="0" y="1807257"/>
        <a:ext cx="5105400" cy="1185310"/>
      </dsp:txXfrm>
    </dsp:sp>
    <dsp:sp modelId="{276E53CD-789C-4A28-B60C-9318C68F53F0}">
      <dsp:nvSpPr>
        <dsp:cNvPr id="0" name=""/>
        <dsp:cNvSpPr/>
      </dsp:nvSpPr>
      <dsp:spPr>
        <a:xfrm rot="10800000">
          <a:off x="0" y="848"/>
          <a:ext cx="5105400" cy="1824199"/>
        </a:xfrm>
        <a:prstGeom prst="upArrowCallou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2">
                  <a:lumMod val="10000"/>
                </a:schemeClr>
              </a:solidFill>
            </a:rPr>
            <a:t>Commanding Officer (CO)</a:t>
          </a:r>
        </a:p>
      </dsp:txBody>
      <dsp:txXfrm rot="10800000">
        <a:off x="0" y="848"/>
        <a:ext cx="5105400" cy="118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23FE5-81DE-4E19-B6A1-6239385FDFC8}">
      <dsp:nvSpPr>
        <dsp:cNvPr id="0" name=""/>
        <dsp:cNvSpPr/>
      </dsp:nvSpPr>
      <dsp:spPr>
        <a:xfrm>
          <a:off x="4000500" y="1310997"/>
          <a:ext cx="2830383" cy="491223"/>
        </a:xfrm>
        <a:custGeom>
          <a:avLst/>
          <a:gdLst/>
          <a:ahLst/>
          <a:cxnLst/>
          <a:rect l="0" t="0" r="0" b="0"/>
          <a:pathLst>
            <a:path>
              <a:moveTo>
                <a:pt x="0" y="0"/>
              </a:moveTo>
              <a:lnTo>
                <a:pt x="0" y="245611"/>
              </a:lnTo>
              <a:lnTo>
                <a:pt x="2830383" y="245611"/>
              </a:lnTo>
              <a:lnTo>
                <a:pt x="2830383" y="491223"/>
              </a:lnTo>
            </a:path>
          </a:pathLst>
        </a:custGeom>
        <a:noFill/>
        <a:ln w="100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4F4710-FD22-43C9-8691-E1C07238A3BF}">
      <dsp:nvSpPr>
        <dsp:cNvPr id="0" name=""/>
        <dsp:cNvSpPr/>
      </dsp:nvSpPr>
      <dsp:spPr>
        <a:xfrm>
          <a:off x="3954780" y="1310997"/>
          <a:ext cx="91440" cy="491223"/>
        </a:xfrm>
        <a:custGeom>
          <a:avLst/>
          <a:gdLst/>
          <a:ahLst/>
          <a:cxnLst/>
          <a:rect l="0" t="0" r="0" b="0"/>
          <a:pathLst>
            <a:path>
              <a:moveTo>
                <a:pt x="45720" y="0"/>
              </a:moveTo>
              <a:lnTo>
                <a:pt x="45720" y="491223"/>
              </a:lnTo>
            </a:path>
          </a:pathLst>
        </a:custGeom>
        <a:noFill/>
        <a:ln w="100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6F2189-CA08-4E35-9921-EBB1E31A7A4E}">
      <dsp:nvSpPr>
        <dsp:cNvPr id="0" name=""/>
        <dsp:cNvSpPr/>
      </dsp:nvSpPr>
      <dsp:spPr>
        <a:xfrm>
          <a:off x="1170116" y="1310997"/>
          <a:ext cx="2830383" cy="491223"/>
        </a:xfrm>
        <a:custGeom>
          <a:avLst/>
          <a:gdLst/>
          <a:ahLst/>
          <a:cxnLst/>
          <a:rect l="0" t="0" r="0" b="0"/>
          <a:pathLst>
            <a:path>
              <a:moveTo>
                <a:pt x="2830383" y="0"/>
              </a:moveTo>
              <a:lnTo>
                <a:pt x="2830383" y="245611"/>
              </a:lnTo>
              <a:lnTo>
                <a:pt x="0" y="245611"/>
              </a:lnTo>
              <a:lnTo>
                <a:pt x="0" y="491223"/>
              </a:lnTo>
            </a:path>
          </a:pathLst>
        </a:custGeom>
        <a:noFill/>
        <a:ln w="100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A2E7E37-625A-4C0D-BCD3-DE74A676D303}">
      <dsp:nvSpPr>
        <dsp:cNvPr id="0" name=""/>
        <dsp:cNvSpPr/>
      </dsp:nvSpPr>
      <dsp:spPr>
        <a:xfrm>
          <a:off x="2133605" y="152399"/>
          <a:ext cx="3733789" cy="1158597"/>
        </a:xfrm>
        <a:prstGeom prst="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itchFamily="34" charset="0"/>
            </a:rPr>
            <a:t>Environmental Management Division (EMD)</a:t>
          </a:r>
          <a:br>
            <a:rPr lang="en-US" sz="2400" kern="1200" dirty="0">
              <a:latin typeface="Calibri" pitchFamily="34" charset="0"/>
            </a:rPr>
          </a:br>
          <a:r>
            <a:rPr lang="en-US" sz="2000" i="1" kern="1200" dirty="0">
              <a:latin typeface="Calibri" pitchFamily="34" charset="0"/>
            </a:rPr>
            <a:t>Bldg 12, Post Lane, 451-5003</a:t>
          </a:r>
        </a:p>
      </dsp:txBody>
      <dsp:txXfrm>
        <a:off x="2133605" y="152399"/>
        <a:ext cx="3733789" cy="1158597"/>
      </dsp:txXfrm>
    </dsp:sp>
    <dsp:sp modelId="{54DBFB48-6D08-44BA-99D1-402A8A214C56}">
      <dsp:nvSpPr>
        <dsp:cNvPr id="0" name=""/>
        <dsp:cNvSpPr/>
      </dsp:nvSpPr>
      <dsp:spPr>
        <a:xfrm>
          <a:off x="537" y="1802220"/>
          <a:ext cx="2339159" cy="1169579"/>
        </a:xfrm>
        <a:prstGeom prst="rect">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itchFamily="34" charset="0"/>
            </a:rPr>
            <a:t>Environmental Compliance Branch (ECB)</a:t>
          </a:r>
        </a:p>
      </dsp:txBody>
      <dsp:txXfrm>
        <a:off x="537" y="1802220"/>
        <a:ext cx="2339159" cy="1169579"/>
      </dsp:txXfrm>
    </dsp:sp>
    <dsp:sp modelId="{1DFA8D02-C081-418D-A77B-BA10247E2C23}">
      <dsp:nvSpPr>
        <dsp:cNvPr id="0" name=""/>
        <dsp:cNvSpPr/>
      </dsp:nvSpPr>
      <dsp:spPr>
        <a:xfrm>
          <a:off x="2830920" y="1802220"/>
          <a:ext cx="2339159" cy="1169579"/>
        </a:xfrm>
        <a:prstGeom prst="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itchFamily="34" charset="0"/>
            </a:rPr>
            <a:t>Environmental Conservation Branch (ECON)</a:t>
          </a:r>
        </a:p>
      </dsp:txBody>
      <dsp:txXfrm>
        <a:off x="2830920" y="1802220"/>
        <a:ext cx="2339159" cy="1169579"/>
      </dsp:txXfrm>
    </dsp:sp>
    <dsp:sp modelId="{8AABA5D4-76D7-4283-9521-B35BB234FCF0}">
      <dsp:nvSpPr>
        <dsp:cNvPr id="0" name=""/>
        <dsp:cNvSpPr/>
      </dsp:nvSpPr>
      <dsp:spPr>
        <a:xfrm>
          <a:off x="5661303" y="1802220"/>
          <a:ext cx="2339159" cy="1169579"/>
        </a:xfrm>
        <a:prstGeom prst="rect">
          <a:avLst/>
        </a:prstGeom>
        <a:solidFill>
          <a:schemeClr val="accent4"/>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itchFamily="34" charset="0"/>
            </a:rPr>
            <a:t>Environmental Quality Branch (EQB)</a:t>
          </a:r>
        </a:p>
      </dsp:txBody>
      <dsp:txXfrm>
        <a:off x="5661303" y="1802220"/>
        <a:ext cx="2339159" cy="1169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72B93-37B0-4280-9772-71AC12F5392D}">
      <dsp:nvSpPr>
        <dsp:cNvPr id="0" name=""/>
        <dsp:cNvSpPr/>
      </dsp:nvSpPr>
      <dsp:spPr>
        <a:xfrm>
          <a:off x="76203" y="2239"/>
          <a:ext cx="2076858" cy="155033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Drinking Water</a:t>
          </a:r>
        </a:p>
        <a:p>
          <a:pPr marL="171450" lvl="1" indent="-171450" algn="l" defTabSz="711200">
            <a:lnSpc>
              <a:spcPct val="90000"/>
            </a:lnSpc>
            <a:spcBef>
              <a:spcPct val="0"/>
            </a:spcBef>
            <a:spcAft>
              <a:spcPct val="15000"/>
            </a:spcAft>
            <a:buChar char="•"/>
          </a:pPr>
          <a:r>
            <a:rPr lang="en-US" sz="1600" kern="1200" dirty="0">
              <a:latin typeface="Calibri" pitchFamily="34" charset="0"/>
            </a:rPr>
            <a:t>Wastewater</a:t>
          </a:r>
        </a:p>
        <a:p>
          <a:pPr marL="171450" lvl="1" indent="-171450" algn="l" defTabSz="711200">
            <a:lnSpc>
              <a:spcPct val="90000"/>
            </a:lnSpc>
            <a:spcBef>
              <a:spcPct val="0"/>
            </a:spcBef>
            <a:spcAft>
              <a:spcPct val="15000"/>
            </a:spcAft>
            <a:buChar char="•"/>
          </a:pPr>
          <a:r>
            <a:rPr lang="en-US" sz="1600" kern="1200" dirty="0">
              <a:latin typeface="Calibri" pitchFamily="34" charset="0"/>
            </a:rPr>
            <a:t>Water Conservation</a:t>
          </a:r>
        </a:p>
        <a:p>
          <a:pPr marL="171450" lvl="1" indent="-171450" algn="l" defTabSz="711200">
            <a:lnSpc>
              <a:spcPct val="90000"/>
            </a:lnSpc>
            <a:spcBef>
              <a:spcPct val="0"/>
            </a:spcBef>
            <a:spcAft>
              <a:spcPct val="15000"/>
            </a:spcAft>
            <a:buChar char="•"/>
          </a:pPr>
          <a:r>
            <a:rPr lang="en-US" sz="1600" kern="1200" dirty="0">
              <a:latin typeface="Calibri" pitchFamily="34" charset="0"/>
            </a:rPr>
            <a:t>Stormwater</a:t>
          </a:r>
        </a:p>
      </dsp:txBody>
      <dsp:txXfrm>
        <a:off x="112529" y="38565"/>
        <a:ext cx="2004206" cy="1514004"/>
      </dsp:txXfrm>
    </dsp:sp>
    <dsp:sp modelId="{D8E2B1E6-64B4-48C6-A316-DA6D9EDDC15D}">
      <dsp:nvSpPr>
        <dsp:cNvPr id="0" name=""/>
        <dsp:cNvSpPr/>
      </dsp:nvSpPr>
      <dsp:spPr>
        <a:xfrm>
          <a:off x="76203" y="1244404"/>
          <a:ext cx="2076858" cy="392472"/>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itchFamily="34" charset="0"/>
            </a:rPr>
            <a:t>Water</a:t>
          </a:r>
        </a:p>
      </dsp:txBody>
      <dsp:txXfrm>
        <a:off x="76203" y="1244404"/>
        <a:ext cx="1462576" cy="392472"/>
      </dsp:txXfrm>
    </dsp:sp>
    <dsp:sp modelId="{ACF2D482-61FB-473E-9026-BF56F7DEFD8A}">
      <dsp:nvSpPr>
        <dsp:cNvPr id="0" name=""/>
        <dsp:cNvSpPr/>
      </dsp:nvSpPr>
      <dsp:spPr>
        <a:xfrm>
          <a:off x="1600197" y="1168391"/>
          <a:ext cx="726900" cy="726900"/>
        </a:xfrm>
        <a:prstGeom prst="ellipse">
          <a:avLst/>
        </a:prstGeom>
        <a:blipFill rotWithShape="0">
          <a:blip xmlns:r="http://schemas.openxmlformats.org/officeDocument/2006/relationships" r:embed="rId1"/>
          <a:stretch>
            <a:fillRect/>
          </a:stretch>
        </a:blip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2F2A19-24B8-4069-91A5-9D6A0583F13C}">
      <dsp:nvSpPr>
        <dsp:cNvPr id="0" name=""/>
        <dsp:cNvSpPr/>
      </dsp:nvSpPr>
      <dsp:spPr>
        <a:xfrm>
          <a:off x="2360485" y="2239"/>
          <a:ext cx="2076858" cy="155033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Hazardous Materials</a:t>
          </a:r>
        </a:p>
        <a:p>
          <a:pPr marL="171450" lvl="1" indent="-171450" algn="l" defTabSz="711200">
            <a:lnSpc>
              <a:spcPct val="90000"/>
            </a:lnSpc>
            <a:spcBef>
              <a:spcPct val="0"/>
            </a:spcBef>
            <a:spcAft>
              <a:spcPct val="15000"/>
            </a:spcAft>
            <a:buChar char="•"/>
          </a:pPr>
          <a:r>
            <a:rPr lang="en-US" sz="1600" kern="1200" dirty="0">
              <a:latin typeface="Calibri" pitchFamily="34" charset="0"/>
            </a:rPr>
            <a:t>Hazardous Waste</a:t>
          </a:r>
        </a:p>
        <a:p>
          <a:pPr marL="171450" lvl="1" indent="-171450" algn="l" defTabSz="711200">
            <a:lnSpc>
              <a:spcPct val="90000"/>
            </a:lnSpc>
            <a:spcBef>
              <a:spcPct val="0"/>
            </a:spcBef>
            <a:spcAft>
              <a:spcPct val="15000"/>
            </a:spcAft>
            <a:buChar char="•"/>
          </a:pPr>
          <a:r>
            <a:rPr lang="en-US" sz="1600" kern="1200" dirty="0">
              <a:latin typeface="Calibri" pitchFamily="34" charset="0"/>
            </a:rPr>
            <a:t>Pesticides</a:t>
          </a:r>
        </a:p>
        <a:p>
          <a:pPr marL="171450" lvl="1" indent="-171450" algn="l" defTabSz="711200">
            <a:lnSpc>
              <a:spcPct val="90000"/>
            </a:lnSpc>
            <a:spcBef>
              <a:spcPct val="0"/>
            </a:spcBef>
            <a:spcAft>
              <a:spcPct val="15000"/>
            </a:spcAft>
            <a:buChar char="•"/>
          </a:pPr>
          <a:r>
            <a:rPr lang="en-US" sz="1600" kern="1200" dirty="0">
              <a:latin typeface="Calibri" pitchFamily="34" charset="0"/>
            </a:rPr>
            <a:t>Solid Waste &amp; Recycling</a:t>
          </a:r>
        </a:p>
        <a:p>
          <a:pPr marL="228600" lvl="1" indent="-228600" algn="l" defTabSz="1022350">
            <a:lnSpc>
              <a:spcPct val="90000"/>
            </a:lnSpc>
            <a:spcBef>
              <a:spcPct val="0"/>
            </a:spcBef>
            <a:spcAft>
              <a:spcPct val="15000"/>
            </a:spcAft>
            <a:buChar char="•"/>
          </a:pPr>
          <a:endParaRPr lang="en-US" sz="2300" kern="1200" dirty="0">
            <a:latin typeface="Calibri" pitchFamily="34" charset="0"/>
          </a:endParaRPr>
        </a:p>
      </dsp:txBody>
      <dsp:txXfrm>
        <a:off x="2396811" y="38565"/>
        <a:ext cx="2004206" cy="1514004"/>
      </dsp:txXfrm>
    </dsp:sp>
    <dsp:sp modelId="{CB340F23-7D93-484D-AF2A-31735C383654}">
      <dsp:nvSpPr>
        <dsp:cNvPr id="0" name=""/>
        <dsp:cNvSpPr/>
      </dsp:nvSpPr>
      <dsp:spPr>
        <a:xfrm>
          <a:off x="2360485" y="1397002"/>
          <a:ext cx="2076858" cy="666642"/>
        </a:xfrm>
        <a:prstGeom prst="rect">
          <a:avLst/>
        </a:prstGeom>
        <a:solidFill>
          <a:schemeClr val="accent4">
            <a:hueOff val="-2232385"/>
            <a:satOff val="13449"/>
            <a:lumOff val="1078"/>
            <a:alphaOff val="0"/>
          </a:schemeClr>
        </a:solidFill>
        <a:ln w="1905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itchFamily="34" charset="0"/>
            </a:rPr>
            <a:t>Materials &amp; Waste</a:t>
          </a:r>
        </a:p>
      </dsp:txBody>
      <dsp:txXfrm>
        <a:off x="2360485" y="1397002"/>
        <a:ext cx="1462576" cy="666642"/>
      </dsp:txXfrm>
    </dsp:sp>
    <dsp:sp modelId="{C066C3D0-E836-4620-A0BE-4B68B6360F50}">
      <dsp:nvSpPr>
        <dsp:cNvPr id="0" name=""/>
        <dsp:cNvSpPr/>
      </dsp:nvSpPr>
      <dsp:spPr>
        <a:xfrm>
          <a:off x="3913296" y="1365621"/>
          <a:ext cx="726900" cy="726900"/>
        </a:xfrm>
        <a:prstGeom prst="ellipse">
          <a:avLst/>
        </a:prstGeom>
        <a:blipFill rotWithShape="0">
          <a:blip xmlns:r="http://schemas.openxmlformats.org/officeDocument/2006/relationships" r:embed="rId2"/>
          <a:stretch>
            <a:fillRect/>
          </a:stretch>
        </a:blipFill>
        <a:ln w="1905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sp>
    <dsp:sp modelId="{C601CD97-E9F8-446E-8D0B-6F1FBD72E280}">
      <dsp:nvSpPr>
        <dsp:cNvPr id="0" name=""/>
        <dsp:cNvSpPr/>
      </dsp:nvSpPr>
      <dsp:spPr>
        <a:xfrm>
          <a:off x="4670645" y="6"/>
          <a:ext cx="2076858" cy="155033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Air Quality</a:t>
          </a:r>
        </a:p>
        <a:p>
          <a:pPr marL="171450" lvl="1" indent="-171450" algn="l" defTabSz="711200">
            <a:lnSpc>
              <a:spcPct val="90000"/>
            </a:lnSpc>
            <a:spcBef>
              <a:spcPct val="0"/>
            </a:spcBef>
            <a:spcAft>
              <a:spcPct val="15000"/>
            </a:spcAft>
            <a:buChar char="•"/>
          </a:pPr>
          <a:r>
            <a:rPr lang="en-US" sz="1600" kern="1200" dirty="0">
              <a:latin typeface="Calibri" pitchFamily="34" charset="0"/>
            </a:rPr>
            <a:t>Asbestos</a:t>
          </a:r>
        </a:p>
        <a:p>
          <a:pPr marL="171450" lvl="1" indent="-171450" algn="l" defTabSz="711200">
            <a:lnSpc>
              <a:spcPct val="90000"/>
            </a:lnSpc>
            <a:spcBef>
              <a:spcPct val="0"/>
            </a:spcBef>
            <a:spcAft>
              <a:spcPct val="15000"/>
            </a:spcAft>
            <a:buChar char="•"/>
          </a:pPr>
          <a:r>
            <a:rPr lang="en-US" sz="1600" kern="1200" dirty="0">
              <a:latin typeface="Calibri" pitchFamily="34" charset="0"/>
            </a:rPr>
            <a:t>Noise</a:t>
          </a:r>
        </a:p>
      </dsp:txBody>
      <dsp:txXfrm>
        <a:off x="4706971" y="36332"/>
        <a:ext cx="2004206" cy="1514004"/>
      </dsp:txXfrm>
    </dsp:sp>
    <dsp:sp modelId="{5CD12A66-86B5-429D-973C-D8D35A6D33C7}">
      <dsp:nvSpPr>
        <dsp:cNvPr id="0" name=""/>
        <dsp:cNvSpPr/>
      </dsp:nvSpPr>
      <dsp:spPr>
        <a:xfrm>
          <a:off x="4670645" y="1396999"/>
          <a:ext cx="2076858" cy="377406"/>
        </a:xfrm>
        <a:prstGeom prst="rect">
          <a:avLst/>
        </a:prstGeom>
        <a:solidFill>
          <a:schemeClr val="accent4">
            <a:hueOff val="-4464770"/>
            <a:satOff val="26899"/>
            <a:lumOff val="2156"/>
            <a:alphaOff val="0"/>
          </a:schemeClr>
        </a:solidFill>
        <a:ln w="1905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itchFamily="34" charset="0"/>
            </a:rPr>
            <a:t>Air</a:t>
          </a:r>
        </a:p>
      </dsp:txBody>
      <dsp:txXfrm>
        <a:off x="4670645" y="1396999"/>
        <a:ext cx="1462576" cy="377406"/>
      </dsp:txXfrm>
    </dsp:sp>
    <dsp:sp modelId="{A09C53A1-526D-4121-B01D-EB64EE89F68A}">
      <dsp:nvSpPr>
        <dsp:cNvPr id="0" name=""/>
        <dsp:cNvSpPr/>
      </dsp:nvSpPr>
      <dsp:spPr>
        <a:xfrm>
          <a:off x="6096004" y="1244592"/>
          <a:ext cx="726900" cy="726900"/>
        </a:xfrm>
        <a:prstGeom prst="ellipse">
          <a:avLst/>
        </a:prstGeom>
        <a:blipFill rotWithShape="0">
          <a:blip xmlns:r="http://schemas.openxmlformats.org/officeDocument/2006/relationships" r:embed="rId3"/>
          <a:stretch>
            <a:fillRect/>
          </a:stretch>
        </a:blipFill>
        <a:ln w="1905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1E213-1122-407A-8995-7124DF3D851C}">
      <dsp:nvSpPr>
        <dsp:cNvPr id="0" name=""/>
        <dsp:cNvSpPr/>
      </dsp:nvSpPr>
      <dsp:spPr>
        <a:xfrm>
          <a:off x="2670" y="4314"/>
          <a:ext cx="2114202" cy="2163901"/>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ts val="1700"/>
            </a:lnSpc>
            <a:spcBef>
              <a:spcPct val="0"/>
            </a:spcBef>
            <a:spcAft>
              <a:spcPts val="200"/>
            </a:spcAft>
            <a:buChar char="•"/>
          </a:pPr>
          <a:r>
            <a:rPr lang="en-US" sz="1600" kern="1200" dirty="0">
              <a:latin typeface="Calibri" pitchFamily="34" charset="0"/>
            </a:rPr>
            <a:t>Threatened and Endangered Species</a:t>
          </a:r>
          <a:endParaRPr lang="en-US" sz="1600" kern="1200" dirty="0"/>
        </a:p>
        <a:p>
          <a:pPr marL="171450" lvl="1" indent="-171450" algn="l" defTabSz="711200">
            <a:lnSpc>
              <a:spcPts val="1700"/>
            </a:lnSpc>
            <a:spcBef>
              <a:spcPct val="0"/>
            </a:spcBef>
            <a:spcAft>
              <a:spcPts val="200"/>
            </a:spcAft>
            <a:buChar char="•"/>
          </a:pPr>
          <a:r>
            <a:rPr lang="en-US" sz="1600" kern="1200" dirty="0">
              <a:latin typeface="Calibri" pitchFamily="34" charset="0"/>
            </a:rPr>
            <a:t>Wetlands &amp; Forestry</a:t>
          </a:r>
        </a:p>
        <a:p>
          <a:pPr marL="171450" lvl="1" indent="-171450" algn="l" defTabSz="711200">
            <a:lnSpc>
              <a:spcPts val="1700"/>
            </a:lnSpc>
            <a:spcBef>
              <a:spcPct val="0"/>
            </a:spcBef>
            <a:spcAft>
              <a:spcPts val="200"/>
            </a:spcAft>
            <a:buChar char="•"/>
          </a:pPr>
          <a:r>
            <a:rPr lang="en-US" sz="1600" kern="1200" dirty="0">
              <a:latin typeface="Calibri" pitchFamily="34" charset="0"/>
            </a:rPr>
            <a:t>Cultural &amp; Archeological Resources</a:t>
          </a:r>
        </a:p>
        <a:p>
          <a:pPr marL="171450" lvl="1" indent="-171450" algn="l" defTabSz="711200">
            <a:lnSpc>
              <a:spcPts val="1700"/>
            </a:lnSpc>
            <a:spcBef>
              <a:spcPct val="0"/>
            </a:spcBef>
            <a:spcAft>
              <a:spcPts val="200"/>
            </a:spcAft>
            <a:buChar char="•"/>
          </a:pPr>
          <a:r>
            <a:rPr lang="en-US" sz="1600" kern="1200" dirty="0">
              <a:latin typeface="Calibri" pitchFamily="34" charset="0"/>
            </a:rPr>
            <a:t>National Environmental Policy Act</a:t>
          </a:r>
        </a:p>
      </dsp:txBody>
      <dsp:txXfrm>
        <a:off x="52208" y="53852"/>
        <a:ext cx="2015126" cy="2114363"/>
      </dsp:txXfrm>
    </dsp:sp>
    <dsp:sp modelId="{94FB2A99-269D-4002-8028-D836E305A2F2}">
      <dsp:nvSpPr>
        <dsp:cNvPr id="0" name=""/>
        <dsp:cNvSpPr/>
      </dsp:nvSpPr>
      <dsp:spPr>
        <a:xfrm>
          <a:off x="0" y="2158847"/>
          <a:ext cx="2118006" cy="62944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ts val="1600"/>
            </a:lnSpc>
            <a:spcBef>
              <a:spcPct val="0"/>
            </a:spcBef>
            <a:spcAft>
              <a:spcPct val="35000"/>
            </a:spcAft>
            <a:buNone/>
          </a:pPr>
          <a:r>
            <a:rPr lang="en-US" sz="1600" kern="1200" dirty="0">
              <a:latin typeface="Calibri" pitchFamily="34" charset="0"/>
            </a:rPr>
            <a:t>Natural  &amp; Cultural Resources</a:t>
          </a:r>
          <a:endParaRPr lang="en-US" sz="1600" kern="1200" dirty="0"/>
        </a:p>
      </dsp:txBody>
      <dsp:txXfrm>
        <a:off x="0" y="2158847"/>
        <a:ext cx="1491553" cy="629440"/>
      </dsp:txXfrm>
    </dsp:sp>
    <dsp:sp modelId="{5228C8C4-EC6F-4251-AB3F-818EE0BF13CC}">
      <dsp:nvSpPr>
        <dsp:cNvPr id="0" name=""/>
        <dsp:cNvSpPr/>
      </dsp:nvSpPr>
      <dsp:spPr>
        <a:xfrm>
          <a:off x="1491774" y="2137039"/>
          <a:ext cx="675920" cy="675920"/>
        </a:xfrm>
        <a:prstGeom prst="ellipse">
          <a:avLst/>
        </a:prstGeom>
        <a:blipFill rotWithShape="0">
          <a:blip xmlns:r="http://schemas.openxmlformats.org/officeDocument/2006/relationships" r:embed="rId1"/>
          <a:stretch>
            <a:fillRect/>
          </a:stretch>
        </a:blip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2CE0B5-06DE-45AA-8DCD-F5013FADA38F}">
      <dsp:nvSpPr>
        <dsp:cNvPr id="0" name=""/>
        <dsp:cNvSpPr/>
      </dsp:nvSpPr>
      <dsp:spPr>
        <a:xfrm>
          <a:off x="4545733" y="0"/>
          <a:ext cx="1931201" cy="2344821"/>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Spills</a:t>
          </a:r>
        </a:p>
        <a:p>
          <a:pPr marL="171450" lvl="1" indent="-171450" algn="l" defTabSz="711200">
            <a:lnSpc>
              <a:spcPct val="90000"/>
            </a:lnSpc>
            <a:spcBef>
              <a:spcPct val="0"/>
            </a:spcBef>
            <a:spcAft>
              <a:spcPct val="15000"/>
            </a:spcAft>
            <a:buChar char="•"/>
          </a:pPr>
          <a:r>
            <a:rPr lang="en-US" sz="1600" kern="1200" dirty="0">
              <a:latin typeface="Calibri" pitchFamily="34" charset="0"/>
            </a:rPr>
            <a:t>Emergency Response</a:t>
          </a:r>
        </a:p>
        <a:p>
          <a:pPr marL="171450" lvl="1" indent="-171450" algn="l" defTabSz="711200">
            <a:lnSpc>
              <a:spcPct val="90000"/>
            </a:lnSpc>
            <a:spcBef>
              <a:spcPct val="0"/>
            </a:spcBef>
            <a:spcAft>
              <a:spcPct val="15000"/>
            </a:spcAft>
            <a:buChar char="•"/>
          </a:pPr>
          <a:r>
            <a:rPr lang="en-US" sz="1600" kern="1200" dirty="0">
              <a:latin typeface="Calibri" pitchFamily="34" charset="0"/>
            </a:rPr>
            <a:t>Installation Restoration</a:t>
          </a:r>
        </a:p>
        <a:p>
          <a:pPr marL="171450" lvl="1" indent="-171450" algn="l" defTabSz="711200">
            <a:lnSpc>
              <a:spcPct val="90000"/>
            </a:lnSpc>
            <a:spcBef>
              <a:spcPct val="0"/>
            </a:spcBef>
            <a:spcAft>
              <a:spcPct val="15000"/>
            </a:spcAft>
            <a:buChar char="•"/>
          </a:pPr>
          <a:r>
            <a:rPr lang="en-US" sz="1600" kern="1200" dirty="0">
              <a:latin typeface="Calibri" pitchFamily="34" charset="0"/>
            </a:rPr>
            <a:t>Ammunition, Explosives &amp; Dangerous Articles</a:t>
          </a:r>
        </a:p>
      </dsp:txBody>
      <dsp:txXfrm>
        <a:off x="4590983" y="45250"/>
        <a:ext cx="1840701" cy="2299571"/>
      </dsp:txXfrm>
    </dsp:sp>
    <dsp:sp modelId="{A2A132D8-765B-46DE-9A8D-8BA79633CA01}">
      <dsp:nvSpPr>
        <dsp:cNvPr id="0" name=""/>
        <dsp:cNvSpPr/>
      </dsp:nvSpPr>
      <dsp:spPr>
        <a:xfrm>
          <a:off x="4534764" y="2134430"/>
          <a:ext cx="1931201" cy="744994"/>
        </a:xfrm>
        <a:prstGeom prst="rect">
          <a:avLst/>
        </a:prstGeom>
        <a:solidFill>
          <a:schemeClr val="accent2">
            <a:hueOff val="2340759"/>
            <a:satOff val="-2919"/>
            <a:lumOff val="686"/>
            <a:alphaOff val="0"/>
          </a:schemeClr>
        </a:solidFill>
        <a:ln w="1905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Calibri" pitchFamily="34" charset="0"/>
            </a:rPr>
            <a:t>Release  Protection and Response</a:t>
          </a:r>
        </a:p>
      </dsp:txBody>
      <dsp:txXfrm>
        <a:off x="4534764" y="2134430"/>
        <a:ext cx="1360001" cy="744994"/>
      </dsp:txXfrm>
    </dsp:sp>
    <dsp:sp modelId="{319C2692-00A8-49C8-8101-D7E9BB952851}">
      <dsp:nvSpPr>
        <dsp:cNvPr id="0" name=""/>
        <dsp:cNvSpPr/>
      </dsp:nvSpPr>
      <dsp:spPr>
        <a:xfrm>
          <a:off x="5790088" y="2203500"/>
          <a:ext cx="675920" cy="675920"/>
        </a:xfrm>
        <a:prstGeom prst="ellipse">
          <a:avLst/>
        </a:prstGeom>
        <a:blipFill rotWithShape="0">
          <a:blip xmlns:r="http://schemas.openxmlformats.org/officeDocument/2006/relationships" r:embed="rId2"/>
          <a:stretch>
            <a:fillRect/>
          </a:stretch>
        </a:blipFill>
        <a:ln w="1905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sp>
    <dsp:sp modelId="{20D61FFD-F622-44EC-BFA2-E4B38420B356}">
      <dsp:nvSpPr>
        <dsp:cNvPr id="0" name=""/>
        <dsp:cNvSpPr/>
      </dsp:nvSpPr>
      <dsp:spPr>
        <a:xfrm>
          <a:off x="2346749" y="109104"/>
          <a:ext cx="2039464" cy="98715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Hunting</a:t>
          </a:r>
        </a:p>
        <a:p>
          <a:pPr marL="171450" lvl="1" indent="-171450" algn="l" defTabSz="711200">
            <a:lnSpc>
              <a:spcPct val="90000"/>
            </a:lnSpc>
            <a:spcBef>
              <a:spcPct val="0"/>
            </a:spcBef>
            <a:spcAft>
              <a:spcPct val="15000"/>
            </a:spcAft>
            <a:buChar char="•"/>
          </a:pPr>
          <a:r>
            <a:rPr lang="en-US" sz="1600" kern="1200" dirty="0">
              <a:latin typeface="Calibri" pitchFamily="34" charset="0"/>
            </a:rPr>
            <a:t>Fishing</a:t>
          </a:r>
        </a:p>
        <a:p>
          <a:pPr marL="171450" lvl="1" indent="-171450" algn="l" defTabSz="711200">
            <a:lnSpc>
              <a:spcPct val="90000"/>
            </a:lnSpc>
            <a:spcBef>
              <a:spcPct val="0"/>
            </a:spcBef>
            <a:spcAft>
              <a:spcPct val="15000"/>
            </a:spcAft>
            <a:buChar char="•"/>
          </a:pPr>
          <a:r>
            <a:rPr lang="en-US" sz="1600" kern="1200" dirty="0">
              <a:latin typeface="Calibri" pitchFamily="34" charset="0"/>
            </a:rPr>
            <a:t>Beach Access</a:t>
          </a:r>
        </a:p>
      </dsp:txBody>
      <dsp:txXfrm>
        <a:off x="2369879" y="132234"/>
        <a:ext cx="1993204" cy="964020"/>
      </dsp:txXfrm>
    </dsp:sp>
    <dsp:sp modelId="{2DD30BE5-4E64-4BC4-B874-F799E394C778}">
      <dsp:nvSpPr>
        <dsp:cNvPr id="0" name=""/>
        <dsp:cNvSpPr/>
      </dsp:nvSpPr>
      <dsp:spPr>
        <a:xfrm>
          <a:off x="2342626" y="1043273"/>
          <a:ext cx="2047710" cy="428801"/>
        </a:xfrm>
        <a:prstGeom prst="rect">
          <a:avLst/>
        </a:prstGeom>
        <a:solidFill>
          <a:schemeClr val="accent2">
            <a:hueOff val="4681519"/>
            <a:satOff val="-5839"/>
            <a:lumOff val="1373"/>
            <a:alphaOff val="0"/>
          </a:schemeClr>
        </a:solidFill>
        <a:ln w="1905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itchFamily="34" charset="0"/>
            </a:rPr>
            <a:t>Outdoor Recreation</a:t>
          </a:r>
        </a:p>
      </dsp:txBody>
      <dsp:txXfrm>
        <a:off x="2342626" y="1043273"/>
        <a:ext cx="1442049" cy="428801"/>
      </dsp:txXfrm>
    </dsp:sp>
    <dsp:sp modelId="{26D60874-7370-4680-BFEC-3246D3AE6B0F}">
      <dsp:nvSpPr>
        <dsp:cNvPr id="0" name=""/>
        <dsp:cNvSpPr/>
      </dsp:nvSpPr>
      <dsp:spPr>
        <a:xfrm>
          <a:off x="3815559" y="897157"/>
          <a:ext cx="675920" cy="675920"/>
        </a:xfrm>
        <a:prstGeom prst="ellipse">
          <a:avLst/>
        </a:prstGeom>
        <a:blipFill rotWithShape="0">
          <a:blip xmlns:r="http://schemas.openxmlformats.org/officeDocument/2006/relationships" r:embed="rId3"/>
          <a:stretch>
            <a:fillRect/>
          </a:stretch>
        </a:blipFill>
        <a:ln w="1905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0791" tIns="45396" rIns="90791" bIns="45396" rtlCol="0"/>
          <a:lstStyle>
            <a:lvl1pPr algn="l">
              <a:defRPr sz="1100">
                <a:latin typeface="Arial"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61963"/>
          </a:xfrm>
          <a:prstGeom prst="rect">
            <a:avLst/>
          </a:prstGeom>
        </p:spPr>
        <p:txBody>
          <a:bodyPr vert="horz" lIns="90791" tIns="45396" rIns="90791" bIns="45396" rtlCol="0"/>
          <a:lstStyle>
            <a:lvl1pPr algn="r">
              <a:defRPr sz="1100">
                <a:latin typeface="Arial" charset="0"/>
                <a:cs typeface="+mn-cs"/>
              </a:defRPr>
            </a:lvl1pPr>
          </a:lstStyle>
          <a:p>
            <a:pPr>
              <a:defRPr/>
            </a:pPr>
            <a:fld id="{03DB9CFF-85AB-49DD-AA45-58E22705000D}" type="datetimeFigureOut">
              <a:rPr lang="en-US"/>
              <a:pPr>
                <a:defRPr/>
              </a:pPr>
              <a:t>1/12/2023</a:t>
            </a:fld>
            <a:endParaRPr lang="en-US" dirty="0"/>
          </a:p>
        </p:txBody>
      </p:sp>
      <p:sp>
        <p:nvSpPr>
          <p:cNvPr id="4" name="Footer Placeholder 3"/>
          <p:cNvSpPr>
            <a:spLocks noGrp="1"/>
          </p:cNvSpPr>
          <p:nvPr>
            <p:ph type="ftr" sz="quarter" idx="2"/>
          </p:nvPr>
        </p:nvSpPr>
        <p:spPr>
          <a:xfrm>
            <a:off x="0" y="8772525"/>
            <a:ext cx="2971800" cy="461963"/>
          </a:xfrm>
          <a:prstGeom prst="rect">
            <a:avLst/>
          </a:prstGeom>
        </p:spPr>
        <p:txBody>
          <a:bodyPr vert="horz" lIns="90791" tIns="45396" rIns="90791" bIns="45396" rtlCol="0" anchor="b"/>
          <a:lstStyle>
            <a:lvl1pPr algn="l">
              <a:defRPr sz="11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884613" y="8772525"/>
            <a:ext cx="2971800" cy="461963"/>
          </a:xfrm>
          <a:prstGeom prst="rect">
            <a:avLst/>
          </a:prstGeom>
        </p:spPr>
        <p:txBody>
          <a:bodyPr vert="horz" wrap="square" lIns="90791" tIns="45396" rIns="90791" bIns="45396" numCol="1" anchor="b" anchorCtr="0" compatLnSpc="1">
            <a:prstTxWarp prst="textNoShape">
              <a:avLst/>
            </a:prstTxWarp>
          </a:bodyPr>
          <a:lstStyle>
            <a:lvl1pPr algn="r">
              <a:defRPr sz="1100"/>
            </a:lvl1pPr>
          </a:lstStyle>
          <a:p>
            <a:fld id="{71B90FA2-A6CF-4B19-9E69-D2B3445BD8D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0791" tIns="45396" rIns="90791" bIns="45396" rtlCol="0"/>
          <a:lstStyle>
            <a:lvl1pPr algn="l">
              <a:defRPr sz="1100">
                <a:latin typeface="Arial" charset="0"/>
                <a:cs typeface="+mn-cs"/>
              </a:defRPr>
            </a:lvl1pPr>
          </a:lstStyle>
          <a:p>
            <a:pPr>
              <a:defRPr/>
            </a:pPr>
            <a:endParaRPr lang="en-US"/>
          </a:p>
        </p:txBody>
      </p:sp>
      <p:sp>
        <p:nvSpPr>
          <p:cNvPr id="3" name="Date Placeholder 2"/>
          <p:cNvSpPr>
            <a:spLocks noGrp="1"/>
          </p:cNvSpPr>
          <p:nvPr>
            <p:ph type="dt" idx="1"/>
          </p:nvPr>
        </p:nvSpPr>
        <p:spPr>
          <a:xfrm>
            <a:off x="3884613" y="0"/>
            <a:ext cx="2971800" cy="461963"/>
          </a:xfrm>
          <a:prstGeom prst="rect">
            <a:avLst/>
          </a:prstGeom>
        </p:spPr>
        <p:txBody>
          <a:bodyPr vert="horz" lIns="90791" tIns="45396" rIns="90791" bIns="45396" rtlCol="0"/>
          <a:lstStyle>
            <a:lvl1pPr algn="r">
              <a:defRPr sz="1100">
                <a:latin typeface="Arial" charset="0"/>
                <a:cs typeface="+mn-cs"/>
              </a:defRPr>
            </a:lvl1pPr>
          </a:lstStyle>
          <a:p>
            <a:pPr>
              <a:defRPr/>
            </a:pPr>
            <a:fld id="{05AF31F8-1AB5-49AC-B2D6-1386B0CF7314}" type="datetimeFigureOut">
              <a:rPr lang="en-US"/>
              <a:pPr>
                <a:defRPr/>
              </a:pPr>
              <a:t>1/12/2023</a:t>
            </a:fld>
            <a:endParaRPr lang="en-US" dirty="0"/>
          </a:p>
        </p:txBody>
      </p:sp>
      <p:sp>
        <p:nvSpPr>
          <p:cNvPr id="4" name="Slide Image Placeholder 3"/>
          <p:cNvSpPr>
            <a:spLocks noGrp="1" noRot="1" noChangeAspect="1"/>
          </p:cNvSpPr>
          <p:nvPr>
            <p:ph type="sldImg" idx="2"/>
          </p:nvPr>
        </p:nvSpPr>
        <p:spPr>
          <a:xfrm>
            <a:off x="1120775" y="692150"/>
            <a:ext cx="4618038" cy="3463925"/>
          </a:xfrm>
          <a:prstGeom prst="rect">
            <a:avLst/>
          </a:prstGeom>
          <a:noFill/>
          <a:ln w="12700">
            <a:solidFill>
              <a:prstClr val="black"/>
            </a:solidFill>
          </a:ln>
        </p:spPr>
        <p:txBody>
          <a:bodyPr vert="horz" lIns="90791" tIns="45396" rIns="90791" bIns="45396" rtlCol="0" anchor="ctr"/>
          <a:lstStyle/>
          <a:p>
            <a:pPr lvl="0"/>
            <a:endParaRPr lang="en-US" noProof="0" dirty="0"/>
          </a:p>
        </p:txBody>
      </p:sp>
      <p:sp>
        <p:nvSpPr>
          <p:cNvPr id="5" name="Notes Placeholder 4"/>
          <p:cNvSpPr>
            <a:spLocks noGrp="1"/>
          </p:cNvSpPr>
          <p:nvPr>
            <p:ph type="body" sz="quarter" idx="3"/>
          </p:nvPr>
        </p:nvSpPr>
        <p:spPr>
          <a:xfrm>
            <a:off x="685800" y="4387850"/>
            <a:ext cx="5486400" cy="4156075"/>
          </a:xfrm>
          <a:prstGeom prst="rect">
            <a:avLst/>
          </a:prstGeom>
        </p:spPr>
        <p:txBody>
          <a:bodyPr vert="horz" wrap="square" lIns="90791" tIns="45396" rIns="90791" bIns="45396"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2971800" cy="461963"/>
          </a:xfrm>
          <a:prstGeom prst="rect">
            <a:avLst/>
          </a:prstGeom>
        </p:spPr>
        <p:txBody>
          <a:bodyPr vert="horz" lIns="90791" tIns="45396" rIns="90791" bIns="45396" rtlCol="0" anchor="b"/>
          <a:lstStyle>
            <a:lvl1pPr algn="l">
              <a:defRPr sz="11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884613" y="8772525"/>
            <a:ext cx="2971800" cy="461963"/>
          </a:xfrm>
          <a:prstGeom prst="rect">
            <a:avLst/>
          </a:prstGeom>
        </p:spPr>
        <p:txBody>
          <a:bodyPr vert="horz" wrap="square" lIns="90791" tIns="45396" rIns="90791" bIns="45396" numCol="1" anchor="b" anchorCtr="0" compatLnSpc="1">
            <a:prstTxWarp prst="textNoShape">
              <a:avLst/>
            </a:prstTxWarp>
          </a:bodyPr>
          <a:lstStyle>
            <a:lvl1pPr algn="r">
              <a:defRPr sz="1100"/>
            </a:lvl1pPr>
          </a:lstStyle>
          <a:p>
            <a:fld id="{02C69C36-6D2C-416E-B8E6-A5A03F1BBE2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a:off x="0" y="1150938"/>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590550" y="114935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6" descr="CL Logo.JPG"/>
          <p:cNvPicPr>
            <a:picLocks noChangeAspect="1"/>
          </p:cNvPicPr>
          <p:nvPr userDrawn="1"/>
        </p:nvPicPr>
        <p:blipFill>
          <a:blip r:embed="rId2">
            <a:lum bright="20000"/>
          </a:blip>
          <a:stretch>
            <a:fillRect/>
          </a:stretch>
        </p:blipFill>
        <p:spPr>
          <a:xfrm>
            <a:off x="1143000" y="152400"/>
            <a:ext cx="796925" cy="969963"/>
          </a:xfrm>
          <a:prstGeom prst="rect">
            <a:avLst/>
          </a:prstGeom>
          <a:solidFill>
            <a:schemeClr val="bg1">
              <a:alpha val="18000"/>
            </a:schemeClr>
          </a:solidFill>
          <a:effectLst>
            <a:outerShdw blurRad="38100" sx="1000" sy="1000" algn="ctr" rotWithShape="0">
              <a:srgbClr val="000000"/>
            </a:outerShdw>
          </a:effectLst>
        </p:spPr>
      </p:pic>
      <p:pic>
        <p:nvPicPr>
          <p:cNvPr id="8" name="Picture 6" descr="MarinesLogo.jpg"/>
          <p:cNvPicPr>
            <a:picLocks noChangeAspect="1"/>
          </p:cNvPicPr>
          <p:nvPr userDrawn="1"/>
        </p:nvPicPr>
        <p:blipFill>
          <a:blip r:embed="rId3">
            <a:lum bright="20000"/>
            <a:extLst>
              <a:ext uri="{28A0092B-C50C-407E-A947-70E740481C1C}">
                <a14:useLocalDpi xmlns:a14="http://schemas.microsoft.com/office/drawing/2010/main" val="0"/>
              </a:ext>
            </a:extLst>
          </a:blip>
          <a:srcRect/>
          <a:stretch>
            <a:fillRect/>
          </a:stretch>
        </p:blipFill>
        <p:spPr bwMode="auto">
          <a:xfrm>
            <a:off x="152400" y="152400"/>
            <a:ext cx="9699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43100" y="161925"/>
            <a:ext cx="9779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itle Placeholder 21"/>
          <p:cNvSpPr>
            <a:spLocks noGrp="1"/>
          </p:cNvSpPr>
          <p:nvPr>
            <p:ph type="ctrTitle"/>
          </p:nvPr>
        </p:nvSpPr>
        <p:spPr>
          <a:xfrm>
            <a:off x="685800" y="2130425"/>
            <a:ext cx="7772400" cy="1470025"/>
          </a:xfrm>
        </p:spPr>
        <p:txBody>
          <a:bodyPr/>
          <a:lstStyle>
            <a:lvl1pPr>
              <a:defRPr smtClean="0"/>
            </a:lvl1pPr>
          </a:lstStyle>
          <a:p>
            <a:r>
              <a:rPr lang="en-US"/>
              <a:t>Click to edit Master title style</a:t>
            </a:r>
          </a:p>
        </p:txBody>
      </p:sp>
      <p:sp>
        <p:nvSpPr>
          <p:cNvPr id="68617" name="Text Placeholder 12"/>
          <p:cNvSpPr>
            <a:spLocks noGrp="1"/>
          </p:cNvSpPr>
          <p:nvPr>
            <p:ph type="subTitle" idx="1"/>
          </p:nvPr>
        </p:nvSpPr>
        <p:spPr>
          <a:xfrm>
            <a:off x="1371600" y="3886200"/>
            <a:ext cx="6400800" cy="1752600"/>
          </a:xfrm>
        </p:spPr>
        <p:txBody>
          <a:bodyPr/>
          <a:lstStyle>
            <a:lvl1pPr marL="0" indent="0" algn="ctr">
              <a:buFont typeface="Wingdings" pitchFamily="2" charset="2"/>
              <a:buNone/>
              <a:defRPr smtClean="0"/>
            </a:lvl1pPr>
          </a:lstStyle>
          <a:p>
            <a:r>
              <a:rPr lang="en-US"/>
              <a:t>Click to edit Master subtitle style</a:t>
            </a:r>
          </a:p>
        </p:txBody>
      </p:sp>
      <p:sp>
        <p:nvSpPr>
          <p:cNvPr id="10" name="Date Placeholder 13"/>
          <p:cNvSpPr>
            <a:spLocks noGrp="1"/>
          </p:cNvSpPr>
          <p:nvPr>
            <p:ph type="dt" sz="half" idx="10"/>
          </p:nvPr>
        </p:nvSpPr>
        <p:spPr>
          <a:xfrm>
            <a:off x="457200" y="6245225"/>
            <a:ext cx="2133600" cy="476250"/>
          </a:xfrm>
        </p:spPr>
        <p:txBody>
          <a:bodyPr/>
          <a:lstStyle>
            <a:lvl1pPr>
              <a:defRPr/>
            </a:lvl1pPr>
          </a:lstStyle>
          <a:p>
            <a:pPr>
              <a:defRPr/>
            </a:pPr>
            <a:r>
              <a:rPr lang="en-US"/>
              <a:t>4/13/2009</a:t>
            </a:r>
          </a:p>
        </p:txBody>
      </p:sp>
      <p:sp>
        <p:nvSpPr>
          <p:cNvPr id="11" name="Footer Placeholder 2"/>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12" name="Slide Number Placeholder 22"/>
          <p:cNvSpPr>
            <a:spLocks noGrp="1"/>
          </p:cNvSpPr>
          <p:nvPr>
            <p:ph type="sldNum" sz="quarter" idx="12"/>
          </p:nvPr>
        </p:nvSpPr>
        <p:spPr>
          <a:xfrm>
            <a:off x="6553200" y="6245225"/>
            <a:ext cx="2133600" cy="476250"/>
          </a:xfrm>
        </p:spPr>
        <p:txBody>
          <a:bodyPr wrap="square" lIns="91440" tIns="45720" rIns="91440" bIns="45720" numCol="1" compatLnSpc="1">
            <a:prstTxWarp prst="textNoShape">
              <a:avLst/>
            </a:prstTxWarp>
          </a:bodyPr>
          <a:lstStyle>
            <a:lvl1pPr fontAlgn="base">
              <a:spcBef>
                <a:spcPct val="0"/>
              </a:spcBef>
              <a:spcAft>
                <a:spcPct val="0"/>
              </a:spcAft>
              <a:defRPr sz="1400" smtClean="0"/>
            </a:lvl1pPr>
          </a:lstStyle>
          <a:p>
            <a:fld id="{68AB60DE-0A4D-4CDF-B4BD-6BBA60D1201C}" type="slidenum">
              <a:rPr lang="en-US" altLang="en-US"/>
              <a:pPr/>
              <a:t>‹#›</a:t>
            </a:fld>
            <a:endParaRPr lang="en-US" altLang="en-US"/>
          </a:p>
        </p:txBody>
      </p:sp>
    </p:spTree>
    <p:extLst>
      <p:ext uri="{BB962C8B-B14F-4D97-AF65-F5344CB8AC3E}">
        <p14:creationId xmlns:p14="http://schemas.microsoft.com/office/powerpoint/2010/main" val="3982522009"/>
      </p:ext>
    </p:extLst>
  </p:cSld>
  <p:clrMapOvr>
    <a:masterClrMapping/>
  </p:clrMapOv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0" y="1150938"/>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590550" y="114935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2" descr="CL Logo.JPG"/>
          <p:cNvPicPr>
            <a:picLocks noChangeAspect="1"/>
          </p:cNvPicPr>
          <p:nvPr userDrawn="1"/>
        </p:nvPicPr>
        <p:blipFill>
          <a:blip r:embed="rId2">
            <a:lum bright="20000"/>
          </a:blip>
          <a:stretch>
            <a:fillRect/>
          </a:stretch>
        </p:blipFill>
        <p:spPr>
          <a:xfrm>
            <a:off x="1143000" y="152400"/>
            <a:ext cx="796925" cy="969963"/>
          </a:xfrm>
          <a:prstGeom prst="rect">
            <a:avLst/>
          </a:prstGeom>
          <a:solidFill>
            <a:schemeClr val="bg1">
              <a:alpha val="18000"/>
            </a:schemeClr>
          </a:solidFill>
          <a:effectLst>
            <a:outerShdw blurRad="38100" sx="1000" sy="1000" algn="ctr" rotWithShape="0">
              <a:srgbClr val="000000"/>
            </a:outerShdw>
          </a:effectLst>
        </p:spPr>
      </p:pic>
      <p:pic>
        <p:nvPicPr>
          <p:cNvPr id="9" name="Picture 6" descr="MarinesLogo.jpg"/>
          <p:cNvPicPr>
            <a:picLocks noChangeAspect="1"/>
          </p:cNvPicPr>
          <p:nvPr userDrawn="1"/>
        </p:nvPicPr>
        <p:blipFill>
          <a:blip r:embed="rId3">
            <a:lum bright="20000"/>
            <a:extLst>
              <a:ext uri="{28A0092B-C50C-407E-A947-70E740481C1C}">
                <a14:useLocalDpi xmlns:a14="http://schemas.microsoft.com/office/drawing/2010/main" val="0"/>
              </a:ext>
            </a:extLst>
          </a:blip>
          <a:srcRect/>
          <a:stretch>
            <a:fillRect/>
          </a:stretch>
        </p:blipFill>
        <p:spPr bwMode="auto">
          <a:xfrm>
            <a:off x="152400" y="152400"/>
            <a:ext cx="9699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43100" y="161925"/>
            <a:ext cx="9779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38311" y="76200"/>
            <a:ext cx="5983111" cy="990600"/>
          </a:xfrm>
        </p:spPr>
        <p:txBody>
          <a:bodyPr/>
          <a:lstStyle>
            <a:lvl1pPr algn="ctr">
              <a:defRPr sz="4000">
                <a:latin typeface="Calibri" pitchFamily="34" charset="0"/>
              </a:defRPr>
            </a:lvl1pPr>
          </a:lstStyle>
          <a:p>
            <a:r>
              <a:rPr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3"/>
          <p:cNvSpPr>
            <a:spLocks noGrp="1"/>
          </p:cNvSpPr>
          <p:nvPr>
            <p:ph type="dt" sz="half" idx="10"/>
          </p:nvPr>
        </p:nvSpPr>
        <p:spPr/>
        <p:txBody>
          <a:bodyPr/>
          <a:lstStyle>
            <a:lvl1pPr>
              <a:defRPr/>
            </a:lvl1pPr>
          </a:lstStyle>
          <a:p>
            <a:pPr>
              <a:defRPr/>
            </a:pPr>
            <a:r>
              <a:rPr lang="en-US"/>
              <a:t>4/13/2009</a:t>
            </a:r>
          </a:p>
        </p:txBody>
      </p:sp>
      <p:sp>
        <p:nvSpPr>
          <p:cNvPr id="12" name="Footer Placeholder 2"/>
          <p:cNvSpPr>
            <a:spLocks noGrp="1"/>
          </p:cNvSpPr>
          <p:nvPr>
            <p:ph type="ftr" sz="quarter" idx="11"/>
          </p:nvPr>
        </p:nvSpPr>
        <p:spPr/>
        <p:txBody>
          <a:bodyPr/>
          <a:lstStyle>
            <a:lvl1pPr>
              <a:defRPr/>
            </a:lvl1pPr>
          </a:lstStyle>
          <a:p>
            <a:pPr>
              <a:defRPr/>
            </a:pPr>
            <a:endParaRPr lang="en-US"/>
          </a:p>
        </p:txBody>
      </p:sp>
      <p:sp>
        <p:nvSpPr>
          <p:cNvPr id="13" name="Slide Number Placeholder 22"/>
          <p:cNvSpPr>
            <a:spLocks noGrp="1"/>
          </p:cNvSpPr>
          <p:nvPr>
            <p:ph type="sldNum" sz="quarter" idx="12"/>
          </p:nvPr>
        </p:nvSpPr>
        <p:spPr/>
        <p:txBody>
          <a:bodyPr wrap="square" lIns="91440" tIns="45720" rIns="91440" bIns="45720" numCol="1" compatLnSpc="1">
            <a:prstTxWarp prst="textNoShape">
              <a:avLst/>
            </a:prstTxWarp>
          </a:bodyPr>
          <a:lstStyle>
            <a:lvl1pPr fontAlgn="base">
              <a:spcBef>
                <a:spcPct val="0"/>
              </a:spcBef>
              <a:spcAft>
                <a:spcPct val="0"/>
              </a:spcAft>
              <a:defRPr sz="1400" smtClean="0"/>
            </a:lvl1pPr>
          </a:lstStyle>
          <a:p>
            <a:fld id="{EA059C89-143B-4CC6-904D-8C6FDA218A2A}" type="slidenum">
              <a:rPr lang="en-US" altLang="en-US"/>
              <a:pPr/>
              <a:t>‹#›</a:t>
            </a:fld>
            <a:endParaRPr lang="en-US" altLang="en-US"/>
          </a:p>
        </p:txBody>
      </p:sp>
    </p:spTree>
    <p:extLst>
      <p:ext uri="{BB962C8B-B14F-4D97-AF65-F5344CB8AC3E}">
        <p14:creationId xmlns:p14="http://schemas.microsoft.com/office/powerpoint/2010/main" val="255580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4"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r>
              <a:rPr lang="en-US"/>
              <a:t>4/13/2009</a:t>
            </a:r>
          </a:p>
        </p:txBody>
      </p:sp>
      <p:sp>
        <p:nvSpPr>
          <p:cNvPr id="6" name="Slide Number Placeholder 9"/>
          <p:cNvSpPr>
            <a:spLocks noGrp="1"/>
          </p:cNvSpPr>
          <p:nvPr>
            <p:ph type="sldNum" sz="quarter" idx="11"/>
          </p:nvPr>
        </p:nvSpPr>
        <p:spPr/>
        <p:txBody>
          <a:bodyPr wrap="square" lIns="91440" tIns="45720" rIns="91440" bIns="45720" numCol="1" compatLnSpc="1">
            <a:prstTxWarp prst="textNoShape">
              <a:avLst/>
            </a:prstTxWarp>
          </a:bodyPr>
          <a:lstStyle>
            <a:lvl1pPr fontAlgn="base">
              <a:spcBef>
                <a:spcPct val="0"/>
              </a:spcBef>
              <a:spcAft>
                <a:spcPct val="0"/>
              </a:spcAft>
              <a:defRPr smtClean="0"/>
            </a:lvl1pPr>
          </a:lstStyle>
          <a:p>
            <a:fld id="{BE586F54-29CD-46F2-93D9-F85644E3B94F}" type="slidenum">
              <a:rPr lang="en-US" altLang="en-US"/>
              <a:pPr/>
              <a:t>‹#›</a:t>
            </a:fld>
            <a:endParaRPr lang="en-US" alt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92197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r>
              <a:rPr lang="en-US"/>
              <a:t>4/13/2009</a:t>
            </a:r>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wrap="square" lIns="91440" tIns="45720" rIns="91440" bIns="45720" numCol="1" compatLnSpc="1">
            <a:prstTxWarp prst="textNoShape">
              <a:avLst/>
            </a:prstTxWarp>
          </a:bodyPr>
          <a:lstStyle>
            <a:lvl1pPr fontAlgn="base">
              <a:spcBef>
                <a:spcPct val="0"/>
              </a:spcBef>
              <a:spcAft>
                <a:spcPct val="0"/>
              </a:spcAft>
              <a:defRPr smtClean="0"/>
            </a:lvl1pPr>
          </a:lstStyle>
          <a:p>
            <a:fld id="{D25AE0ED-DE08-4300-BB03-76BB4F798443}" type="slidenum">
              <a:rPr lang="en-US" altLang="en-US"/>
              <a:pPr/>
              <a:t>‹#›</a:t>
            </a:fld>
            <a:endParaRPr lang="en-US" altLang="en-US"/>
          </a:p>
        </p:txBody>
      </p:sp>
    </p:spTree>
    <p:extLst>
      <p:ext uri="{BB962C8B-B14F-4D97-AF65-F5344CB8AC3E}">
        <p14:creationId xmlns:p14="http://schemas.microsoft.com/office/powerpoint/2010/main" val="4167888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Rectangle 3"/>
          <p:cNvSpPr/>
          <p:nvPr userDrawn="1"/>
        </p:nvSpPr>
        <p:spPr>
          <a:xfrm>
            <a:off x="590550" y="114935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Slide Number Placeholder 22"/>
          <p:cNvSpPr txBox="1">
            <a:spLocks/>
          </p:cNvSpPr>
          <p:nvPr userDrawn="1"/>
        </p:nvSpPr>
        <p:spPr>
          <a:xfrm>
            <a:off x="0" y="1141413"/>
            <a:ext cx="533400" cy="244475"/>
          </a:xfrm>
          <a:prstGeom prst="rect">
            <a:avLst/>
          </a:prstGeom>
        </p:spPr>
        <p:txBody>
          <a:bodyPr anchor="ctr">
            <a:normAutofit lnSpcReduction="10000"/>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fld id="{E3A68E7B-ECFC-43A5-AF02-345A49A378F2}" type="slidenum">
              <a:rPr lang="en-US" altLang="en-US" sz="1200" b="1">
                <a:solidFill>
                  <a:srgbClr val="FFFFFF"/>
                </a:solidFill>
                <a:latin typeface="Centaur" panose="02030504050205020304" pitchFamily="18" charset="0"/>
              </a:rPr>
              <a:pPr algn="ctr" eaLnBrk="1" hangingPunct="1">
                <a:lnSpc>
                  <a:spcPct val="80000"/>
                </a:lnSpc>
              </a:pPr>
              <a:t>‹#›</a:t>
            </a:fld>
            <a:endParaRPr lang="en-US" altLang="en-US" sz="1200" b="1">
              <a:solidFill>
                <a:srgbClr val="FFFFFF"/>
              </a:solidFill>
              <a:latin typeface="Centaur" panose="02030504050205020304" pitchFamily="18" charset="0"/>
            </a:endParaRPr>
          </a:p>
        </p:txBody>
      </p:sp>
      <p:pic>
        <p:nvPicPr>
          <p:cNvPr id="8" name="Picture 7" descr="CL Logo.JPG"/>
          <p:cNvPicPr>
            <a:picLocks noChangeAspect="1"/>
          </p:cNvPicPr>
          <p:nvPr userDrawn="1"/>
        </p:nvPicPr>
        <p:blipFill>
          <a:blip r:embed="rId2">
            <a:lum bright="20000"/>
          </a:blip>
          <a:stretch>
            <a:fillRect/>
          </a:stretch>
        </p:blipFill>
        <p:spPr>
          <a:xfrm>
            <a:off x="1219200" y="87313"/>
            <a:ext cx="796925" cy="969962"/>
          </a:xfrm>
          <a:prstGeom prst="rect">
            <a:avLst/>
          </a:prstGeom>
          <a:solidFill>
            <a:schemeClr val="bg1">
              <a:alpha val="18000"/>
            </a:schemeClr>
          </a:solidFill>
          <a:effectLst>
            <a:outerShdw blurRad="38100" sx="1000" sy="1000" algn="ctr" rotWithShape="0">
              <a:srgbClr val="000000"/>
            </a:outerShdw>
          </a:effectLst>
        </p:spPr>
      </p:pic>
      <p:pic>
        <p:nvPicPr>
          <p:cNvPr id="9" name="Picture 6" descr="MarinesLogo.jpg"/>
          <p:cNvPicPr>
            <a:picLocks noChangeAspect="1"/>
          </p:cNvPicPr>
          <p:nvPr userDrawn="1"/>
        </p:nvPicPr>
        <p:blipFill>
          <a:blip r:embed="rId3">
            <a:lum bright="20000"/>
            <a:extLst>
              <a:ext uri="{28A0092B-C50C-407E-A947-70E740481C1C}">
                <a14:useLocalDpi xmlns:a14="http://schemas.microsoft.com/office/drawing/2010/main" val="0"/>
              </a:ext>
            </a:extLst>
          </a:blip>
          <a:srcRect/>
          <a:stretch>
            <a:fillRect/>
          </a:stretch>
        </p:blipFill>
        <p:spPr bwMode="auto">
          <a:xfrm>
            <a:off x="152400" y="85725"/>
            <a:ext cx="9699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22"/>
          <p:cNvSpPr txBox="1">
            <a:spLocks/>
          </p:cNvSpPr>
          <p:nvPr userDrawn="1"/>
        </p:nvSpPr>
        <p:spPr>
          <a:xfrm>
            <a:off x="134938" y="1293813"/>
            <a:ext cx="533400" cy="244475"/>
          </a:xfrm>
          <a:prstGeom prst="rect">
            <a:avLst/>
          </a:prstGeom>
        </p:spPr>
        <p:txBody>
          <a:bodyPr anchor="ctr">
            <a:normAutofit lnSpcReduction="10000"/>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fld id="{EF218D32-1ACD-44B3-99FA-20211DDF18CF}" type="slidenum">
              <a:rPr lang="en-US" altLang="en-US" sz="1200" b="1">
                <a:solidFill>
                  <a:srgbClr val="FFFFFF"/>
                </a:solidFill>
                <a:latin typeface="Centaur" panose="02030504050205020304" pitchFamily="18" charset="0"/>
              </a:rPr>
              <a:pPr algn="ctr" eaLnBrk="1" hangingPunct="1">
                <a:lnSpc>
                  <a:spcPct val="80000"/>
                </a:lnSpc>
              </a:pPr>
              <a:t>‹#›</a:t>
            </a:fld>
            <a:endParaRPr lang="en-US" altLang="en-US" sz="1200" b="1">
              <a:solidFill>
                <a:srgbClr val="FFFFFF"/>
              </a:solidFill>
              <a:latin typeface="Centaur" panose="02030504050205020304" pitchFamily="18" charset="0"/>
            </a:endParaRPr>
          </a:p>
        </p:txBody>
      </p:sp>
      <p:sp>
        <p:nvSpPr>
          <p:cNvPr id="11" name="Slide Number Placeholder 22"/>
          <p:cNvSpPr txBox="1">
            <a:spLocks/>
          </p:cNvSpPr>
          <p:nvPr userDrawn="1"/>
        </p:nvSpPr>
        <p:spPr>
          <a:xfrm>
            <a:off x="271463" y="1446213"/>
            <a:ext cx="533400" cy="244475"/>
          </a:xfrm>
          <a:prstGeom prst="rect">
            <a:avLst/>
          </a:prstGeom>
        </p:spPr>
        <p:txBody>
          <a:bodyPr anchor="ctr">
            <a:normAutofit lnSpcReduction="10000"/>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fld id="{0241BA2A-810A-42C4-A84F-3810089E2319}" type="slidenum">
              <a:rPr lang="en-US" altLang="en-US" sz="1200" b="1">
                <a:solidFill>
                  <a:srgbClr val="FFFFFF"/>
                </a:solidFill>
                <a:latin typeface="Centaur" panose="02030504050205020304" pitchFamily="18" charset="0"/>
              </a:rPr>
              <a:pPr algn="ctr" eaLnBrk="1" hangingPunct="1">
                <a:lnSpc>
                  <a:spcPct val="80000"/>
                </a:lnSpc>
              </a:pPr>
              <a:t>‹#›</a:t>
            </a:fld>
            <a:endParaRPr lang="en-US" altLang="en-US" sz="1200" b="1">
              <a:solidFill>
                <a:srgbClr val="FFFFFF"/>
              </a:solidFill>
              <a:latin typeface="Centaur" panose="02030504050205020304" pitchFamily="18" charset="0"/>
            </a:endParaRPr>
          </a:p>
        </p:txBody>
      </p:sp>
      <p:sp>
        <p:nvSpPr>
          <p:cNvPr id="12" name="Rectangle 11"/>
          <p:cNvSpPr/>
          <p:nvPr userDrawn="1"/>
        </p:nvSpPr>
        <p:spPr>
          <a:xfrm>
            <a:off x="0" y="114300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Slide Number Placeholder 22"/>
          <p:cNvSpPr txBox="1">
            <a:spLocks/>
          </p:cNvSpPr>
          <p:nvPr userDrawn="1"/>
        </p:nvSpPr>
        <p:spPr>
          <a:xfrm>
            <a:off x="0" y="1141413"/>
            <a:ext cx="533400" cy="244475"/>
          </a:xfrm>
          <a:prstGeom prst="rect">
            <a:avLst/>
          </a:prstGeom>
        </p:spPr>
        <p:txBody>
          <a:bodyPr anchor="ctr">
            <a:normAutofit fontScale="77500" lnSpcReduction="20000"/>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endParaRPr lang="en-US" dirty="0">
              <a:cs typeface="+mn-cs"/>
            </a:endParaRPr>
          </a:p>
        </p:txBody>
      </p:sp>
      <p:pic>
        <p:nvPicPr>
          <p:cNvPr id="14" name="Picture 2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41525" y="79375"/>
            <a:ext cx="102393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2"/>
          <p:cNvSpPr>
            <a:spLocks noGrp="1"/>
          </p:cNvSpPr>
          <p:nvPr>
            <p:ph sz="quarter" idx="1"/>
          </p:nvPr>
        </p:nvSpPr>
        <p:spPr>
          <a:xfrm>
            <a:off x="590072" y="1574800"/>
            <a:ext cx="8153400" cy="4495800"/>
          </a:xfrm>
        </p:spPr>
        <p:txBody>
          <a:bodyPr/>
          <a:lstStyle/>
          <a:p>
            <a:r>
              <a:rPr lang="en-US" dirty="0"/>
              <a:t>1. How long has asbestos been in use? </a:t>
            </a:r>
          </a:p>
          <a:p>
            <a:r>
              <a:rPr lang="en-US" dirty="0"/>
              <a:t>2 years</a:t>
            </a:r>
          </a:p>
          <a:p>
            <a:r>
              <a:rPr lang="en-US" dirty="0"/>
              <a:t>20 years</a:t>
            </a:r>
          </a:p>
          <a:p>
            <a:r>
              <a:rPr lang="en-US" dirty="0"/>
              <a:t>200 years</a:t>
            </a:r>
          </a:p>
          <a:p>
            <a:r>
              <a:rPr lang="en-US" dirty="0"/>
              <a:t>2000 years</a:t>
            </a:r>
          </a:p>
          <a:p>
            <a:endParaRPr lang="en-US" dirty="0"/>
          </a:p>
          <a:p>
            <a:r>
              <a:rPr lang="en-US" dirty="0"/>
              <a:t>2. Asbestos was a popular mineral because:</a:t>
            </a:r>
          </a:p>
          <a:p>
            <a:r>
              <a:rPr lang="en-US" dirty="0"/>
              <a:t>Thermal properties</a:t>
            </a:r>
          </a:p>
          <a:p>
            <a:r>
              <a:rPr lang="en-US" dirty="0"/>
              <a:t>Chemical Resistance</a:t>
            </a:r>
          </a:p>
          <a:p>
            <a:r>
              <a:rPr lang="en-US" dirty="0"/>
              <a:t>Availability</a:t>
            </a:r>
          </a:p>
          <a:p>
            <a:r>
              <a:rPr lang="en-US" dirty="0"/>
              <a:t>Tensile Strength</a:t>
            </a:r>
          </a:p>
          <a:p>
            <a:r>
              <a:rPr lang="en-US" dirty="0"/>
              <a:t>All of the above</a:t>
            </a:r>
          </a:p>
          <a:p>
            <a:endParaRPr lang="en-US" dirty="0"/>
          </a:p>
          <a:p>
            <a:endParaRPr lang="en-US" dirty="0"/>
          </a:p>
          <a:p>
            <a:endParaRPr lang="en-US" dirty="0"/>
          </a:p>
          <a:p>
            <a:endParaRPr lang="en-US" dirty="0"/>
          </a:p>
        </p:txBody>
      </p:sp>
      <p:sp>
        <p:nvSpPr>
          <p:cNvPr id="6" name="Title Placeholder 21"/>
          <p:cNvSpPr>
            <a:spLocks noGrp="1"/>
          </p:cNvSpPr>
          <p:nvPr>
            <p:ph type="title"/>
          </p:nvPr>
        </p:nvSpPr>
        <p:spPr bwMode="auto">
          <a:xfrm>
            <a:off x="3174523" y="142340"/>
            <a:ext cx="5893279" cy="990600"/>
          </a:xfrm>
          <a:prstGeom prst="rect">
            <a:avLst/>
          </a:prstGeom>
          <a:noFill/>
          <a:ln w="9525">
            <a:noFill/>
            <a:miter lim="800000"/>
            <a:headEnd/>
            <a:tailEnd/>
          </a:ln>
        </p:spPr>
        <p:txBody>
          <a:bodyPr/>
          <a:lstStyle/>
          <a:p>
            <a:pPr lvl="0"/>
            <a:r>
              <a:rPr lang="en-US" dirty="0"/>
              <a:t>Click to edit</a:t>
            </a:r>
          </a:p>
        </p:txBody>
      </p:sp>
      <p:sp>
        <p:nvSpPr>
          <p:cNvPr id="15" name="Date Placeholder 1"/>
          <p:cNvSpPr>
            <a:spLocks noGrp="1"/>
          </p:cNvSpPr>
          <p:nvPr>
            <p:ph type="dt" sz="half" idx="10"/>
          </p:nvPr>
        </p:nvSpPr>
        <p:spPr/>
        <p:txBody>
          <a:bodyPr/>
          <a:lstStyle>
            <a:lvl1pPr>
              <a:defRPr/>
            </a:lvl1pPr>
          </a:lstStyle>
          <a:p>
            <a:pPr>
              <a:defRPr/>
            </a:pPr>
            <a:r>
              <a:rPr lang="en-US"/>
              <a:t>4/13/2009</a:t>
            </a:r>
          </a:p>
        </p:txBody>
      </p:sp>
      <p:sp>
        <p:nvSpPr>
          <p:cNvPr id="16" name="Footer Placeholder 2"/>
          <p:cNvSpPr>
            <a:spLocks noGrp="1"/>
          </p:cNvSpPr>
          <p:nvPr>
            <p:ph type="ftr" sz="quarter" idx="11"/>
          </p:nvPr>
        </p:nvSpPr>
        <p:spPr/>
        <p:txBody>
          <a:bodyPr/>
          <a:lstStyle>
            <a:lvl1pPr>
              <a:defRPr/>
            </a:lvl1pPr>
          </a:lstStyle>
          <a:p>
            <a:pPr>
              <a:defRPr/>
            </a:pPr>
            <a:endParaRPr lang="en-US"/>
          </a:p>
        </p:txBody>
      </p:sp>
      <p:sp>
        <p:nvSpPr>
          <p:cNvPr id="17" name="Slide Number Placeholder 3"/>
          <p:cNvSpPr>
            <a:spLocks noGrp="1"/>
          </p:cNvSpPr>
          <p:nvPr>
            <p:ph type="sldNum" sz="quarter" idx="12"/>
          </p:nvPr>
        </p:nvSpPr>
        <p:spPr>
          <a:xfrm>
            <a:off x="0" y="6248400"/>
            <a:ext cx="533400" cy="381000"/>
          </a:xfrm>
        </p:spPr>
        <p:txBody>
          <a:bodyPr wrap="square" lIns="91440" tIns="45720" rIns="91440" bIns="45720" numCol="1" compatLnSpc="1">
            <a:prstTxWarp prst="textNoShape">
              <a:avLst/>
            </a:prstTxWarp>
          </a:bodyPr>
          <a:lstStyle>
            <a:lvl1pPr fontAlgn="base">
              <a:spcBef>
                <a:spcPct val="0"/>
              </a:spcBef>
              <a:spcAft>
                <a:spcPct val="0"/>
              </a:spcAft>
              <a:defRPr smtClean="0">
                <a:solidFill>
                  <a:schemeClr val="tx2"/>
                </a:solidFill>
              </a:defRPr>
            </a:lvl1pPr>
          </a:lstStyle>
          <a:p>
            <a:fld id="{CC8D9289-C537-43E0-A644-A6BBEBECA57A}" type="slidenum">
              <a:rPr lang="en-US" altLang="en-US"/>
              <a:pPr/>
              <a:t>‹#›</a:t>
            </a:fld>
            <a:endParaRPr lang="en-US" altLang="en-US"/>
          </a:p>
        </p:txBody>
      </p:sp>
    </p:spTree>
    <p:extLst>
      <p:ext uri="{BB962C8B-B14F-4D97-AF65-F5344CB8AC3E}">
        <p14:creationId xmlns:p14="http://schemas.microsoft.com/office/powerpoint/2010/main" val="3208612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41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0" y="1150938"/>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590550" y="114935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6" descr="MarinesLogo.jpg"/>
          <p:cNvPicPr>
            <a:picLocks noChangeAspect="1"/>
          </p:cNvPicPr>
          <p:nvPr userDrawn="1"/>
        </p:nvPicPr>
        <p:blipFill>
          <a:blip r:embed="rId2">
            <a:lum bright="20000"/>
            <a:extLst>
              <a:ext uri="{28A0092B-C50C-407E-A947-70E740481C1C}">
                <a14:useLocalDpi xmlns:a14="http://schemas.microsoft.com/office/drawing/2010/main" val="0"/>
              </a:ext>
            </a:extLst>
          </a:blip>
          <a:srcRect/>
          <a:stretch>
            <a:fillRect/>
          </a:stretch>
        </p:blipFill>
        <p:spPr bwMode="auto">
          <a:xfrm>
            <a:off x="152400" y="152400"/>
            <a:ext cx="9699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Date Placeholder 3"/>
          <p:cNvSpPr>
            <a:spLocks noGrp="1"/>
          </p:cNvSpPr>
          <p:nvPr>
            <p:ph type="dt" sz="half" idx="10"/>
          </p:nvPr>
        </p:nvSpPr>
        <p:spPr/>
        <p:txBody>
          <a:bodyPr/>
          <a:lstStyle>
            <a:lvl1pPr>
              <a:defRPr/>
            </a:lvl1pPr>
          </a:lstStyle>
          <a:p>
            <a:pPr>
              <a:defRPr/>
            </a:pPr>
            <a:fld id="{4678EE99-4F76-4CD4-A497-D70902F81694}" type="datetime1">
              <a:rPr lang="en-US"/>
              <a:pPr>
                <a:defRPr/>
              </a:pPr>
              <a:t>1/12/2023</a:t>
            </a:fld>
            <a:endParaRPr lang="en-US" dirty="0"/>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wrap="square" lIns="91440" tIns="45720" rIns="91440" bIns="45720" numCol="1" compatLnSpc="1">
            <a:prstTxWarp prst="textNoShape">
              <a:avLst/>
            </a:prstTxWarp>
          </a:bodyPr>
          <a:lstStyle>
            <a:lvl1pPr fontAlgn="base">
              <a:spcBef>
                <a:spcPct val="0"/>
              </a:spcBef>
              <a:spcAft>
                <a:spcPct val="0"/>
              </a:spcAft>
              <a:defRPr sz="1200" smtClean="0">
                <a:latin typeface="Calibri" panose="020F0502020204030204" pitchFamily="34" charset="0"/>
              </a:defRPr>
            </a:lvl1pPr>
          </a:lstStyle>
          <a:p>
            <a:fld id="{E246EF01-035B-4ED0-A049-50F50BC9A830}" type="slidenum">
              <a:rPr lang="en-US" altLang="en-US"/>
              <a:pPr/>
              <a:t>‹#›</a:t>
            </a:fld>
            <a:endParaRPr lang="en-US" altLang="en-US"/>
          </a:p>
        </p:txBody>
      </p:sp>
      <p:pic>
        <p:nvPicPr>
          <p:cNvPr id="73731" name="Picture 3" descr="Station"/>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10821"/>
          <a:stretch/>
        </p:blipFill>
        <p:spPr bwMode="auto">
          <a:xfrm>
            <a:off x="1066800" y="4763"/>
            <a:ext cx="1028700" cy="113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083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3175000" y="142875"/>
            <a:ext cx="589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r>
              <a:rPr lang="en-US"/>
              <a:t>4/13/2009</a:t>
            </a: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0" y="1150938"/>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590550" y="114935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Slide Number Placeholder 22"/>
          <p:cNvSpPr>
            <a:spLocks noGrp="1"/>
          </p:cNvSpPr>
          <p:nvPr>
            <p:ph type="sldNum" sz="quarter" idx="4"/>
          </p:nvPr>
        </p:nvSpPr>
        <p:spPr>
          <a:xfrm>
            <a:off x="8610600" y="6400800"/>
            <a:ext cx="533400" cy="457200"/>
          </a:xfrm>
          <a:prstGeom prst="rect">
            <a:avLst/>
          </a:prstGeom>
        </p:spPr>
        <p:txBody>
          <a:bodyPr vert="horz" anchor="ctr" anchorCtr="0">
            <a:normAutofit/>
          </a:bodyPr>
          <a:lstStyle>
            <a:lvl1pPr algn="ctr" eaLnBrk="1" fontAlgn="auto" latinLnBrk="0" hangingPunct="1">
              <a:spcBef>
                <a:spcPts val="0"/>
              </a:spcBef>
              <a:spcAft>
                <a:spcPts val="0"/>
              </a:spcAft>
              <a:defRPr kumimoji="0" sz="2000" b="1">
                <a:solidFill>
                  <a:schemeClr val="tx1"/>
                </a:solidFill>
                <a:latin typeface="+mn-lt"/>
                <a:cs typeface="+mn-cs"/>
              </a:defRPr>
            </a:lvl1pPr>
          </a:lstStyle>
          <a:p>
            <a:pPr>
              <a:defRPr/>
            </a:pPr>
            <a:endParaRPr lang="en-US"/>
          </a:p>
        </p:txBody>
      </p:sp>
      <p:pic>
        <p:nvPicPr>
          <p:cNvPr id="10" name="Picture 9" descr="CL Logo.JPG"/>
          <p:cNvPicPr>
            <a:picLocks noChangeAspect="1"/>
          </p:cNvPicPr>
          <p:nvPr userDrawn="1"/>
        </p:nvPicPr>
        <p:blipFill>
          <a:blip r:embed="rId9">
            <a:lum bright="20000"/>
          </a:blip>
          <a:stretch>
            <a:fillRect/>
          </a:stretch>
        </p:blipFill>
        <p:spPr>
          <a:xfrm>
            <a:off x="152400" y="87313"/>
            <a:ext cx="796925" cy="969962"/>
          </a:xfrm>
          <a:prstGeom prst="rect">
            <a:avLst/>
          </a:prstGeom>
          <a:solidFill>
            <a:schemeClr val="bg1">
              <a:alpha val="18000"/>
            </a:schemeClr>
          </a:solidFill>
          <a:effectLst>
            <a:outerShdw blurRad="38100" sx="1000" sy="1000" algn="ctr" rotWithShape="0">
              <a:srgbClr val="000000"/>
            </a:outerShdw>
          </a:effectLst>
        </p:spPr>
      </p:pic>
      <p:pic>
        <p:nvPicPr>
          <p:cNvPr id="1035" name="Picture 6" descr="MarinesLogo.jpg"/>
          <p:cNvPicPr>
            <a:picLocks noChangeAspect="1"/>
          </p:cNvPicPr>
          <p:nvPr userDrawn="1"/>
        </p:nvPicPr>
        <p:blipFill>
          <a:blip r:embed="rId10">
            <a:lum bright="20000"/>
            <a:extLst>
              <a:ext uri="{28A0092B-C50C-407E-A947-70E740481C1C}">
                <a14:useLocalDpi xmlns:a14="http://schemas.microsoft.com/office/drawing/2010/main" val="0"/>
              </a:ext>
            </a:extLst>
          </a:blip>
          <a:srcRect/>
          <a:stretch>
            <a:fillRect/>
          </a:stretch>
        </p:blipFill>
        <p:spPr bwMode="auto">
          <a:xfrm>
            <a:off x="2114550" y="85725"/>
            <a:ext cx="9699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L Logo.JPG"/>
          <p:cNvPicPr>
            <a:picLocks noChangeAspect="1"/>
          </p:cNvPicPr>
          <p:nvPr userDrawn="1"/>
        </p:nvPicPr>
        <p:blipFill>
          <a:blip r:embed="rId9">
            <a:lum bright="20000"/>
          </a:blip>
          <a:stretch>
            <a:fillRect/>
          </a:stretch>
        </p:blipFill>
        <p:spPr>
          <a:xfrm>
            <a:off x="152400" y="87313"/>
            <a:ext cx="796925" cy="969962"/>
          </a:xfrm>
          <a:prstGeom prst="rect">
            <a:avLst/>
          </a:prstGeom>
          <a:solidFill>
            <a:schemeClr val="bg1">
              <a:alpha val="18000"/>
            </a:schemeClr>
          </a:solidFill>
          <a:effectLst>
            <a:outerShdw blurRad="38100" sx="1000" sy="1000" algn="ctr" rotWithShape="0">
              <a:srgbClr val="000000"/>
            </a:outerShdw>
          </a:effectLst>
        </p:spPr>
      </p:pic>
      <p:pic>
        <p:nvPicPr>
          <p:cNvPr id="1037" name="Picture 6" descr="MarinesLogo.jpg"/>
          <p:cNvPicPr>
            <a:picLocks noChangeAspect="1"/>
          </p:cNvPicPr>
          <p:nvPr userDrawn="1"/>
        </p:nvPicPr>
        <p:blipFill>
          <a:blip r:embed="rId10">
            <a:lum bright="20000"/>
            <a:extLst>
              <a:ext uri="{28A0092B-C50C-407E-A947-70E740481C1C}">
                <a14:useLocalDpi xmlns:a14="http://schemas.microsoft.com/office/drawing/2010/main" val="0"/>
              </a:ext>
            </a:extLst>
          </a:blip>
          <a:srcRect/>
          <a:stretch>
            <a:fillRect/>
          </a:stretch>
        </p:blipFill>
        <p:spPr bwMode="auto">
          <a:xfrm>
            <a:off x="1047750" y="85725"/>
            <a:ext cx="9699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5"/>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057400" y="79375"/>
            <a:ext cx="102393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Lst>
  <p:hf hdr="0" ftr="0" dt="0"/>
  <p:txStyles>
    <p:title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Calibri" pitchFamily="34" charset="0"/>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Calibri" pitchFamily="34" charset="0"/>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Calibri" pitchFamily="34" charset="0"/>
          <a:ea typeface="+mn-ea"/>
          <a:cs typeface="+mn-cs"/>
        </a:defRPr>
      </a:lvl3pPr>
      <a:lvl4pPr marL="1371600" indent="-228600" algn="l" rtl="0" eaLnBrk="0" fontAlgn="base" hangingPunct="0">
        <a:spcBef>
          <a:spcPts val="400"/>
        </a:spcBef>
        <a:spcAft>
          <a:spcPct val="0"/>
        </a:spcAft>
        <a:buClr>
          <a:srgbClr val="9BBB59"/>
        </a:buClr>
        <a:buSzPct val="75000"/>
        <a:buFont typeface="Wingdings" panose="05000000000000000000" pitchFamily="2" charset="2"/>
        <a:buChar char=""/>
        <a:defRPr sz="2000" kern="1200">
          <a:solidFill>
            <a:schemeClr val="tx1"/>
          </a:solidFill>
          <a:latin typeface="Calibri" pitchFamily="34" charset="0"/>
          <a:ea typeface="+mn-ea"/>
          <a:cs typeface="+mn-cs"/>
        </a:defRPr>
      </a:lvl4pPr>
      <a:lvl5pPr marL="1828800" indent="-228600" algn="l" rtl="0" eaLnBrk="0" fontAlgn="base" hangingPunct="0">
        <a:spcBef>
          <a:spcPts val="400"/>
        </a:spcBef>
        <a:spcAft>
          <a:spcPct val="0"/>
        </a:spcAft>
        <a:buClr>
          <a:srgbClr val="8064A2"/>
        </a:buClr>
        <a:buSzPct val="65000"/>
        <a:buFont typeface="Wingdings" panose="05000000000000000000" pitchFamily="2" charset="2"/>
        <a:buChar char=""/>
        <a:defRPr sz="2000"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lejeune.marines.mil/Offices-Staff/Environmental-Mgmt/Annual-Report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hyperlink" Target="http://www.epa.gov/r5water/cwa.ht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lejeune.marines.mil/" TargetMode="External"/><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hyperlink" Target="http://www.lejeune.marines.mil/OfficesStaff/" TargetMode="Externa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lejeune.marines.mil/Offices-Staff/Environmental-Mgmt/Restoration-Advisory-Board/"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 Id="rId9" Type="http://schemas.openxmlformats.org/officeDocument/2006/relationships/image" Target="../media/image108.png"/></Relationships>
</file>

<file path=ppt/slides/_rels/slide56.xml.rels><?xml version="1.0" encoding="UTF-8" standalone="yes"?>
<Relationships xmlns="http://schemas.openxmlformats.org/package/2006/relationships"><Relationship Id="rId2" Type="http://schemas.openxmlformats.org/officeDocument/2006/relationships/hyperlink" Target="https://em.usmc.mil/sites/le/CETEP/default.asp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lejeune.marines.mil/Offices-Staff/Environmental-Mgmt/" TargetMode="Externa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image" Target="../media/image11.png"/><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3276600"/>
          </a:xfrm>
        </p:spPr>
        <p:txBody>
          <a:bodyPr>
            <a:normAutofit fontScale="90000"/>
          </a:bodyPr>
          <a:lstStyle/>
          <a:p>
            <a:pPr>
              <a:lnSpc>
                <a:spcPct val="100000"/>
              </a:lnSpc>
              <a:defRPr/>
            </a:pPr>
            <a:br>
              <a:rPr lang="en-US" sz="4900" dirty="0"/>
            </a:br>
            <a:br>
              <a:rPr lang="en-US" sz="6000" dirty="0"/>
            </a:br>
            <a:r>
              <a:rPr lang="en-US" sz="6000" b="1" dirty="0"/>
              <a:t>General </a:t>
            </a:r>
            <a:br>
              <a:rPr lang="en-US" sz="6000" b="1" dirty="0"/>
            </a:br>
            <a:r>
              <a:rPr lang="en-US" sz="6000" b="1" dirty="0"/>
              <a:t>Environmental Awareness </a:t>
            </a:r>
            <a:br>
              <a:rPr lang="en-US" sz="6000" b="1" dirty="0"/>
            </a:br>
            <a:r>
              <a:rPr lang="en-US" sz="6000" b="1" dirty="0"/>
              <a:t>Training</a:t>
            </a:r>
            <a:br>
              <a:rPr lang="en-US" dirty="0"/>
            </a:br>
            <a:endParaRPr lang="en-US" i="1" dirty="0"/>
          </a:p>
        </p:txBody>
      </p:sp>
      <p:sp>
        <p:nvSpPr>
          <p:cNvPr id="92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4A0AC6-3C67-4FE8-8455-3BC03099616F}" type="slidenum">
              <a:rPr lang="en-US" altLang="en-US" sz="1400">
                <a:latin typeface="Calibri" panose="020F0502020204030204" pitchFamily="34" charset="0"/>
              </a:rPr>
              <a:pPr eaLnBrk="1" hangingPunct="1"/>
              <a:t>1</a:t>
            </a:fld>
            <a:endParaRPr lang="en-US" altLang="en-US" sz="1400">
              <a:latin typeface="Calibri" panose="020F0502020204030204" pitchFamily="34" charset="0"/>
            </a:endParaRPr>
          </a:p>
        </p:txBody>
      </p:sp>
      <p:sp>
        <p:nvSpPr>
          <p:cNvPr id="5" name="Title 1"/>
          <p:cNvSpPr txBox="1">
            <a:spLocks/>
          </p:cNvSpPr>
          <p:nvPr/>
        </p:nvSpPr>
        <p:spPr bwMode="auto">
          <a:xfrm>
            <a:off x="3181350" y="90488"/>
            <a:ext cx="5962650" cy="990600"/>
          </a:xfrm>
          <a:prstGeom prst="rect">
            <a:avLst/>
          </a:prstGeom>
          <a:noFill/>
          <a:ln w="9525">
            <a:noFill/>
            <a:miter lim="800000"/>
            <a:headEnd/>
            <a:tailEnd/>
          </a:ln>
        </p:spPr>
        <p:txBody>
          <a:bodyPr anchor="ctr"/>
          <a:lstStyle/>
          <a:p>
            <a:pPr algn="ctr" eaLnBrk="0" hangingPunct="0">
              <a:lnSpc>
                <a:spcPts val="3600"/>
              </a:lnSpc>
              <a:defRPr/>
            </a:pPr>
            <a:r>
              <a:rPr lang="en-US" sz="4000" b="1" dirty="0">
                <a:latin typeface="Calibri" pitchFamily="34" charset="0"/>
                <a:ea typeface="+mj-ea"/>
                <a:cs typeface="+mj-cs"/>
              </a:rPr>
              <a:t>MCAS NEW RIVER</a:t>
            </a:r>
          </a:p>
        </p:txBody>
      </p:sp>
      <p:sp>
        <p:nvSpPr>
          <p:cNvPr id="9221" name="Subtitle 2"/>
          <p:cNvSpPr txBox="1">
            <a:spLocks/>
          </p:cNvSpPr>
          <p:nvPr/>
        </p:nvSpPr>
        <p:spPr bwMode="auto">
          <a:xfrm>
            <a:off x="1371600" y="4648200"/>
            <a:ext cx="640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00"/>
              </a:spcBef>
              <a:buClr>
                <a:schemeClr val="accent2"/>
              </a:buClr>
              <a:buSzPct val="60000"/>
              <a:buFont typeface="Wingdings" panose="05000000000000000000" pitchFamily="2" charset="2"/>
              <a:buNone/>
            </a:pPr>
            <a:r>
              <a:rPr lang="en-US" altLang="en-US" sz="1400" dirty="0">
                <a:latin typeface="Calibri" panose="020F0502020204030204" pitchFamily="34" charset="0"/>
              </a:rPr>
              <a:t>provided by the</a:t>
            </a:r>
            <a:br>
              <a:rPr lang="en-US" altLang="en-US" sz="1400" dirty="0">
                <a:latin typeface="Calibri" panose="020F0502020204030204" pitchFamily="34" charset="0"/>
              </a:rPr>
            </a:br>
            <a:r>
              <a:rPr lang="en-US" altLang="en-US" sz="1400" dirty="0">
                <a:latin typeface="Calibri" panose="020F0502020204030204" pitchFamily="34" charset="0"/>
              </a:rPr>
              <a:t>Installation &amp; Environment Department</a:t>
            </a:r>
            <a:br>
              <a:rPr lang="en-US" altLang="en-US" sz="1400" dirty="0">
                <a:latin typeface="Calibri" panose="020F0502020204030204" pitchFamily="34" charset="0"/>
              </a:rPr>
            </a:br>
            <a:endParaRPr lang="en-US" altLang="en-US" sz="1400" dirty="0">
              <a:latin typeface="Calibri" panose="020F0502020204030204" pitchFamily="34" charset="0"/>
            </a:endParaRPr>
          </a:p>
        </p:txBody>
      </p:sp>
      <p:sp>
        <p:nvSpPr>
          <p:cNvPr id="7" name="Subtitle 2"/>
          <p:cNvSpPr txBox="1">
            <a:spLocks/>
          </p:cNvSpPr>
          <p:nvPr/>
        </p:nvSpPr>
        <p:spPr bwMode="auto">
          <a:xfrm>
            <a:off x="1039813" y="6324600"/>
            <a:ext cx="7010400" cy="333375"/>
          </a:xfrm>
          <a:prstGeom prst="rect">
            <a:avLst/>
          </a:prstGeom>
          <a:noFill/>
          <a:ln w="9525">
            <a:noFill/>
            <a:miter lim="800000"/>
            <a:headEnd/>
            <a:tailEnd/>
          </a:ln>
        </p:spPr>
        <p:txBody>
          <a:bodyPr/>
          <a:lstStyle/>
          <a:p>
            <a:pPr algn="ctr" eaLnBrk="0" hangingPunct="0">
              <a:spcBef>
                <a:spcPts val="700"/>
              </a:spcBef>
              <a:buClr>
                <a:schemeClr val="accent2"/>
              </a:buClr>
              <a:buSzPct val="60000"/>
              <a:buFont typeface="Wingdings" pitchFamily="2" charset="2"/>
              <a:buNone/>
              <a:defRPr/>
            </a:pPr>
            <a:endParaRPr lang="en-US" sz="1400" dirty="0">
              <a:solidFill>
                <a:schemeClr val="tx1">
                  <a:lumMod val="50000"/>
                  <a:lumOff val="50000"/>
                </a:schemeClr>
              </a:solidFill>
              <a:latin typeface="Calibri" pitchFamily="34" charset="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6E82EE-59F1-4BF5-8D43-B3138353D1EE}" type="slidenum">
              <a:rPr lang="en-US" altLang="en-US">
                <a:solidFill>
                  <a:srgbClr val="000000"/>
                </a:solidFill>
                <a:latin typeface="Centaur" panose="02030504050205020304" pitchFamily="18" charset="0"/>
              </a:rPr>
              <a:pPr eaLnBrk="1" hangingPunct="1"/>
              <a:t>10</a:t>
            </a:fld>
            <a:endParaRPr lang="en-US" altLang="en-US">
              <a:solidFill>
                <a:srgbClr val="000000"/>
              </a:solidFill>
              <a:latin typeface="Centaur" panose="02030504050205020304" pitchFamily="18" charset="0"/>
            </a:endParaRPr>
          </a:p>
        </p:txBody>
      </p:sp>
      <p:sp>
        <p:nvSpPr>
          <p:cNvPr id="18435" name="Title 1"/>
          <p:cNvSpPr>
            <a:spLocks noGrp="1"/>
          </p:cNvSpPr>
          <p:nvPr>
            <p:ph type="title"/>
          </p:nvPr>
        </p:nvSpPr>
        <p:spPr>
          <a:xfrm>
            <a:off x="3138488" y="76200"/>
            <a:ext cx="5983287" cy="990600"/>
          </a:xfrm>
        </p:spPr>
        <p:txBody>
          <a:bodyPr/>
          <a:lstStyle/>
          <a:p>
            <a:r>
              <a:rPr lang="en-US" altLang="en-US" sz="4800" b="1"/>
              <a:t>Water Resources</a:t>
            </a:r>
          </a:p>
        </p:txBody>
      </p:sp>
      <p:sp>
        <p:nvSpPr>
          <p:cNvPr id="19459" name="Content Placeholder 2"/>
          <p:cNvSpPr>
            <a:spLocks noGrp="1"/>
          </p:cNvSpPr>
          <p:nvPr>
            <p:ph idx="1"/>
          </p:nvPr>
        </p:nvSpPr>
        <p:spPr>
          <a:xfrm>
            <a:off x="304800" y="1600200"/>
            <a:ext cx="5929313" cy="5105400"/>
          </a:xfrm>
        </p:spPr>
        <p:txBody>
          <a:bodyPr/>
          <a:lstStyle/>
          <a:p>
            <a:pPr>
              <a:lnSpc>
                <a:spcPct val="90000"/>
              </a:lnSpc>
              <a:buFont typeface="Wingdings" panose="05000000000000000000" pitchFamily="2" charset="2"/>
              <a:buNone/>
            </a:pPr>
            <a:r>
              <a:rPr lang="en-US" altLang="en-US" sz="2800" b="1" i="1" dirty="0"/>
              <a:t>DID YOU KNOW…..</a:t>
            </a:r>
          </a:p>
          <a:p>
            <a:pPr>
              <a:lnSpc>
                <a:spcPct val="90000"/>
              </a:lnSpc>
            </a:pPr>
            <a:r>
              <a:rPr lang="en-US" altLang="en-US" sz="2400" dirty="0" err="1"/>
              <a:t>MCIEast</a:t>
            </a:r>
            <a:r>
              <a:rPr lang="en-US" altLang="en-US" sz="2400" dirty="0"/>
              <a:t>-MCB </a:t>
            </a:r>
            <a:r>
              <a:rPr lang="en-US" altLang="en-US" sz="2400" dirty="0" err="1"/>
              <a:t>CamLej</a:t>
            </a:r>
            <a:r>
              <a:rPr lang="en-US" altLang="en-US" sz="2400" dirty="0"/>
              <a:t> provides </a:t>
            </a:r>
            <a:r>
              <a:rPr lang="en-US" altLang="en-US" sz="2400" b="1" i="1" dirty="0"/>
              <a:t>4-5 million gallons of water per day </a:t>
            </a:r>
            <a:r>
              <a:rPr lang="en-US" altLang="en-US" sz="2400" dirty="0"/>
              <a:t>to employees and residents for drinking, bathing, and industrial and training operations </a:t>
            </a:r>
          </a:p>
          <a:p>
            <a:pPr>
              <a:lnSpc>
                <a:spcPct val="90000"/>
              </a:lnSpc>
            </a:pPr>
            <a:r>
              <a:rPr lang="en-US" altLang="en-US" sz="2400" dirty="0"/>
              <a:t>Water is pumped from approximately 54 groundwater wells to four water treatment plants, and then distributed for use</a:t>
            </a:r>
          </a:p>
          <a:p>
            <a:pPr>
              <a:lnSpc>
                <a:spcPct val="90000"/>
              </a:lnSpc>
            </a:pPr>
            <a:r>
              <a:rPr lang="en-US" altLang="en-US" sz="2400" dirty="0"/>
              <a:t>EMD samples both wells and treated water </a:t>
            </a:r>
            <a:br>
              <a:rPr lang="en-US" altLang="en-US" sz="2400" dirty="0"/>
            </a:br>
            <a:r>
              <a:rPr lang="en-US" altLang="en-US" sz="2400" dirty="0"/>
              <a:t>to ensure all water is safe for consumption and use</a:t>
            </a:r>
          </a:p>
          <a:p>
            <a:pPr>
              <a:lnSpc>
                <a:spcPct val="90000"/>
              </a:lnSpc>
            </a:pPr>
            <a:r>
              <a:rPr lang="en-US" altLang="en-US" sz="2400" dirty="0"/>
              <a:t>EMD publishes an annual report on water quality.  For more information, go to  </a:t>
            </a:r>
            <a:r>
              <a:rPr lang="en-US" altLang="en-US" sz="1200" u="sng" dirty="0">
                <a:solidFill>
                  <a:srgbClr val="0033CC"/>
                </a:solidFill>
                <a:hlinkClick r:id="rId2"/>
              </a:rPr>
              <a:t>https://www.lejeune.marines.mil/Offices-Staff/Environmental-Mgmt/Annual-Reports/</a:t>
            </a:r>
            <a:endParaRPr lang="en-US" altLang="en-US" sz="1200" u="sng" dirty="0">
              <a:solidFill>
                <a:srgbClr val="0033CC"/>
              </a:solidFill>
            </a:endParaRPr>
          </a:p>
          <a:p>
            <a:pPr>
              <a:lnSpc>
                <a:spcPct val="90000"/>
              </a:lnSpc>
            </a:pPr>
            <a:endParaRPr lang="en-US" altLang="en-US" sz="800" dirty="0"/>
          </a:p>
        </p:txBody>
      </p:sp>
      <p:sp>
        <p:nvSpPr>
          <p:cNvPr id="18437" name="Slide Number Placeholder 3"/>
          <p:cNvSpPr txBox="1">
            <a:spLocks noGrp="1"/>
          </p:cNvSpPr>
          <p:nvPr/>
        </p:nvSpPr>
        <p:spPr bwMode="auto">
          <a:xfrm>
            <a:off x="8610600" y="6400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8DA012C8-53B1-4214-ABE9-689F5B2164BF}" type="slidenum">
              <a:rPr lang="en-US" altLang="en-US" sz="1400" b="1">
                <a:solidFill>
                  <a:srgbClr val="000000"/>
                </a:solidFill>
              </a:rPr>
              <a:pPr algn="ctr" eaLnBrk="1" hangingPunct="1"/>
              <a:t>10</a:t>
            </a:fld>
            <a:endParaRPr lang="en-US" altLang="en-US" sz="1400" b="1">
              <a:solidFill>
                <a:srgbClr val="000000"/>
              </a:solidFill>
            </a:endParaRPr>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0200"/>
            <a:ext cx="2528888"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slide(fromBottom)">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slide(fromBottom)">
                                      <p:cBhvr>
                                        <p:cTn id="12" dur="500"/>
                                        <p:tgtEl>
                                          <p:spTgt spid="19459">
                                            <p:txEl>
                                              <p:pRg st="1" end="1"/>
                                            </p:txEl>
                                          </p:spTgt>
                                        </p:tgtEl>
                                      </p:cBhvr>
                                    </p:animEffect>
                                  </p:childTnLst>
                                </p:cTn>
                              </p:par>
                              <p:par>
                                <p:cTn id="13" presetID="2" presetClass="entr" presetSubtype="2" fill="hold" nodeType="withEffect">
                                  <p:stCondLst>
                                    <p:cond delay="0"/>
                                  </p:stCondLst>
                                  <p:childTnLst>
                                    <p:set>
                                      <p:cBhvr>
                                        <p:cTn id="14" dur="1" fill="hold">
                                          <p:stCondLst>
                                            <p:cond delay="0"/>
                                          </p:stCondLst>
                                        </p:cTn>
                                        <p:tgtEl>
                                          <p:spTgt spid="19461"/>
                                        </p:tgtEl>
                                        <p:attrNameLst>
                                          <p:attrName>style.visibility</p:attrName>
                                        </p:attrNameLst>
                                      </p:cBhvr>
                                      <p:to>
                                        <p:strVal val="visible"/>
                                      </p:to>
                                    </p:set>
                                    <p:anim calcmode="lin" valueType="num">
                                      <p:cBhvr additive="base">
                                        <p:cTn id="15" dur="500" fill="hold"/>
                                        <p:tgtEl>
                                          <p:spTgt spid="19461"/>
                                        </p:tgtEl>
                                        <p:attrNameLst>
                                          <p:attrName>ppt_x</p:attrName>
                                        </p:attrNameLst>
                                      </p:cBhvr>
                                      <p:tavLst>
                                        <p:tav tm="0">
                                          <p:val>
                                            <p:strVal val="1+#ppt_w/2"/>
                                          </p:val>
                                        </p:tav>
                                        <p:tav tm="100000">
                                          <p:val>
                                            <p:strVal val="#ppt_x"/>
                                          </p:val>
                                        </p:tav>
                                      </p:tavLst>
                                    </p:anim>
                                    <p:anim calcmode="lin" valueType="num">
                                      <p:cBhvr additive="base">
                                        <p:cTn id="16"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Effect transition="in" filter="slide(fromBottom)">
                                      <p:cBhvr>
                                        <p:cTn id="21" dur="500"/>
                                        <p:tgtEl>
                                          <p:spTgt spid="1945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19459">
                                            <p:txEl>
                                              <p:pRg st="3" end="3"/>
                                            </p:txEl>
                                          </p:spTgt>
                                        </p:tgtEl>
                                        <p:attrNameLst>
                                          <p:attrName>style.visibility</p:attrName>
                                        </p:attrNameLst>
                                      </p:cBhvr>
                                      <p:to>
                                        <p:strVal val="visible"/>
                                      </p:to>
                                    </p:set>
                                    <p:animEffect transition="in" filter="slide(fromBottom)">
                                      <p:cBhvr>
                                        <p:cTn id="26" dur="500"/>
                                        <p:tgtEl>
                                          <p:spTgt spid="19459">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Effect transition="in" filter="slide(fromBottom)">
                                      <p:cBhvr>
                                        <p:cTn id="31" dur="5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E8FA04-BCC0-4087-99A0-FDAB076C598E}" type="slidenum">
              <a:rPr lang="en-US" altLang="en-US">
                <a:latin typeface="Centaur" panose="02030504050205020304" pitchFamily="18" charset="0"/>
              </a:rPr>
              <a:pPr eaLnBrk="1" hangingPunct="1"/>
              <a:t>11</a:t>
            </a:fld>
            <a:endParaRPr lang="en-US" altLang="en-US">
              <a:latin typeface="Centaur" panose="02030504050205020304" pitchFamily="18" charset="0"/>
            </a:endParaRPr>
          </a:p>
        </p:txBody>
      </p:sp>
      <p:sp>
        <p:nvSpPr>
          <p:cNvPr id="19459" name="Title 1"/>
          <p:cNvSpPr>
            <a:spLocks noGrp="1"/>
          </p:cNvSpPr>
          <p:nvPr>
            <p:ph type="title"/>
          </p:nvPr>
        </p:nvSpPr>
        <p:spPr>
          <a:xfrm>
            <a:off x="3138488" y="76200"/>
            <a:ext cx="5983287" cy="990600"/>
          </a:xfrm>
        </p:spPr>
        <p:txBody>
          <a:bodyPr/>
          <a:lstStyle/>
          <a:p>
            <a:r>
              <a:rPr lang="en-US" altLang="en-US" b="1"/>
              <a:t>Wastewater Treatment</a:t>
            </a:r>
            <a:endParaRPr lang="en-US" altLang="en-US" b="1" i="1"/>
          </a:p>
        </p:txBody>
      </p:sp>
      <p:sp>
        <p:nvSpPr>
          <p:cNvPr id="20483" name="Content Placeholder 2"/>
          <p:cNvSpPr>
            <a:spLocks noGrp="1"/>
          </p:cNvSpPr>
          <p:nvPr>
            <p:ph idx="1"/>
          </p:nvPr>
        </p:nvSpPr>
        <p:spPr>
          <a:xfrm>
            <a:off x="612775" y="1600200"/>
            <a:ext cx="8153400" cy="4800600"/>
          </a:xfrm>
        </p:spPr>
        <p:txBody>
          <a:bodyPr/>
          <a:lstStyle/>
          <a:p>
            <a:r>
              <a:rPr lang="en-US" altLang="en-US" sz="2400" b="1"/>
              <a:t>“Wastewater” is water that has been used</a:t>
            </a:r>
            <a:r>
              <a:rPr lang="en-US" altLang="en-US" sz="2400" i="1"/>
              <a:t> in domestic processes (e.g., bathing or washing dishes), or for industrial processes (e.g., cleaning vehicle or parts) </a:t>
            </a:r>
            <a:r>
              <a:rPr lang="en-US" altLang="en-US" sz="2400" b="1"/>
              <a:t>and therefore may contain waste products </a:t>
            </a:r>
            <a:r>
              <a:rPr lang="en-US" altLang="en-US" sz="2400" i="1"/>
              <a:t>(e.g., soap, oil, grease, or metals) </a:t>
            </a:r>
          </a:p>
          <a:p>
            <a:r>
              <a:rPr lang="en-US" altLang="en-US" sz="2400"/>
              <a:t>MCIEast-MCB CamLej operates an Advanced Wastewater Treatment Plant capable of treating </a:t>
            </a:r>
            <a:r>
              <a:rPr lang="en-US" altLang="en-US" sz="2400" b="1" i="1"/>
              <a:t>15 million gallons of wastewater per day </a:t>
            </a:r>
            <a:endParaRPr lang="en-US" altLang="en-US" sz="2400"/>
          </a:p>
          <a:p>
            <a:pPr lvl="1"/>
            <a:r>
              <a:rPr lang="en-US" altLang="en-US" sz="2000"/>
              <a:t>The treatment plant removes                                                                        pollutants to meet Clean Water Act                                                         standards, and then releases the                                                              cleaned water to the New River </a:t>
            </a:r>
          </a:p>
          <a:p>
            <a:pPr lvl="1"/>
            <a:r>
              <a:rPr lang="en-US" altLang="en-US" sz="2000"/>
              <a:t>Organic matter from the plant is </a:t>
            </a:r>
            <a:br>
              <a:rPr lang="en-US" altLang="en-US" sz="2000"/>
            </a:br>
            <a:r>
              <a:rPr lang="en-US" altLang="en-US" sz="2000"/>
              <a:t>applied to land to promote plant </a:t>
            </a:r>
            <a:br>
              <a:rPr lang="en-US" altLang="en-US" sz="2000"/>
            </a:br>
            <a:r>
              <a:rPr lang="en-US" altLang="en-US" sz="2000"/>
              <a:t>growth and provide food for wildlife  </a:t>
            </a:r>
          </a:p>
          <a:p>
            <a:endParaRPr lang="en-US" altLang="en-US" sz="2800"/>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56FF5E6E-5E86-4EAD-8C83-4FD224707824}" type="slidenum">
              <a:rPr lang="en-US" altLang="en-US" sz="1400" b="1">
                <a:latin typeface="Centaur" panose="02030504050205020304" pitchFamily="18" charset="0"/>
              </a:rPr>
              <a:pPr algn="ctr" eaLnBrk="1" hangingPunct="1"/>
              <a:t>11</a:t>
            </a:fld>
            <a:endParaRPr lang="en-US" altLang="en-US" sz="1400" b="1">
              <a:latin typeface="Centaur" panose="02030504050205020304" pitchFamily="18" charset="0"/>
            </a:endParaRP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035425"/>
            <a:ext cx="3482975" cy="251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485"/>
                                        </p:tgtEl>
                                        <p:attrNameLst>
                                          <p:attrName>style.visibility</p:attrName>
                                        </p:attrNameLst>
                                      </p:cBhvr>
                                      <p:to>
                                        <p:strVal val="visible"/>
                                      </p:to>
                                    </p:set>
                                    <p:animEffect transition="in" filter="fade">
                                      <p:cBhvr>
                                        <p:cTn id="11" dur="500"/>
                                        <p:tgtEl>
                                          <p:spTgt spid="2048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20483">
                                            <p:txEl>
                                              <p:pRg st="2" end="2"/>
                                            </p:txEl>
                                          </p:spTgt>
                                        </p:tgtEl>
                                        <p:attrNameLst>
                                          <p:attrName>style.visibility</p:attrName>
                                        </p:attrNameLst>
                                      </p:cBhvr>
                                      <p:to>
                                        <p:strVal val="visible"/>
                                      </p:to>
                                    </p:set>
                                    <p:anim calcmode="lin" valueType="num">
                                      <p:cBhvr additive="base">
                                        <p:cTn id="16"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 calcmode="lin" valueType="num">
                                      <p:cBhvr additive="base">
                                        <p:cTn id="22"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3B8EA9-8653-452C-91EC-6F5766F27EBC}" type="slidenum">
              <a:rPr lang="en-US" altLang="en-US">
                <a:latin typeface="Centaur" panose="02030504050205020304" pitchFamily="18" charset="0"/>
              </a:rPr>
              <a:pPr eaLnBrk="1" hangingPunct="1"/>
              <a:t>12</a:t>
            </a:fld>
            <a:endParaRPr lang="en-US" altLang="en-US">
              <a:latin typeface="Centaur" panose="02030504050205020304" pitchFamily="18" charset="0"/>
            </a:endParaRPr>
          </a:p>
        </p:txBody>
      </p:sp>
      <p:sp>
        <p:nvSpPr>
          <p:cNvPr id="2" name="Title 1"/>
          <p:cNvSpPr>
            <a:spLocks noGrp="1"/>
          </p:cNvSpPr>
          <p:nvPr>
            <p:ph type="title"/>
          </p:nvPr>
        </p:nvSpPr>
        <p:spPr>
          <a:xfrm>
            <a:off x="3048000" y="130175"/>
            <a:ext cx="6073775" cy="990600"/>
          </a:xfrm>
        </p:spPr>
        <p:txBody>
          <a:bodyPr>
            <a:normAutofit fontScale="90000"/>
          </a:bodyPr>
          <a:lstStyle/>
          <a:p>
            <a:pPr>
              <a:defRPr/>
            </a:pPr>
            <a:r>
              <a:rPr lang="en-US" sz="4300" b="1" dirty="0"/>
              <a:t>Why is Conserving Water Important?</a:t>
            </a:r>
          </a:p>
        </p:txBody>
      </p:sp>
      <p:sp>
        <p:nvSpPr>
          <p:cNvPr id="20484" name="Content Placeholder 2"/>
          <p:cNvSpPr>
            <a:spLocks noGrp="1"/>
          </p:cNvSpPr>
          <p:nvPr>
            <p:ph idx="1"/>
          </p:nvPr>
        </p:nvSpPr>
        <p:spPr>
          <a:xfrm>
            <a:off x="612775" y="1600200"/>
            <a:ext cx="7540625" cy="4876800"/>
          </a:xfrm>
        </p:spPr>
        <p:txBody>
          <a:bodyPr/>
          <a:lstStyle/>
          <a:p>
            <a:pPr>
              <a:buFont typeface="Wingdings" panose="05000000000000000000" pitchFamily="2" charset="2"/>
              <a:buNone/>
            </a:pPr>
            <a:endParaRPr lang="en-US" altLang="en-US"/>
          </a:p>
          <a:p>
            <a:pPr>
              <a:buFont typeface="Wingdings" panose="05000000000000000000" pitchFamily="2" charset="2"/>
              <a:buNone/>
            </a:pPr>
            <a:endParaRPr lang="en-US" altLang="en-US"/>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92BB4AD4-67EA-480C-9FBB-D1A344258D05}" type="slidenum">
              <a:rPr lang="en-US" altLang="en-US" sz="1400" b="1">
                <a:latin typeface="Centaur" panose="02030504050205020304" pitchFamily="18" charset="0"/>
              </a:rPr>
              <a:pPr algn="ctr" eaLnBrk="1" hangingPunct="1"/>
              <a:t>12</a:t>
            </a:fld>
            <a:endParaRPr lang="en-US" altLang="en-US" sz="1400" b="1">
              <a:latin typeface="Centaur" panose="02030504050205020304" pitchFamily="18" charset="0"/>
            </a:endParaRPr>
          </a:p>
        </p:txBody>
      </p:sp>
      <p:sp>
        <p:nvSpPr>
          <p:cNvPr id="21509" name="Content Placeholder 2"/>
          <p:cNvSpPr txBox="1">
            <a:spLocks/>
          </p:cNvSpPr>
          <p:nvPr/>
        </p:nvSpPr>
        <p:spPr bwMode="auto">
          <a:xfrm>
            <a:off x="612775" y="1600200"/>
            <a:ext cx="76168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a:solidFill>
                  <a:schemeClr val="tx1"/>
                </a:solidFill>
                <a:latin typeface="Arial" panose="020B0604020202020204" pitchFamily="34" charset="0"/>
              </a:defRPr>
            </a:lvl1pPr>
            <a:lvl2pPr marL="776288" indent="-319088"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3000"/>
              </a:lnSpc>
              <a:spcBef>
                <a:spcPts val="600"/>
              </a:spcBef>
              <a:spcAft>
                <a:spcPts val="600"/>
              </a:spcAft>
              <a:buClr>
                <a:schemeClr val="accent2"/>
              </a:buClr>
              <a:buSzPct val="60000"/>
              <a:buFont typeface="Wingdings" panose="05000000000000000000" pitchFamily="2" charset="2"/>
              <a:buChar char=""/>
            </a:pPr>
            <a:r>
              <a:rPr lang="en-US" altLang="en-US" sz="2800">
                <a:latin typeface="Calibri" panose="020F0502020204030204" pitchFamily="34" charset="0"/>
              </a:rPr>
              <a:t>Providing drinking water and treating wastewater </a:t>
            </a:r>
            <a:r>
              <a:rPr lang="en-US" altLang="en-US" sz="2800" b="1" i="1">
                <a:latin typeface="Calibri" panose="020F0502020204030204" pitchFamily="34" charset="0"/>
              </a:rPr>
              <a:t>requires a significant </a:t>
            </a:r>
            <a:br>
              <a:rPr lang="en-US" altLang="en-US" sz="2800" b="1" i="1">
                <a:latin typeface="Calibri" panose="020F0502020204030204" pitchFamily="34" charset="0"/>
              </a:rPr>
            </a:br>
            <a:r>
              <a:rPr lang="en-US" altLang="en-US" sz="2800" b="1" i="1">
                <a:latin typeface="Calibri" panose="020F0502020204030204" pitchFamily="34" charset="0"/>
              </a:rPr>
              <a:t>investment</a:t>
            </a:r>
            <a:r>
              <a:rPr lang="en-US" altLang="en-US" sz="2800">
                <a:latin typeface="Calibri" panose="020F0502020204030204" pitchFamily="34" charset="0"/>
              </a:rPr>
              <a:t> in energy, chemicals, </a:t>
            </a:r>
            <a:br>
              <a:rPr lang="en-US" altLang="en-US" sz="2800">
                <a:latin typeface="Calibri" panose="020F0502020204030204" pitchFamily="34" charset="0"/>
              </a:rPr>
            </a:br>
            <a:r>
              <a:rPr lang="en-US" altLang="en-US" sz="2800">
                <a:latin typeface="Calibri" panose="020F0502020204030204" pitchFamily="34" charset="0"/>
              </a:rPr>
              <a:t>infrastructure, and manpower</a:t>
            </a:r>
          </a:p>
          <a:p>
            <a:pPr>
              <a:lnSpc>
                <a:spcPts val="3000"/>
              </a:lnSpc>
              <a:spcBef>
                <a:spcPts val="600"/>
              </a:spcBef>
              <a:spcAft>
                <a:spcPts val="600"/>
              </a:spcAft>
              <a:buClr>
                <a:schemeClr val="accent2"/>
              </a:buClr>
              <a:buSzPct val="60000"/>
              <a:buFont typeface="Wingdings" panose="05000000000000000000" pitchFamily="2" charset="2"/>
              <a:buChar char=""/>
            </a:pPr>
            <a:r>
              <a:rPr lang="en-US" altLang="en-US" sz="2800">
                <a:latin typeface="Calibri" panose="020F0502020204030204" pitchFamily="34" charset="0"/>
              </a:rPr>
              <a:t>Conserving water means </a:t>
            </a:r>
          </a:p>
          <a:p>
            <a:pPr lvl="1">
              <a:lnSpc>
                <a:spcPts val="3000"/>
              </a:lnSpc>
              <a:spcBef>
                <a:spcPts val="600"/>
              </a:spcBef>
              <a:spcAft>
                <a:spcPts val="600"/>
              </a:spcAft>
              <a:buClr>
                <a:schemeClr val="accent1"/>
              </a:buClr>
              <a:buSzPct val="60000"/>
              <a:buFont typeface="Wingdings" panose="05000000000000000000" pitchFamily="2" charset="2"/>
              <a:buChar char=""/>
            </a:pPr>
            <a:r>
              <a:rPr lang="en-US" altLang="en-US" sz="2800">
                <a:latin typeface="Calibri" panose="020F0502020204030204" pitchFamily="34" charset="0"/>
              </a:rPr>
              <a:t>We protect the groundwater supply which is in danger of overconsumption</a:t>
            </a:r>
          </a:p>
          <a:p>
            <a:pPr lvl="1">
              <a:lnSpc>
                <a:spcPts val="3000"/>
              </a:lnSpc>
              <a:spcBef>
                <a:spcPts val="600"/>
              </a:spcBef>
              <a:spcAft>
                <a:spcPts val="600"/>
              </a:spcAft>
              <a:buClr>
                <a:schemeClr val="accent1"/>
              </a:buClr>
              <a:buSzPct val="60000"/>
              <a:buFont typeface="Wingdings" panose="05000000000000000000" pitchFamily="2" charset="2"/>
              <a:buChar char=""/>
            </a:pPr>
            <a:r>
              <a:rPr lang="en-US" altLang="en-US" sz="2800">
                <a:latin typeface="Calibri" panose="020F0502020204030204" pitchFamily="34" charset="0"/>
              </a:rPr>
              <a:t>The less we use, the less expense is required</a:t>
            </a:r>
          </a:p>
          <a:p>
            <a:pPr lvl="1">
              <a:lnSpc>
                <a:spcPts val="3000"/>
              </a:lnSpc>
              <a:spcBef>
                <a:spcPts val="600"/>
              </a:spcBef>
              <a:spcAft>
                <a:spcPts val="600"/>
              </a:spcAft>
              <a:buClr>
                <a:schemeClr val="accent1"/>
              </a:buClr>
              <a:buSzPct val="60000"/>
              <a:buFont typeface="Wingdings" panose="05000000000000000000" pitchFamily="2" charset="2"/>
              <a:buChar char=""/>
            </a:pPr>
            <a:r>
              <a:rPr lang="en-US" altLang="en-US" sz="2800" b="1">
                <a:latin typeface="Calibri" panose="020F0502020204030204" pitchFamily="34" charset="0"/>
              </a:rPr>
              <a:t>Better use of our water and fiscal resources helps to ensure a more sustainable future for our mission and our community</a:t>
            </a:r>
          </a:p>
        </p:txBody>
      </p:sp>
      <p:pic>
        <p:nvPicPr>
          <p:cNvPr id="215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38" y="1600200"/>
            <a:ext cx="2357437"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 calcmode="lin" valueType="num">
                                      <p:cBhvr>
                                        <p:cTn id="7" dur="500" fill="hold"/>
                                        <p:tgtEl>
                                          <p:spTgt spid="2150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1509">
                                            <p:txEl>
                                              <p:pRg st="1" end="1"/>
                                            </p:txEl>
                                          </p:spTgt>
                                        </p:tgtEl>
                                        <p:attrNameLst>
                                          <p:attrName>style.visibility</p:attrName>
                                        </p:attrNameLst>
                                      </p:cBhvr>
                                      <p:to>
                                        <p:strVal val="visible"/>
                                      </p:to>
                                    </p:set>
                                    <p:anim calcmode="lin" valueType="num">
                                      <p:cBhvr>
                                        <p:cTn id="14" dur="500" fill="hold"/>
                                        <p:tgtEl>
                                          <p:spTgt spid="2150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150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1509">
                                            <p:txEl>
                                              <p:pRg st="1" end="1"/>
                                            </p:txEl>
                                          </p:spTgt>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1510"/>
                                        </p:tgtEl>
                                        <p:attrNameLst>
                                          <p:attrName>style.visibility</p:attrName>
                                        </p:attrNameLst>
                                      </p:cBhvr>
                                      <p:to>
                                        <p:strVal val="visible"/>
                                      </p:to>
                                    </p:set>
                                    <p:anim calcmode="lin" valueType="num">
                                      <p:cBhvr>
                                        <p:cTn id="19" dur="500" fill="hold"/>
                                        <p:tgtEl>
                                          <p:spTgt spid="21510"/>
                                        </p:tgtEl>
                                        <p:attrNameLst>
                                          <p:attrName>ppt_w</p:attrName>
                                        </p:attrNameLst>
                                      </p:cBhvr>
                                      <p:tavLst>
                                        <p:tav tm="0">
                                          <p:val>
                                            <p:fltVal val="0"/>
                                          </p:val>
                                        </p:tav>
                                        <p:tav tm="100000">
                                          <p:val>
                                            <p:strVal val="#ppt_w"/>
                                          </p:val>
                                        </p:tav>
                                      </p:tavLst>
                                    </p:anim>
                                    <p:anim calcmode="lin" valueType="num">
                                      <p:cBhvr>
                                        <p:cTn id="20" dur="500" fill="hold"/>
                                        <p:tgtEl>
                                          <p:spTgt spid="21510"/>
                                        </p:tgtEl>
                                        <p:attrNameLst>
                                          <p:attrName>ppt_h</p:attrName>
                                        </p:attrNameLst>
                                      </p:cBhvr>
                                      <p:tavLst>
                                        <p:tav tm="0">
                                          <p:val>
                                            <p:fltVal val="0"/>
                                          </p:val>
                                        </p:tav>
                                        <p:tav tm="100000">
                                          <p:val>
                                            <p:strVal val="#ppt_h"/>
                                          </p:val>
                                        </p:tav>
                                      </p:tavLst>
                                    </p:anim>
                                    <p:anim calcmode="lin" valueType="num">
                                      <p:cBhvr>
                                        <p:cTn id="21" dur="500" fill="hold"/>
                                        <p:tgtEl>
                                          <p:spTgt spid="21510"/>
                                        </p:tgtEl>
                                        <p:attrNameLst>
                                          <p:attrName>style.rotation</p:attrName>
                                        </p:attrNameLst>
                                      </p:cBhvr>
                                      <p:tavLst>
                                        <p:tav tm="0">
                                          <p:val>
                                            <p:fltVal val="360"/>
                                          </p:val>
                                        </p:tav>
                                        <p:tav tm="100000">
                                          <p:val>
                                            <p:fltVal val="0"/>
                                          </p:val>
                                        </p:tav>
                                      </p:tavLst>
                                    </p:anim>
                                    <p:animEffect transition="in" filter="fade">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21509">
                                            <p:txEl>
                                              <p:pRg st="2" end="2"/>
                                            </p:txEl>
                                          </p:spTgt>
                                        </p:tgtEl>
                                        <p:attrNameLst>
                                          <p:attrName>style.visibility</p:attrName>
                                        </p:attrNameLst>
                                      </p:cBhvr>
                                      <p:to>
                                        <p:strVal val="visible"/>
                                      </p:to>
                                    </p:set>
                                    <p:anim calcmode="lin" valueType="num">
                                      <p:cBhvr>
                                        <p:cTn id="27" dur="500" fill="hold"/>
                                        <p:tgtEl>
                                          <p:spTgt spid="21509">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21509">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2150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21509">
                                            <p:txEl>
                                              <p:pRg st="3" end="3"/>
                                            </p:txEl>
                                          </p:spTgt>
                                        </p:tgtEl>
                                        <p:attrNameLst>
                                          <p:attrName>style.visibility</p:attrName>
                                        </p:attrNameLst>
                                      </p:cBhvr>
                                      <p:to>
                                        <p:strVal val="visible"/>
                                      </p:to>
                                    </p:set>
                                    <p:anim calcmode="lin" valueType="num">
                                      <p:cBhvr>
                                        <p:cTn id="34" dur="500" fill="hold"/>
                                        <p:tgtEl>
                                          <p:spTgt spid="21509">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21509">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21509">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21509">
                                            <p:txEl>
                                              <p:pRg st="4" end="4"/>
                                            </p:txEl>
                                          </p:spTgt>
                                        </p:tgtEl>
                                        <p:attrNameLst>
                                          <p:attrName>style.visibility</p:attrName>
                                        </p:attrNameLst>
                                      </p:cBhvr>
                                      <p:to>
                                        <p:strVal val="visible"/>
                                      </p:to>
                                    </p:set>
                                    <p:anim calcmode="lin" valueType="num">
                                      <p:cBhvr>
                                        <p:cTn id="41" dur="500" fill="hold"/>
                                        <p:tgtEl>
                                          <p:spTgt spid="21509">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21509">
                                            <p:txEl>
                                              <p:pRg st="4" end="4"/>
                                            </p:txEl>
                                          </p:spTgt>
                                        </p:tgtEl>
                                        <p:attrNameLst>
                                          <p:attrName>ppt_h</p:attrName>
                                        </p:attrNameLst>
                                      </p:cBhvr>
                                      <p:tavLst>
                                        <p:tav tm="0">
                                          <p:val>
                                            <p:fltVal val="0"/>
                                          </p:val>
                                        </p:tav>
                                        <p:tav tm="100000">
                                          <p:val>
                                            <p:strVal val="#ppt_h"/>
                                          </p:val>
                                        </p:tav>
                                      </p:tavLst>
                                    </p:anim>
                                    <p:animEffect transition="in" filter="fade">
                                      <p:cBhvr>
                                        <p:cTn id="43" dur="500"/>
                                        <p:tgtEl>
                                          <p:spTgt spid="215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38488" y="130175"/>
            <a:ext cx="5983287" cy="990600"/>
          </a:xfrm>
        </p:spPr>
        <p:txBody>
          <a:bodyPr/>
          <a:lstStyle/>
          <a:p>
            <a:pPr>
              <a:lnSpc>
                <a:spcPts val="3200"/>
              </a:lnSpc>
            </a:pPr>
            <a:r>
              <a:rPr lang="en-US" altLang="en-US" b="1"/>
              <a:t>What Can You Do To Help Conserve Water?</a:t>
            </a:r>
          </a:p>
        </p:txBody>
      </p:sp>
      <p:sp>
        <p:nvSpPr>
          <p:cNvPr id="3" name="Content Placeholder 2"/>
          <p:cNvSpPr>
            <a:spLocks noGrp="1"/>
          </p:cNvSpPr>
          <p:nvPr>
            <p:ph idx="1"/>
          </p:nvPr>
        </p:nvSpPr>
        <p:spPr>
          <a:xfrm>
            <a:off x="609600" y="1546225"/>
            <a:ext cx="8153400" cy="5159375"/>
          </a:xfrm>
        </p:spPr>
        <p:txBody>
          <a:bodyPr/>
          <a:lstStyle/>
          <a:p>
            <a:pPr>
              <a:lnSpc>
                <a:spcPts val="2200"/>
              </a:lnSpc>
              <a:spcAft>
                <a:spcPts val="500"/>
              </a:spcAft>
            </a:pPr>
            <a:r>
              <a:rPr lang="en-US" altLang="en-US" sz="2400" b="1"/>
              <a:t>Be aware of your water usage!  Use less water everyday.</a:t>
            </a:r>
          </a:p>
          <a:p>
            <a:pPr lvl="1">
              <a:lnSpc>
                <a:spcPts val="2200"/>
              </a:lnSpc>
              <a:spcAft>
                <a:spcPts val="500"/>
              </a:spcAft>
            </a:pPr>
            <a:r>
              <a:rPr lang="en-US" altLang="en-US" sz="2400"/>
              <a:t>In the office or at home turn off the tap between uses</a:t>
            </a:r>
          </a:p>
          <a:p>
            <a:pPr lvl="1">
              <a:lnSpc>
                <a:spcPts val="2200"/>
              </a:lnSpc>
              <a:spcAft>
                <a:spcPts val="500"/>
              </a:spcAft>
            </a:pPr>
            <a:r>
              <a:rPr lang="en-US" altLang="en-US" sz="2400"/>
              <a:t>If you live in Family Housing</a:t>
            </a:r>
          </a:p>
          <a:p>
            <a:pPr lvl="2">
              <a:lnSpc>
                <a:spcPts val="2200"/>
              </a:lnSpc>
              <a:spcAft>
                <a:spcPts val="500"/>
              </a:spcAft>
            </a:pPr>
            <a:r>
              <a:rPr lang="en-US" altLang="en-US" sz="2000"/>
              <a:t>Take a shower instead of a bath</a:t>
            </a:r>
          </a:p>
          <a:p>
            <a:pPr lvl="2">
              <a:lnSpc>
                <a:spcPts val="2200"/>
              </a:lnSpc>
              <a:spcAft>
                <a:spcPts val="500"/>
              </a:spcAft>
            </a:pPr>
            <a:r>
              <a:rPr lang="en-US" altLang="en-US" sz="2000"/>
              <a:t>Conserve water when washing </a:t>
            </a:r>
            <a:br>
              <a:rPr lang="en-US" altLang="en-US" sz="2000"/>
            </a:br>
            <a:r>
              <a:rPr lang="en-US" altLang="en-US" sz="2000"/>
              <a:t>your car or watering your lawn</a:t>
            </a:r>
          </a:p>
          <a:p>
            <a:pPr lvl="1">
              <a:lnSpc>
                <a:spcPts val="2200"/>
              </a:lnSpc>
              <a:spcAft>
                <a:spcPts val="500"/>
              </a:spcAft>
            </a:pPr>
            <a:r>
              <a:rPr lang="en-US" altLang="en-US" sz="2400"/>
              <a:t>If you work in an industrial setting, </a:t>
            </a:r>
            <a:br>
              <a:rPr lang="en-US" altLang="en-US" sz="2400"/>
            </a:br>
            <a:r>
              <a:rPr lang="en-US" altLang="en-US" sz="2400"/>
              <a:t>set timers or install process controls </a:t>
            </a:r>
            <a:br>
              <a:rPr lang="en-US" altLang="en-US" sz="2400"/>
            </a:br>
            <a:r>
              <a:rPr lang="en-US" altLang="en-US" sz="2400"/>
              <a:t>on water usage where possible</a:t>
            </a:r>
          </a:p>
          <a:p>
            <a:pPr lvl="2">
              <a:lnSpc>
                <a:spcPts val="2600"/>
              </a:lnSpc>
            </a:pPr>
            <a:endParaRPr lang="en-US" altLang="en-US" sz="210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887105-3375-4791-B12B-73B7A53540AF}" type="slidenum">
              <a:rPr lang="en-US" altLang="en-US">
                <a:latin typeface="Centaur" panose="02030504050205020304" pitchFamily="18" charset="0"/>
              </a:rPr>
              <a:pPr eaLnBrk="1" hangingPunct="1"/>
              <a:t>13</a:t>
            </a:fld>
            <a:endParaRPr lang="en-US" altLang="en-US">
              <a:latin typeface="Centaur" panose="02030504050205020304" pitchFamily="18" charset="0"/>
            </a:endParaRPr>
          </a:p>
        </p:txBody>
      </p:sp>
      <p:sp>
        <p:nvSpPr>
          <p:cNvPr id="5" name="Rectangle 4"/>
          <p:cNvSpPr/>
          <p:nvPr/>
        </p:nvSpPr>
        <p:spPr>
          <a:xfrm>
            <a:off x="6400800" y="2514600"/>
            <a:ext cx="2209800" cy="1938338"/>
          </a:xfrm>
          <a:prstGeom prst="rect">
            <a:avLst/>
          </a:prstGeom>
          <a:solidFill>
            <a:schemeClr val="accent1">
              <a:lumMod val="20000"/>
              <a:lumOff val="80000"/>
            </a:schemeClr>
          </a:solidFill>
          <a:ln>
            <a:noFill/>
          </a:ln>
          <a:effectLst/>
        </p:spPr>
        <p:txBody>
          <a:bodyPr>
            <a:spAutoFit/>
          </a:bodyPr>
          <a:lstStyle/>
          <a:p>
            <a:pPr>
              <a:defRPr/>
            </a:pPr>
            <a:r>
              <a:rPr lang="en-US" sz="2000" i="1" dirty="0">
                <a:latin typeface="Arial Narrow" pitchFamily="34" charset="0"/>
                <a:cs typeface="+mn-cs"/>
              </a:rPr>
              <a:t>A full bath tub requires about 70 gallons of water, while taking a five-minute shower uses only 10 to 25 gallons.</a:t>
            </a:r>
          </a:p>
        </p:txBody>
      </p:sp>
      <p:sp>
        <p:nvSpPr>
          <p:cNvPr id="10" name="Rectangle 9"/>
          <p:cNvSpPr/>
          <p:nvPr/>
        </p:nvSpPr>
        <p:spPr>
          <a:xfrm>
            <a:off x="637506" y="5094669"/>
            <a:ext cx="3200400" cy="1323439"/>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2000" dirty="0">
                <a:latin typeface="Calibri" pitchFamily="34" charset="0"/>
              </a:rPr>
              <a:t>Letting your faucet run for five minutes uses as much energy as letting a 60-watt light bulb run for 14 hours.</a:t>
            </a:r>
          </a:p>
        </p:txBody>
      </p:sp>
      <p:sp>
        <p:nvSpPr>
          <p:cNvPr id="8" name="Cloud 7"/>
          <p:cNvSpPr/>
          <p:nvPr/>
        </p:nvSpPr>
        <p:spPr>
          <a:xfrm>
            <a:off x="5105400" y="5105400"/>
            <a:ext cx="2819400" cy="1524000"/>
          </a:xfrm>
          <a:prstGeom prst="cloud">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1800"/>
              </a:spcBef>
              <a:defRPr/>
            </a:pPr>
            <a:r>
              <a:rPr lang="en-US" sz="1400" dirty="0">
                <a:solidFill>
                  <a:schemeClr val="tx1"/>
                </a:solidFill>
                <a:latin typeface="Arial Unicode MS" pitchFamily="34" charset="-128"/>
                <a:ea typeface="Arial Unicode MS" pitchFamily="34" charset="-128"/>
                <a:cs typeface="Arial Unicode MS" pitchFamily="34" charset="-128"/>
              </a:rPr>
              <a:t>A typical single-family household uses 30 percent of their water outdoors for irrigation.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600200"/>
            <a:ext cx="8153400" cy="5257800"/>
          </a:xfrm>
        </p:spPr>
        <p:txBody>
          <a:bodyPr>
            <a:normAutofit fontScale="77500" lnSpcReduction="20000"/>
          </a:bodyPr>
          <a:lstStyle/>
          <a:p>
            <a:pPr>
              <a:spcBef>
                <a:spcPts val="600"/>
              </a:spcBef>
              <a:defRPr/>
            </a:pPr>
            <a:r>
              <a:rPr lang="en-US" sz="3600" b="1" dirty="0"/>
              <a:t>What is Stormwater?  </a:t>
            </a:r>
            <a:r>
              <a:rPr lang="en-US" sz="3100" dirty="0"/>
              <a:t>Rainwater that doesn’t soak into the ground or evaporate runs into storm drains and ditches, which lead to the New River</a:t>
            </a:r>
          </a:p>
          <a:p>
            <a:pPr marL="347663" indent="-347663">
              <a:spcBef>
                <a:spcPts val="600"/>
              </a:spcBef>
              <a:defRPr/>
            </a:pPr>
            <a:r>
              <a:rPr lang="en-US" sz="3100" dirty="0"/>
              <a:t>Any pollutants picked up by the rainwater end up in the river </a:t>
            </a:r>
            <a:r>
              <a:rPr lang="en-US" sz="2600" dirty="0"/>
              <a:t>(like oil, grease, pesticides, animal waste)</a:t>
            </a:r>
            <a:endParaRPr lang="en-US" sz="3100" dirty="0"/>
          </a:p>
          <a:p>
            <a:pPr marL="4224338" indent="-347663">
              <a:spcBef>
                <a:spcPts val="600"/>
              </a:spcBef>
              <a:defRPr/>
            </a:pPr>
            <a:r>
              <a:rPr lang="en-US" sz="3100" b="1" dirty="0"/>
              <a:t>Why is it important to prevent pollution from getting into storm water?</a:t>
            </a:r>
          </a:p>
          <a:p>
            <a:pPr marL="4521200" lvl="1" indent="-277813">
              <a:spcBef>
                <a:spcPts val="600"/>
              </a:spcBef>
              <a:defRPr/>
            </a:pPr>
            <a:r>
              <a:rPr lang="en-US" dirty="0"/>
              <a:t>To provide a healthy environment</a:t>
            </a:r>
          </a:p>
          <a:p>
            <a:pPr marL="4521200" lvl="1" indent="-277813">
              <a:spcBef>
                <a:spcPts val="600"/>
              </a:spcBef>
              <a:defRPr/>
            </a:pPr>
            <a:r>
              <a:rPr lang="en-US" dirty="0"/>
              <a:t>To sustain limited training areas</a:t>
            </a:r>
          </a:p>
          <a:p>
            <a:pPr marL="4521200" lvl="1" indent="-277813">
              <a:spcBef>
                <a:spcPts val="600"/>
              </a:spcBef>
              <a:defRPr/>
            </a:pPr>
            <a:r>
              <a:rPr lang="en-US" dirty="0"/>
              <a:t>To maintain outdoor recreation and wildlife areas</a:t>
            </a:r>
          </a:p>
          <a:p>
            <a:pPr marL="4521200" lvl="1" indent="-277813">
              <a:spcBef>
                <a:spcPts val="600"/>
              </a:spcBef>
              <a:defRPr/>
            </a:pPr>
            <a:r>
              <a:rPr lang="en-US" dirty="0"/>
              <a:t>To maintain compliance with regulations</a:t>
            </a:r>
          </a:p>
          <a:p>
            <a:pPr marL="4521200" lvl="1" indent="-277813">
              <a:spcBef>
                <a:spcPts val="600"/>
              </a:spcBef>
              <a:defRPr/>
            </a:pPr>
            <a:endParaRPr lang="en-US" dirty="0"/>
          </a:p>
          <a:p>
            <a:pPr lvl="1">
              <a:defRPr/>
            </a:pPr>
            <a:endParaRPr lang="en-US" dirty="0"/>
          </a:p>
          <a:p>
            <a:pP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2A9046-588A-45AC-9926-8F4867FF59AE}" type="slidenum">
              <a:rPr lang="en-US" altLang="en-US">
                <a:latin typeface="Centaur" panose="02030504050205020304" pitchFamily="18" charset="0"/>
              </a:rPr>
              <a:pPr eaLnBrk="1" hangingPunct="1"/>
              <a:t>14</a:t>
            </a:fld>
            <a:endParaRPr lang="en-US" altLang="en-US">
              <a:latin typeface="Centaur" panose="02030504050205020304" pitchFamily="18" charset="0"/>
            </a:endParaRPr>
          </a:p>
        </p:txBody>
      </p:sp>
      <p:sp>
        <p:nvSpPr>
          <p:cNvPr id="22532" name="Title 1"/>
          <p:cNvSpPr>
            <a:spLocks noGrp="1"/>
          </p:cNvSpPr>
          <p:nvPr>
            <p:ph type="title"/>
          </p:nvPr>
        </p:nvSpPr>
        <p:spPr>
          <a:xfrm>
            <a:off x="3138488" y="76200"/>
            <a:ext cx="5983287" cy="990600"/>
          </a:xfrm>
        </p:spPr>
        <p:txBody>
          <a:bodyPr/>
          <a:lstStyle/>
          <a:p>
            <a:r>
              <a:rPr lang="en-US" altLang="en-US" b="1"/>
              <a:t>Stormwater Management</a:t>
            </a:r>
            <a:endParaRPr lang="en-US" altLang="en-US" b="1" i="1"/>
          </a:p>
        </p:txBody>
      </p:sp>
      <p:pic>
        <p:nvPicPr>
          <p:cNvPr id="225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352800"/>
            <a:ext cx="3962400" cy="302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500650-913E-4AA8-85D6-DE6A209FBD1C}" type="slidenum">
              <a:rPr lang="en-US" altLang="en-US">
                <a:latin typeface="Centaur" panose="02030504050205020304" pitchFamily="18" charset="0"/>
              </a:rPr>
              <a:pPr eaLnBrk="1" hangingPunct="1"/>
              <a:t>15</a:t>
            </a:fld>
            <a:endParaRPr lang="en-US" altLang="en-US">
              <a:latin typeface="Centaur" panose="02030504050205020304" pitchFamily="18" charset="0"/>
            </a:endParaRPr>
          </a:p>
        </p:txBody>
      </p:sp>
      <p:sp>
        <p:nvSpPr>
          <p:cNvPr id="23555" name="Title 1"/>
          <p:cNvSpPr>
            <a:spLocks noGrp="1"/>
          </p:cNvSpPr>
          <p:nvPr>
            <p:ph type="title"/>
          </p:nvPr>
        </p:nvSpPr>
        <p:spPr>
          <a:xfrm>
            <a:off x="3138488" y="115888"/>
            <a:ext cx="5983287" cy="990600"/>
          </a:xfrm>
        </p:spPr>
        <p:txBody>
          <a:bodyPr/>
          <a:lstStyle/>
          <a:p>
            <a:r>
              <a:rPr lang="en-US" altLang="en-US" sz="3600" b="1"/>
              <a:t>How You Can Help Prevent Pollution in Storm Water?</a:t>
            </a:r>
          </a:p>
        </p:txBody>
      </p:sp>
      <p:sp>
        <p:nvSpPr>
          <p:cNvPr id="3" name="Content Placeholder 2"/>
          <p:cNvSpPr>
            <a:spLocks noGrp="1"/>
          </p:cNvSpPr>
          <p:nvPr>
            <p:ph idx="1"/>
          </p:nvPr>
        </p:nvSpPr>
        <p:spPr>
          <a:xfrm>
            <a:off x="381000" y="1447800"/>
            <a:ext cx="5181600" cy="4953000"/>
          </a:xfrm>
        </p:spPr>
        <p:txBody>
          <a:bodyPr>
            <a:normAutofit/>
          </a:bodyPr>
          <a:lstStyle/>
          <a:p>
            <a:pPr marL="347663" lvl="1" indent="19050">
              <a:lnSpc>
                <a:spcPts val="2500"/>
              </a:lnSpc>
              <a:spcBef>
                <a:spcPts val="600"/>
              </a:spcBef>
              <a:spcAft>
                <a:spcPts val="600"/>
              </a:spcAft>
              <a:buFont typeface="Wingdings 2" panose="05020102010507070707" pitchFamily="18" charset="2"/>
              <a:buNone/>
              <a:defRPr/>
            </a:pPr>
            <a:r>
              <a:rPr lang="en-US" sz="3200" b="1" i="1" dirty="0"/>
              <a:t>Don’t Pour Anything Down The Storm Drains!</a:t>
            </a:r>
          </a:p>
          <a:p>
            <a:pPr lvl="1">
              <a:lnSpc>
                <a:spcPts val="2500"/>
              </a:lnSpc>
              <a:spcBef>
                <a:spcPts val="600"/>
              </a:spcBef>
              <a:spcAft>
                <a:spcPts val="600"/>
              </a:spcAft>
              <a:defRPr/>
            </a:pPr>
            <a:r>
              <a:rPr lang="en-US" sz="2800" dirty="0"/>
              <a:t>Don’t dump fluids such as </a:t>
            </a:r>
            <a:br>
              <a:rPr lang="en-US" sz="2800" dirty="0"/>
            </a:br>
            <a:r>
              <a:rPr lang="en-US" sz="2800" dirty="0"/>
              <a:t>oils in storm drain</a:t>
            </a:r>
          </a:p>
          <a:p>
            <a:pPr marL="631825" lvl="1" indent="-282575">
              <a:lnSpc>
                <a:spcPts val="2500"/>
              </a:lnSpc>
              <a:spcBef>
                <a:spcPts val="600"/>
              </a:spcBef>
              <a:spcAft>
                <a:spcPts val="600"/>
              </a:spcAft>
              <a:defRPr/>
            </a:pPr>
            <a:r>
              <a:rPr lang="en-US" sz="2800" dirty="0"/>
              <a:t>Don’t dump trash in or near </a:t>
            </a:r>
            <a:br>
              <a:rPr lang="en-US" sz="2800" dirty="0"/>
            </a:br>
            <a:r>
              <a:rPr lang="en-US" sz="2800" dirty="0"/>
              <a:t>storm drains</a:t>
            </a:r>
          </a:p>
          <a:p>
            <a:pPr marL="631825" lvl="1" indent="-282575">
              <a:lnSpc>
                <a:spcPts val="2500"/>
              </a:lnSpc>
              <a:spcBef>
                <a:spcPts val="600"/>
              </a:spcBef>
              <a:spcAft>
                <a:spcPts val="600"/>
              </a:spcAft>
              <a:defRPr/>
            </a:pPr>
            <a:r>
              <a:rPr lang="en-US" sz="2800" dirty="0"/>
              <a:t>Don’t overfill containers, </a:t>
            </a:r>
            <a:br>
              <a:rPr lang="en-US" sz="2800" dirty="0"/>
            </a:br>
            <a:r>
              <a:rPr lang="en-US" sz="2800" dirty="0"/>
              <a:t>allow faucets to run                                      continuously, or leave                                                drain valves open</a:t>
            </a:r>
          </a:p>
          <a:p>
            <a:pPr lvl="1">
              <a:lnSpc>
                <a:spcPts val="2500"/>
              </a:lnSpc>
              <a:spcBef>
                <a:spcPts val="600"/>
              </a:spcBef>
              <a:spcAft>
                <a:spcPts val="600"/>
              </a:spcAft>
              <a:defRPr/>
            </a:pPr>
            <a:r>
              <a:rPr lang="en-US" sz="2800" dirty="0"/>
              <a:t>Don’t store oil-containing </a:t>
            </a:r>
            <a:br>
              <a:rPr lang="en-US" sz="2800" dirty="0"/>
            </a:br>
            <a:r>
              <a:rPr lang="en-US" sz="2800" dirty="0"/>
              <a:t>equipment outside</a:t>
            </a:r>
          </a:p>
          <a:p>
            <a:pPr lvl="1">
              <a:lnSpc>
                <a:spcPts val="2500"/>
              </a:lnSpc>
              <a:spcBef>
                <a:spcPts val="600"/>
              </a:spcBef>
              <a:spcAft>
                <a:spcPts val="1200"/>
              </a:spcAft>
              <a:defRPr/>
            </a:pPr>
            <a:endParaRPr lang="en-US" sz="2800" dirty="0"/>
          </a:p>
          <a:p>
            <a:pPr lvl="1">
              <a:lnSpc>
                <a:spcPts val="2500"/>
              </a:lnSpc>
              <a:spcBef>
                <a:spcPts val="600"/>
              </a:spcBef>
              <a:spcAft>
                <a:spcPts val="1200"/>
              </a:spcAft>
              <a:defRPr/>
            </a:pPr>
            <a:endParaRPr lang="en-US" sz="2800" dirty="0"/>
          </a:p>
          <a:p>
            <a:pPr lvl="1">
              <a:lnSpc>
                <a:spcPct val="120000"/>
              </a:lnSpc>
              <a:spcBef>
                <a:spcPts val="600"/>
              </a:spcBef>
              <a:spcAft>
                <a:spcPts val="600"/>
              </a:spcAft>
              <a:defRPr/>
            </a:pPr>
            <a:endParaRPr lang="en-US" sz="3100" dirty="0"/>
          </a:p>
          <a:p>
            <a:pPr lvl="1">
              <a:defRPr/>
            </a:pPr>
            <a:endParaRPr lang="en-US" sz="3100" dirty="0"/>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99B3F26F-A06B-42EE-84B7-9B63357D93C8}" type="slidenum">
              <a:rPr lang="en-US" altLang="en-US" sz="1400" b="1">
                <a:latin typeface="Centaur" panose="02030504050205020304" pitchFamily="18" charset="0"/>
              </a:rPr>
              <a:pPr algn="ctr" eaLnBrk="1" hangingPunct="1"/>
              <a:t>15</a:t>
            </a:fld>
            <a:endParaRPr lang="en-US" altLang="en-US" sz="1400" b="1">
              <a:latin typeface="Centaur" panose="02030504050205020304" pitchFamily="18" charset="0"/>
            </a:endParaRPr>
          </a:p>
        </p:txBody>
      </p:sp>
      <p:pic>
        <p:nvPicPr>
          <p:cNvPr id="245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66863"/>
            <a:ext cx="32766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116388"/>
            <a:ext cx="2609850" cy="2627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To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Top)">
                                      <p:cBhvr>
                                        <p:cTn id="12" dur="500"/>
                                        <p:tgtEl>
                                          <p:spTgt spid="3">
                                            <p:txEl>
                                              <p:pRg st="1" end="1"/>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245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slide(fromTop)">
                                      <p:cBhvr>
                                        <p:cTn id="19" dur="500"/>
                                        <p:tgtEl>
                                          <p:spTgt spid="3">
                                            <p:txEl>
                                              <p:pRg st="2" end="2"/>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slide(fromTop)">
                                      <p:cBhvr>
                                        <p:cTn id="26" dur="500"/>
                                        <p:tgtEl>
                                          <p:spTgt spid="3">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1"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slide(fromTop)">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9F1F02-91B7-449D-BD83-593467CAFD2B}" type="slidenum">
              <a:rPr lang="en-US" altLang="en-US">
                <a:latin typeface="Centaur" panose="02030504050205020304" pitchFamily="18" charset="0"/>
              </a:rPr>
              <a:pPr eaLnBrk="1" hangingPunct="1"/>
              <a:t>16</a:t>
            </a:fld>
            <a:endParaRPr lang="en-US" altLang="en-US">
              <a:latin typeface="Centaur" panose="02030504050205020304" pitchFamily="18" charset="0"/>
            </a:endParaRPr>
          </a:p>
        </p:txBody>
      </p:sp>
      <p:sp>
        <p:nvSpPr>
          <p:cNvPr id="24579" name="Title 1"/>
          <p:cNvSpPr>
            <a:spLocks noGrp="1"/>
          </p:cNvSpPr>
          <p:nvPr>
            <p:ph type="title"/>
          </p:nvPr>
        </p:nvSpPr>
        <p:spPr>
          <a:xfrm>
            <a:off x="3138488" y="115888"/>
            <a:ext cx="5983287" cy="990600"/>
          </a:xfrm>
        </p:spPr>
        <p:txBody>
          <a:bodyPr/>
          <a:lstStyle/>
          <a:p>
            <a:r>
              <a:rPr lang="en-US" altLang="en-US" sz="3600" b="1"/>
              <a:t>How You Can Help Prevent Pollution in Storm Water?</a:t>
            </a:r>
          </a:p>
        </p:txBody>
      </p:sp>
      <p:sp>
        <p:nvSpPr>
          <p:cNvPr id="3" name="Content Placeholder 2"/>
          <p:cNvSpPr>
            <a:spLocks noGrp="1"/>
          </p:cNvSpPr>
          <p:nvPr>
            <p:ph idx="1"/>
          </p:nvPr>
        </p:nvSpPr>
        <p:spPr>
          <a:xfrm>
            <a:off x="152400" y="1600200"/>
            <a:ext cx="5257800" cy="4953000"/>
          </a:xfrm>
        </p:spPr>
        <p:txBody>
          <a:bodyPr>
            <a:normAutofit/>
          </a:bodyPr>
          <a:lstStyle/>
          <a:p>
            <a:pPr marL="347663" lvl="1" indent="19050">
              <a:lnSpc>
                <a:spcPts val="2500"/>
              </a:lnSpc>
              <a:spcBef>
                <a:spcPts val="600"/>
              </a:spcBef>
              <a:spcAft>
                <a:spcPts val="600"/>
              </a:spcAft>
              <a:buFont typeface="Wingdings 2" panose="05020102010507070707" pitchFamily="18" charset="2"/>
              <a:buNone/>
              <a:defRPr/>
            </a:pPr>
            <a:r>
              <a:rPr lang="en-US" sz="2800" b="1" i="1" dirty="0"/>
              <a:t>Continued……</a:t>
            </a:r>
          </a:p>
          <a:p>
            <a:pPr marL="631825" lvl="1" indent="-282575">
              <a:lnSpc>
                <a:spcPts val="2500"/>
              </a:lnSpc>
              <a:spcBef>
                <a:spcPts val="600"/>
              </a:spcBef>
              <a:spcAft>
                <a:spcPts val="600"/>
              </a:spcAft>
              <a:defRPr/>
            </a:pPr>
            <a:r>
              <a:rPr lang="en-US" sz="2800" dirty="0"/>
              <a:t>Do wash vehicles only in designated areas (e.g., wash pads, wash racks, car washes)</a:t>
            </a:r>
          </a:p>
          <a:p>
            <a:pPr marL="631825" lvl="1" indent="-282575">
              <a:lnSpc>
                <a:spcPts val="2500"/>
              </a:lnSpc>
              <a:spcBef>
                <a:spcPts val="600"/>
              </a:spcBef>
              <a:spcAft>
                <a:spcPts val="600"/>
              </a:spcAft>
              <a:defRPr/>
            </a:pPr>
            <a:r>
              <a:rPr lang="en-US" sz="2800" dirty="0"/>
              <a:t>Do properly dispose of pet </a:t>
            </a:r>
            <a:br>
              <a:rPr lang="en-US" sz="2800" dirty="0"/>
            </a:br>
            <a:r>
              <a:rPr lang="en-US" sz="2800" dirty="0"/>
              <a:t>waste in waste container</a:t>
            </a:r>
          </a:p>
          <a:p>
            <a:pPr lvl="1">
              <a:lnSpc>
                <a:spcPts val="2500"/>
              </a:lnSpc>
              <a:spcBef>
                <a:spcPts val="600"/>
              </a:spcBef>
              <a:spcAft>
                <a:spcPts val="600"/>
              </a:spcAft>
              <a:defRPr/>
            </a:pPr>
            <a:r>
              <a:rPr lang="en-US" sz="2800" dirty="0"/>
              <a:t>Do use drip pans during </a:t>
            </a:r>
            <a:br>
              <a:rPr lang="en-US" sz="2800" dirty="0"/>
            </a:br>
            <a:r>
              <a:rPr lang="en-US" sz="2800" dirty="0"/>
              <a:t>vehicle maintenance </a:t>
            </a:r>
            <a:br>
              <a:rPr lang="en-US" sz="2800" dirty="0"/>
            </a:br>
            <a:r>
              <a:rPr lang="en-US" sz="2800" dirty="0"/>
              <a:t>and storage</a:t>
            </a:r>
          </a:p>
          <a:p>
            <a:pPr lvl="1">
              <a:lnSpc>
                <a:spcPts val="2500"/>
              </a:lnSpc>
              <a:spcBef>
                <a:spcPts val="600"/>
              </a:spcBef>
              <a:spcAft>
                <a:spcPts val="600"/>
              </a:spcAft>
              <a:defRPr/>
            </a:pPr>
            <a:r>
              <a:rPr lang="en-US" sz="2800" dirty="0"/>
              <a:t>Do conduct maintenance </a:t>
            </a:r>
            <a:br>
              <a:rPr lang="en-US" sz="2800" dirty="0"/>
            </a:br>
            <a:r>
              <a:rPr lang="en-US" sz="2800" dirty="0"/>
              <a:t>of vehicles only in </a:t>
            </a:r>
            <a:br>
              <a:rPr lang="en-US" sz="2800" dirty="0"/>
            </a:br>
            <a:r>
              <a:rPr lang="en-US" sz="2800" dirty="0"/>
              <a:t>approved areas</a:t>
            </a:r>
          </a:p>
          <a:p>
            <a:pPr marL="347663" lvl="1" indent="19050">
              <a:lnSpc>
                <a:spcPts val="2500"/>
              </a:lnSpc>
              <a:spcBef>
                <a:spcPts val="600"/>
              </a:spcBef>
              <a:spcAft>
                <a:spcPts val="600"/>
              </a:spcAft>
              <a:buFont typeface="Wingdings 2" panose="05020102010507070707" pitchFamily="18" charset="2"/>
              <a:buNone/>
              <a:defRPr/>
            </a:pPr>
            <a:endParaRPr lang="en-US" sz="2400" dirty="0"/>
          </a:p>
          <a:p>
            <a:pPr marL="347663" lvl="1" indent="19050">
              <a:lnSpc>
                <a:spcPct val="90000"/>
              </a:lnSpc>
              <a:defRPr/>
            </a:pPr>
            <a:endParaRPr lang="en-US" dirty="0"/>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8AE25824-6D2D-4E9B-B11E-0EEED96DDD15}" type="slidenum">
              <a:rPr lang="en-US" altLang="en-US" sz="1400" b="1">
                <a:latin typeface="Centaur" panose="02030504050205020304" pitchFamily="18" charset="0"/>
              </a:rPr>
              <a:pPr algn="ctr" eaLnBrk="1" hangingPunct="1"/>
              <a:t>16</a:t>
            </a:fld>
            <a:endParaRPr lang="en-US" altLang="en-US" sz="1400" b="1">
              <a:latin typeface="Centaur" panose="02030504050205020304" pitchFamily="18" charset="0"/>
            </a:endParaRPr>
          </a:p>
        </p:txBody>
      </p:sp>
      <p:pic>
        <p:nvPicPr>
          <p:cNvPr id="24582" name="Picture 8" descr="storm drain.jpg"/>
          <p:cNvPicPr>
            <a:picLocks noChangeAspect="1"/>
          </p:cNvPicPr>
          <p:nvPr/>
        </p:nvPicPr>
        <p:blipFill>
          <a:blip r:embed="rId2">
            <a:extLst>
              <a:ext uri="{28A0092B-C50C-407E-A947-70E740481C1C}">
                <a14:useLocalDpi xmlns:a14="http://schemas.microsoft.com/office/drawing/2010/main" val="0"/>
              </a:ext>
            </a:extLst>
          </a:blip>
          <a:srcRect l="5553" r="5620" b="12059"/>
          <a:stretch>
            <a:fillRect/>
          </a:stretch>
        </p:blipFill>
        <p:spPr bwMode="auto">
          <a:xfrm>
            <a:off x="5410200" y="1447800"/>
            <a:ext cx="27432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S:\I&amp;E\EMD\EMD_Working_Files\5090_05_Environmental_Training_and_Education\5090.5 ARCHIVE\IMAGES\SPILLS_Response_Prevention\DRIP_P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8988" y="4343400"/>
            <a:ext cx="2841625"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048000"/>
            <a:ext cx="1917700" cy="1785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lide(fromTop)">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Top)">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lide(fromTop)">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488" y="115888"/>
            <a:ext cx="5983287" cy="990600"/>
          </a:xfrm>
        </p:spPr>
        <p:txBody>
          <a:bodyPr/>
          <a:lstStyle/>
          <a:p>
            <a:pPr>
              <a:defRPr/>
            </a:pPr>
            <a:r>
              <a:rPr lang="en-US" b="1" dirty="0">
                <a:solidFill>
                  <a:srgbClr val="FF0000"/>
                </a:solidFill>
                <a:effectLst>
                  <a:outerShdw blurRad="38100" dist="38100" dir="2700000" algn="tl">
                    <a:srgbClr val="000000">
                      <a:alpha val="43137"/>
                    </a:srgbClr>
                  </a:outerShdw>
                </a:effectLst>
              </a:rPr>
              <a:t>POP QUIZ!</a:t>
            </a:r>
          </a:p>
        </p:txBody>
      </p:sp>
      <p:sp>
        <p:nvSpPr>
          <p:cNvPr id="3" name="Content Placeholder 2"/>
          <p:cNvSpPr>
            <a:spLocks noGrp="1"/>
          </p:cNvSpPr>
          <p:nvPr>
            <p:ph idx="1"/>
          </p:nvPr>
        </p:nvSpPr>
        <p:spPr>
          <a:xfrm>
            <a:off x="381000" y="1447800"/>
            <a:ext cx="8458200" cy="4953000"/>
          </a:xfrm>
        </p:spPr>
        <p:txBody>
          <a:bodyPr>
            <a:normAutofit/>
          </a:bodyPr>
          <a:lstStyle/>
          <a:p>
            <a:pPr marL="347663" lvl="1" indent="19050">
              <a:lnSpc>
                <a:spcPts val="3200"/>
              </a:lnSpc>
              <a:spcBef>
                <a:spcPts val="600"/>
              </a:spcBef>
              <a:spcAft>
                <a:spcPts val="600"/>
              </a:spcAft>
              <a:buFont typeface="Wingdings 2" panose="05020102010507070707" pitchFamily="18" charset="2"/>
              <a:buNone/>
              <a:defRPr/>
            </a:pPr>
            <a:r>
              <a:rPr lang="en-US" sz="3200" b="1" i="1" dirty="0"/>
              <a:t>Which of these are considered stormwater?</a:t>
            </a:r>
          </a:p>
          <a:p>
            <a:pPr marL="881063" lvl="1" indent="-514350">
              <a:lnSpc>
                <a:spcPts val="3200"/>
              </a:lnSpc>
              <a:spcBef>
                <a:spcPts val="600"/>
              </a:spcBef>
              <a:spcAft>
                <a:spcPts val="600"/>
              </a:spcAft>
              <a:buFont typeface="+mj-lt"/>
              <a:buAutoNum type="alphaLcPeriod"/>
              <a:defRPr/>
            </a:pPr>
            <a:r>
              <a:rPr lang="en-US" sz="2800" dirty="0"/>
              <a:t>Runoff from a lawn treated with pesticides.</a:t>
            </a:r>
          </a:p>
          <a:p>
            <a:pPr marL="881063" lvl="1" indent="-514350">
              <a:lnSpc>
                <a:spcPts val="3200"/>
              </a:lnSpc>
              <a:spcBef>
                <a:spcPts val="600"/>
              </a:spcBef>
              <a:spcAft>
                <a:spcPts val="600"/>
              </a:spcAft>
              <a:buFont typeface="+mj-lt"/>
              <a:buAutoNum type="alphaLcPeriod"/>
              <a:defRPr/>
            </a:pPr>
            <a:r>
              <a:rPr lang="en-US" sz="2800" dirty="0"/>
              <a:t>Runoff from a parking lot where cars have leaked antifreeze and oil.</a:t>
            </a:r>
          </a:p>
          <a:p>
            <a:pPr marL="881063" lvl="1" indent="-514350">
              <a:lnSpc>
                <a:spcPts val="3200"/>
              </a:lnSpc>
              <a:spcBef>
                <a:spcPts val="600"/>
              </a:spcBef>
              <a:spcAft>
                <a:spcPts val="600"/>
              </a:spcAft>
              <a:buFont typeface="+mj-lt"/>
              <a:buAutoNum type="alphaLcPeriod"/>
              <a:defRPr/>
            </a:pPr>
            <a:r>
              <a:rPr lang="en-US" sz="2800" dirty="0"/>
              <a:t>Dirt and clay in water leaving a construction site.</a:t>
            </a:r>
          </a:p>
          <a:p>
            <a:pPr marL="881063" lvl="1" indent="-514350">
              <a:lnSpc>
                <a:spcPts val="3200"/>
              </a:lnSpc>
              <a:spcBef>
                <a:spcPts val="600"/>
              </a:spcBef>
              <a:spcAft>
                <a:spcPts val="600"/>
              </a:spcAft>
              <a:buFont typeface="+mj-lt"/>
              <a:buAutoNum type="alphaLcPeriod"/>
              <a:defRPr/>
            </a:pPr>
            <a:r>
              <a:rPr lang="en-US" sz="2800" dirty="0"/>
              <a:t>Fallen leaves and debris blown into the water from a storm.</a:t>
            </a:r>
          </a:p>
          <a:p>
            <a:pPr marL="881063" lvl="1" indent="-514350">
              <a:lnSpc>
                <a:spcPts val="3200"/>
              </a:lnSpc>
              <a:spcBef>
                <a:spcPts val="600"/>
              </a:spcBef>
              <a:spcAft>
                <a:spcPts val="600"/>
              </a:spcAft>
              <a:buFont typeface="+mj-lt"/>
              <a:buAutoNum type="alphaLcPeriod"/>
              <a:defRPr/>
            </a:pPr>
            <a:r>
              <a:rPr lang="en-US" sz="2800" dirty="0"/>
              <a:t>All of the above.</a:t>
            </a:r>
          </a:p>
          <a:p>
            <a:pPr lvl="1">
              <a:lnSpc>
                <a:spcPts val="2500"/>
              </a:lnSpc>
              <a:spcBef>
                <a:spcPts val="600"/>
              </a:spcBef>
              <a:spcAft>
                <a:spcPts val="1200"/>
              </a:spcAft>
              <a:defRPr/>
            </a:pPr>
            <a:endParaRPr lang="en-US" sz="2800" dirty="0"/>
          </a:p>
          <a:p>
            <a:pPr lvl="1">
              <a:lnSpc>
                <a:spcPts val="2500"/>
              </a:lnSpc>
              <a:spcBef>
                <a:spcPts val="600"/>
              </a:spcBef>
              <a:spcAft>
                <a:spcPts val="1200"/>
              </a:spcAft>
              <a:defRPr/>
            </a:pPr>
            <a:endParaRPr lang="en-US" sz="2800" dirty="0"/>
          </a:p>
          <a:p>
            <a:pPr lvl="1">
              <a:lnSpc>
                <a:spcPct val="120000"/>
              </a:lnSpc>
              <a:spcBef>
                <a:spcPts val="600"/>
              </a:spcBef>
              <a:spcAft>
                <a:spcPts val="600"/>
              </a:spcAft>
              <a:defRPr/>
            </a:pPr>
            <a:endParaRPr lang="en-US" sz="3100" dirty="0"/>
          </a:p>
          <a:p>
            <a:pPr lvl="1">
              <a:defRPr/>
            </a:pPr>
            <a:endParaRPr lang="en-US" sz="31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2CC9E9-0B54-44B5-8CC7-91A076800DDC}" type="slidenum">
              <a:rPr lang="en-US" altLang="en-US">
                <a:latin typeface="Centaur" panose="02030504050205020304" pitchFamily="18" charset="0"/>
              </a:rPr>
              <a:pPr eaLnBrk="1" hangingPunct="1"/>
              <a:t>17</a:t>
            </a:fld>
            <a:endParaRPr lang="en-US" altLang="en-US">
              <a:latin typeface="Centaur" panose="02030504050205020304" pitchFamily="18" charset="0"/>
            </a:endParaRPr>
          </a:p>
        </p:txBody>
      </p:sp>
      <p:sp>
        <p:nvSpPr>
          <p:cNvPr id="7" name="Rectangle 6"/>
          <p:cNvSpPr/>
          <p:nvPr/>
        </p:nvSpPr>
        <p:spPr>
          <a:xfrm rot="20461132">
            <a:off x="1318583" y="2967335"/>
            <a:ext cx="6506846" cy="923330"/>
          </a:xfrm>
          <a:prstGeom prst="rect">
            <a:avLst/>
          </a:prstGeom>
          <a:noFill/>
        </p:spPr>
        <p:txBody>
          <a:bodyPr wrap="none">
            <a:spAutoFit/>
          </a:bodyPr>
          <a:lstStyle/>
          <a:p>
            <a:pPr algn="ctr">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charset="0"/>
                <a:cs typeface="+mn-cs"/>
              </a:rPr>
              <a:t>e.  All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slide(fromBottom)">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18</a:t>
            </a:fld>
            <a:endParaRPr lang="en-US" altLang="en-US"/>
          </a:p>
        </p:txBody>
      </p:sp>
      <p:sp>
        <p:nvSpPr>
          <p:cNvPr id="5" name="Title 1"/>
          <p:cNvSpPr txBox="1">
            <a:spLocks/>
          </p:cNvSpPr>
          <p:nvPr/>
        </p:nvSpPr>
        <p:spPr bwMode="auto">
          <a:xfrm>
            <a:off x="3065463" y="152400"/>
            <a:ext cx="607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4000" b="1" dirty="0"/>
              <a:t>Hazardous Materials (HM)</a:t>
            </a:r>
            <a:endParaRPr lang="en-US" altLang="en-US" sz="2400" b="1" dirty="0"/>
          </a:p>
        </p:txBody>
      </p:sp>
      <p:sp>
        <p:nvSpPr>
          <p:cNvPr id="6" name="Content Placeholder 2"/>
          <p:cNvSpPr txBox="1">
            <a:spLocks/>
          </p:cNvSpPr>
          <p:nvPr/>
        </p:nvSpPr>
        <p:spPr bwMode="auto">
          <a:xfrm>
            <a:off x="228600" y="1447800"/>
            <a:ext cx="6705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r>
              <a:rPr lang="en-US" altLang="en-US" sz="2800" b="1" dirty="0">
                <a:solidFill>
                  <a:schemeClr val="tx1"/>
                </a:solidFill>
              </a:rPr>
              <a:t>What are hazardous materials?</a:t>
            </a:r>
          </a:p>
          <a:p>
            <a:pPr lvl="1" algn="l">
              <a:spcBef>
                <a:spcPts val="600"/>
              </a:spcBef>
              <a:spcAft>
                <a:spcPts val="600"/>
              </a:spcAft>
            </a:pPr>
            <a:r>
              <a:rPr lang="en-US" altLang="en-US" sz="2000" dirty="0">
                <a:solidFill>
                  <a:schemeClr val="tx1"/>
                </a:solidFill>
              </a:rPr>
              <a:t>Solids, liquids, or gases that pose harm to </a:t>
            </a:r>
            <a:br>
              <a:rPr lang="en-US" altLang="en-US" sz="2000" dirty="0">
                <a:solidFill>
                  <a:schemeClr val="tx1"/>
                </a:solidFill>
              </a:rPr>
            </a:br>
            <a:r>
              <a:rPr lang="en-US" altLang="en-US" sz="2000" dirty="0">
                <a:solidFill>
                  <a:schemeClr val="tx1"/>
                </a:solidFill>
              </a:rPr>
              <a:t>people, living organisms, property, or the </a:t>
            </a:r>
            <a:br>
              <a:rPr lang="en-US" altLang="en-US" sz="2000" dirty="0">
                <a:solidFill>
                  <a:schemeClr val="tx1"/>
                </a:solidFill>
              </a:rPr>
            </a:br>
            <a:r>
              <a:rPr lang="en-US" altLang="en-US" sz="2000" dirty="0">
                <a:solidFill>
                  <a:schemeClr val="tx1"/>
                </a:solidFill>
              </a:rPr>
              <a:t>environment when improperly used, treated, </a:t>
            </a:r>
            <a:br>
              <a:rPr lang="en-US" altLang="en-US" sz="2000" dirty="0">
                <a:solidFill>
                  <a:schemeClr val="tx1"/>
                </a:solidFill>
              </a:rPr>
            </a:br>
            <a:r>
              <a:rPr lang="en-US" altLang="en-US" sz="2000" dirty="0">
                <a:solidFill>
                  <a:schemeClr val="tx1"/>
                </a:solidFill>
              </a:rPr>
              <a:t>stored, transported, or disposed</a:t>
            </a:r>
          </a:p>
          <a:p>
            <a:pPr lvl="2" algn="l">
              <a:spcBef>
                <a:spcPct val="0"/>
              </a:spcBef>
              <a:buClr>
                <a:schemeClr val="accent1"/>
              </a:buClr>
              <a:buSzPct val="70000"/>
              <a:buFont typeface="Wingdings" panose="05000000000000000000" pitchFamily="2" charset="2"/>
              <a:buChar char="q"/>
            </a:pPr>
            <a:r>
              <a:rPr lang="en-US" altLang="en-US" sz="1800" dirty="0">
                <a:solidFill>
                  <a:schemeClr val="tx1"/>
                </a:solidFill>
              </a:rPr>
              <a:t>Antifreeze</a:t>
            </a:r>
          </a:p>
          <a:p>
            <a:pPr lvl="2" algn="l">
              <a:spcBef>
                <a:spcPct val="0"/>
              </a:spcBef>
              <a:buClr>
                <a:schemeClr val="accent1"/>
              </a:buClr>
              <a:buSzPct val="70000"/>
              <a:buFont typeface="Wingdings" panose="05000000000000000000" pitchFamily="2" charset="2"/>
              <a:buChar char="q"/>
            </a:pPr>
            <a:r>
              <a:rPr lang="en-US" altLang="en-US" sz="1800" dirty="0">
                <a:solidFill>
                  <a:schemeClr val="tx1"/>
                </a:solidFill>
              </a:rPr>
              <a:t>Cleaning Products</a:t>
            </a:r>
          </a:p>
          <a:p>
            <a:pPr lvl="2" algn="l">
              <a:spcBef>
                <a:spcPct val="0"/>
              </a:spcBef>
              <a:buClr>
                <a:schemeClr val="accent1"/>
              </a:buClr>
              <a:buSzPct val="70000"/>
              <a:buFont typeface="Wingdings" panose="05000000000000000000" pitchFamily="2" charset="2"/>
              <a:buChar char="q"/>
            </a:pPr>
            <a:r>
              <a:rPr lang="en-US" altLang="en-US" sz="1800" dirty="0">
                <a:solidFill>
                  <a:schemeClr val="tx1"/>
                </a:solidFill>
              </a:rPr>
              <a:t>Paint</a:t>
            </a:r>
          </a:p>
          <a:p>
            <a:pPr lvl="2" algn="l">
              <a:spcBef>
                <a:spcPct val="0"/>
              </a:spcBef>
              <a:buClr>
                <a:schemeClr val="accent1"/>
              </a:buClr>
              <a:buSzPct val="70000"/>
              <a:buFont typeface="Wingdings" panose="05000000000000000000" pitchFamily="2" charset="2"/>
              <a:buChar char="q"/>
            </a:pPr>
            <a:r>
              <a:rPr lang="en-US" altLang="en-US" sz="1800" dirty="0">
                <a:solidFill>
                  <a:schemeClr val="tx1"/>
                </a:solidFill>
              </a:rPr>
              <a:t>Gasoline</a:t>
            </a:r>
            <a:endParaRPr lang="en-US" altLang="en-US" sz="2100" dirty="0">
              <a:solidFill>
                <a:schemeClr val="tx1"/>
              </a:solidFill>
            </a:endParaRPr>
          </a:p>
          <a:p>
            <a:pPr algn="l">
              <a:spcBef>
                <a:spcPts val="1200"/>
              </a:spcBef>
            </a:pPr>
            <a:r>
              <a:rPr lang="en-US" altLang="en-US" sz="2800" b="1" dirty="0">
                <a:solidFill>
                  <a:schemeClr val="tx1"/>
                </a:solidFill>
              </a:rPr>
              <a:t>Why manage HM properly?</a:t>
            </a:r>
          </a:p>
          <a:p>
            <a:pPr lvl="1" algn="l" eaLnBrk="1" hangingPunct="1"/>
            <a:r>
              <a:rPr lang="en-US" altLang="en-US" sz="2000" dirty="0">
                <a:solidFill>
                  <a:schemeClr val="tx1"/>
                </a:solidFill>
              </a:rPr>
              <a:t>Proper management of HM protects </a:t>
            </a:r>
            <a:br>
              <a:rPr lang="en-US" altLang="en-US" sz="2000" dirty="0">
                <a:solidFill>
                  <a:schemeClr val="tx1"/>
                </a:solidFill>
              </a:rPr>
            </a:br>
            <a:r>
              <a:rPr lang="en-US" altLang="en-US" sz="2000" dirty="0">
                <a:solidFill>
                  <a:schemeClr val="tx1"/>
                </a:solidFill>
              </a:rPr>
              <a:t>Base personnel and prevents waste  </a:t>
            </a:r>
          </a:p>
          <a:p>
            <a:pPr lvl="1" algn="l" eaLnBrk="1" hangingPunct="1"/>
            <a:r>
              <a:rPr lang="en-US" altLang="en-US" sz="2000" dirty="0">
                <a:solidFill>
                  <a:schemeClr val="tx1"/>
                </a:solidFill>
              </a:rPr>
              <a:t>Understanding the properties of </a:t>
            </a:r>
            <a:br>
              <a:rPr lang="en-US" altLang="en-US" sz="2000" dirty="0">
                <a:solidFill>
                  <a:schemeClr val="tx1"/>
                </a:solidFill>
              </a:rPr>
            </a:br>
            <a:r>
              <a:rPr lang="en-US" altLang="en-US" sz="2000" dirty="0">
                <a:solidFill>
                  <a:schemeClr val="tx1"/>
                </a:solidFill>
              </a:rPr>
              <a:t>materials can help reduce safety </a:t>
            </a:r>
            <a:br>
              <a:rPr lang="en-US" altLang="en-US" sz="2000" dirty="0">
                <a:solidFill>
                  <a:schemeClr val="tx1"/>
                </a:solidFill>
              </a:rPr>
            </a:br>
            <a:r>
              <a:rPr lang="en-US" altLang="en-US" sz="2000" dirty="0">
                <a:solidFill>
                  <a:schemeClr val="tx1"/>
                </a:solidFill>
              </a:rPr>
              <a:t>risks and environmental hazards</a:t>
            </a:r>
            <a:endParaRPr lang="en-US" altLang="en-US" dirty="0">
              <a:solidFill>
                <a:schemeClr val="tx1"/>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932488" y="1406525"/>
            <a:ext cx="29718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55419" y="3657600"/>
            <a:ext cx="3644900" cy="2733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2670175" y="2819400"/>
            <a:ext cx="2470150" cy="1882775"/>
          </a:xfrm>
          <a:prstGeom prst="rect">
            <a:avLst/>
          </a:prstGeom>
          <a:noFill/>
          <a:ln w="9525">
            <a:noFill/>
            <a:miter lim="800000"/>
            <a:headEnd/>
            <a:tailEnd/>
          </a:ln>
        </p:spPr>
        <p:txBody>
          <a:bodyPr/>
          <a:lstStyle/>
          <a:p>
            <a:pPr marL="319088" indent="-319088" eaLnBrk="0" hangingPunct="0">
              <a:spcBef>
                <a:spcPts val="700"/>
              </a:spcBef>
              <a:buClr>
                <a:schemeClr val="accent2"/>
              </a:buClr>
              <a:buSzPct val="60000"/>
              <a:defRPr/>
            </a:pPr>
            <a:endParaRPr lang="en-US" sz="2800" dirty="0">
              <a:latin typeface="Calibri" pitchFamily="34" charset="0"/>
              <a:cs typeface="+mn-cs"/>
            </a:endParaRPr>
          </a:p>
          <a:p>
            <a:pPr marL="971550" lvl="2" indent="-285750" eaLnBrk="0" hangingPunct="0">
              <a:lnSpc>
                <a:spcPts val="2300"/>
              </a:lnSpc>
              <a:buClr>
                <a:schemeClr val="accent1"/>
              </a:buClr>
              <a:buSzPct val="70000"/>
              <a:buFont typeface="Wingdings" panose="05000000000000000000" pitchFamily="2" charset="2"/>
              <a:buChar char="q"/>
              <a:defRPr/>
            </a:pPr>
            <a:r>
              <a:rPr lang="en-US" dirty="0">
                <a:latin typeface="Calibri" pitchFamily="34" charset="0"/>
                <a:cs typeface="+mn-cs"/>
              </a:rPr>
              <a:t>Lighter Fluid</a:t>
            </a:r>
          </a:p>
          <a:p>
            <a:pPr marL="971550" lvl="2" indent="-285750" eaLnBrk="0" hangingPunct="0">
              <a:lnSpc>
                <a:spcPts val="2300"/>
              </a:lnSpc>
              <a:buClr>
                <a:schemeClr val="accent1"/>
              </a:buClr>
              <a:buSzPct val="70000"/>
              <a:buFont typeface="Wingdings" panose="05000000000000000000" pitchFamily="2" charset="2"/>
              <a:buChar char="q"/>
              <a:defRPr/>
            </a:pPr>
            <a:r>
              <a:rPr lang="en-US" dirty="0">
                <a:latin typeface="Calibri" pitchFamily="34" charset="0"/>
                <a:cs typeface="+mn-cs"/>
              </a:rPr>
              <a:t>Propane</a:t>
            </a:r>
          </a:p>
          <a:p>
            <a:pPr marL="971550" lvl="2" indent="-285750" eaLnBrk="0" hangingPunct="0">
              <a:lnSpc>
                <a:spcPts val="2300"/>
              </a:lnSpc>
              <a:buClr>
                <a:schemeClr val="accent1"/>
              </a:buClr>
              <a:buSzPct val="70000"/>
              <a:buFont typeface="Wingdings" panose="05000000000000000000" pitchFamily="2" charset="2"/>
              <a:buChar char="q"/>
              <a:defRPr/>
            </a:pPr>
            <a:r>
              <a:rPr lang="en-US" dirty="0">
                <a:latin typeface="Calibri" pitchFamily="34" charset="0"/>
                <a:cs typeface="+mn-cs"/>
              </a:rPr>
              <a:t>Glues</a:t>
            </a:r>
          </a:p>
          <a:p>
            <a:pPr marL="971550" lvl="2" indent="-285750" eaLnBrk="0" hangingPunct="0">
              <a:lnSpc>
                <a:spcPts val="2300"/>
              </a:lnSpc>
              <a:buClr>
                <a:schemeClr val="accent1"/>
              </a:buClr>
              <a:buSzPct val="70000"/>
              <a:buFont typeface="Wingdings" panose="05000000000000000000" pitchFamily="2" charset="2"/>
              <a:buChar char="q"/>
              <a:defRPr/>
            </a:pPr>
            <a:r>
              <a:rPr lang="en-US" dirty="0">
                <a:latin typeface="Calibri" pitchFamily="34" charset="0"/>
                <a:cs typeface="+mn-cs"/>
              </a:rPr>
              <a:t>Battery Acid</a:t>
            </a:r>
          </a:p>
          <a:p>
            <a:pPr lvl="2" indent="-228600" eaLnBrk="0" hangingPunct="0">
              <a:spcBef>
                <a:spcPts val="500"/>
              </a:spcBef>
              <a:buClr>
                <a:schemeClr val="accent2"/>
              </a:buClr>
              <a:buSzPct val="75000"/>
              <a:defRPr/>
            </a:pPr>
            <a:endParaRPr lang="en-US" sz="2100" dirty="0">
              <a:latin typeface="Calibri" pitchFamily="34" charset="0"/>
              <a:cs typeface="+mn-cs"/>
            </a:endParaRPr>
          </a:p>
        </p:txBody>
      </p:sp>
    </p:spTree>
    <p:extLst>
      <p:ext uri="{BB962C8B-B14F-4D97-AF65-F5344CB8AC3E}">
        <p14:creationId xmlns:p14="http://schemas.microsoft.com/office/powerpoint/2010/main" val="15986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additive="base">
                                        <p:cTn id="35"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 calcmode="lin" valueType="num">
                                      <p:cBhvr additive="base">
                                        <p:cTn id="45"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6">
                                            <p:txEl>
                                              <p:pRg st="6" end="6"/>
                                            </p:txEl>
                                          </p:spTgt>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 calcmode="lin" valueType="num">
                                      <p:cBhvr additive="base">
                                        <p:cTn id="53"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6">
                                            <p:txEl>
                                              <p:pRg st="8" end="8"/>
                                            </p:txEl>
                                          </p:spTgt>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0-#ppt_w/2"/>
                                          </p:val>
                                        </p:tav>
                                        <p:tav tm="100000">
                                          <p:val>
                                            <p:strVal val="#ppt_x"/>
                                          </p:val>
                                        </p:tav>
                                      </p:tavLst>
                                    </p:anim>
                                    <p:anim calcmode="lin" valueType="num">
                                      <p:cBhvr additive="base">
                                        <p:cTn id="5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19</a:t>
            </a:fld>
            <a:endParaRPr lang="en-US" altLang="en-US"/>
          </a:p>
        </p:txBody>
      </p:sp>
      <p:sp>
        <p:nvSpPr>
          <p:cNvPr id="5" name="Title 1"/>
          <p:cNvSpPr txBox="1">
            <a:spLocks/>
          </p:cNvSpPr>
          <p:nvPr/>
        </p:nvSpPr>
        <p:spPr bwMode="auto">
          <a:xfrm>
            <a:off x="3070225" y="184150"/>
            <a:ext cx="607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a:defRPr/>
            </a:pPr>
            <a:r>
              <a:rPr lang="en-US" sz="4000" b="1" dirty="0"/>
              <a:t>Hazardous Materials (HM) Management</a:t>
            </a:r>
            <a:endParaRPr lang="en-US" sz="2800" b="1" dirty="0"/>
          </a:p>
        </p:txBody>
      </p:sp>
      <p:sp>
        <p:nvSpPr>
          <p:cNvPr id="6" name="Content Placeholder 2"/>
          <p:cNvSpPr txBox="1">
            <a:spLocks/>
          </p:cNvSpPr>
          <p:nvPr/>
        </p:nvSpPr>
        <p:spPr bwMode="auto">
          <a:xfrm>
            <a:off x="203200" y="1371600"/>
            <a:ext cx="868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nSpc>
                <a:spcPts val="3200"/>
              </a:lnSpc>
            </a:pPr>
            <a:r>
              <a:rPr lang="en-US" altLang="en-US" sz="3200" dirty="0">
                <a:solidFill>
                  <a:schemeClr val="tx1"/>
                </a:solidFill>
              </a:rPr>
              <a:t>I&amp;E manages Hazardous Materials through the following methods…</a:t>
            </a:r>
          </a:p>
          <a:p>
            <a:endParaRPr lang="en-US" altLang="en-US" dirty="0"/>
          </a:p>
          <a:p>
            <a:endParaRPr lang="en-US" altLang="en-US" dirty="0"/>
          </a:p>
        </p:txBody>
      </p: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916782" y="2753519"/>
            <a:ext cx="3917949"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5119688" y="2209800"/>
            <a:ext cx="37957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09613" indent="-3429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nSpc>
                <a:spcPts val="2200"/>
              </a:lnSpc>
              <a:spcBef>
                <a:spcPts val="550"/>
              </a:spcBef>
              <a:buClr>
                <a:schemeClr val="accent1"/>
              </a:buClr>
              <a:buSzPct val="70000"/>
              <a:buFont typeface="Wingdings" panose="05000000000000000000" pitchFamily="2" charset="2"/>
              <a:buChar char="q"/>
            </a:pPr>
            <a:r>
              <a:rPr lang="en-US" altLang="en-US" sz="1900" dirty="0">
                <a:latin typeface="Calibri" panose="020F0502020204030204" pitchFamily="34" charset="0"/>
              </a:rPr>
              <a:t>Operates centralized HM storage and reissue facility (CHRIMP)</a:t>
            </a:r>
          </a:p>
          <a:p>
            <a:pPr lvl="1">
              <a:lnSpc>
                <a:spcPts val="2200"/>
              </a:lnSpc>
              <a:spcBef>
                <a:spcPts val="550"/>
              </a:spcBef>
              <a:buClr>
                <a:schemeClr val="accent1"/>
              </a:buClr>
              <a:buSzPct val="70000"/>
              <a:buFont typeface="Wingdings" panose="05000000000000000000" pitchFamily="2" charset="2"/>
              <a:buChar char="q"/>
            </a:pPr>
            <a:r>
              <a:rPr lang="en-US" altLang="en-US" sz="1900" dirty="0">
                <a:latin typeface="Calibri" panose="020F0502020204030204" pitchFamily="34" charset="0"/>
              </a:rPr>
              <a:t>Limits on-hand quantities using the Authorized Use List (AUL) process</a:t>
            </a:r>
          </a:p>
          <a:p>
            <a:pPr lvl="1">
              <a:lnSpc>
                <a:spcPts val="2200"/>
              </a:lnSpc>
              <a:spcBef>
                <a:spcPts val="550"/>
              </a:spcBef>
              <a:buClr>
                <a:schemeClr val="accent1"/>
              </a:buClr>
              <a:buSzPct val="70000"/>
              <a:buFont typeface="Wingdings" panose="05000000000000000000" pitchFamily="2" charset="2"/>
              <a:buChar char="q"/>
            </a:pPr>
            <a:r>
              <a:rPr lang="en-US" altLang="en-US" sz="1900" dirty="0">
                <a:latin typeface="Calibri" panose="020F0502020204030204" pitchFamily="34" charset="0"/>
              </a:rPr>
              <a:t>T</a:t>
            </a:r>
            <a:r>
              <a:rPr lang="en-US" altLang="en-US" sz="2000" dirty="0">
                <a:latin typeface="Calibri" panose="020F0502020204030204" pitchFamily="34" charset="0"/>
              </a:rPr>
              <a:t>rains personnel on HM management</a:t>
            </a:r>
          </a:p>
          <a:p>
            <a:pPr lvl="1">
              <a:spcBef>
                <a:spcPts val="550"/>
              </a:spcBef>
              <a:buClr>
                <a:schemeClr val="accent1"/>
              </a:buClr>
              <a:buSzPct val="70000"/>
              <a:buFont typeface="Wingdings" panose="05000000000000000000" pitchFamily="2" charset="2"/>
              <a:buChar char="q"/>
            </a:pPr>
            <a:r>
              <a:rPr lang="en-US" altLang="en-US" sz="2000" dirty="0">
                <a:latin typeface="Calibri" panose="020F0502020204030204" pitchFamily="34" charset="0"/>
              </a:rPr>
              <a:t>Provides procedures on HM return and reissue</a:t>
            </a:r>
          </a:p>
          <a:p>
            <a:pPr lvl="1">
              <a:spcBef>
                <a:spcPts val="550"/>
              </a:spcBef>
              <a:buClr>
                <a:schemeClr val="accent1"/>
              </a:buClr>
              <a:buSzPct val="70000"/>
              <a:buFont typeface="Wingdings" panose="05000000000000000000" pitchFamily="2" charset="2"/>
              <a:buChar char="q"/>
            </a:pPr>
            <a:r>
              <a:rPr lang="en-US" altLang="en-US" sz="2000" dirty="0">
                <a:latin typeface="Calibri" panose="020F0502020204030204" pitchFamily="34" charset="0"/>
              </a:rPr>
              <a:t>Tracks HM through the Hazardous Materials Management System (HMMS)</a:t>
            </a:r>
          </a:p>
        </p:txBody>
      </p:sp>
    </p:spTree>
    <p:extLst>
      <p:ext uri="{BB962C8B-B14F-4D97-AF65-F5344CB8AC3E}">
        <p14:creationId xmlns:p14="http://schemas.microsoft.com/office/powerpoint/2010/main" val="5698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linds(horizontal)">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a:t>
            </a:fld>
            <a:endParaRPr lang="en-US" altLang="en-US"/>
          </a:p>
        </p:txBody>
      </p:sp>
      <p:sp>
        <p:nvSpPr>
          <p:cNvPr id="7" name="Title 1"/>
          <p:cNvSpPr txBox="1">
            <a:spLocks/>
          </p:cNvSpPr>
          <p:nvPr/>
        </p:nvSpPr>
        <p:spPr bwMode="auto">
          <a:xfrm>
            <a:off x="457200" y="1371600"/>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algn="l">
              <a:defRPr/>
            </a:pPr>
            <a:r>
              <a:rPr lang="en-US" sz="2900" i="1" dirty="0"/>
              <a:t>When you’ve completed with this training you will…</a:t>
            </a:r>
          </a:p>
        </p:txBody>
      </p:sp>
      <p:sp>
        <p:nvSpPr>
          <p:cNvPr id="8" name="Content Placeholder 2"/>
          <p:cNvSpPr txBox="1">
            <a:spLocks/>
          </p:cNvSpPr>
          <p:nvPr/>
        </p:nvSpPr>
        <p:spPr bwMode="auto">
          <a:xfrm>
            <a:off x="612775" y="1905000"/>
            <a:ext cx="815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marL="457200" indent="-457200" algn="l">
              <a:buFont typeface="Wingdings" panose="05000000000000000000" pitchFamily="2" charset="2"/>
              <a:buChar char="q"/>
            </a:pPr>
            <a:r>
              <a:rPr lang="en-US" altLang="en-US" dirty="0">
                <a:solidFill>
                  <a:schemeClr val="tx1"/>
                </a:solidFill>
              </a:rPr>
              <a:t>Have a general awareness of the environmental programs at MCIEAST-MCBCAMLEJ &amp; MCAS New River</a:t>
            </a:r>
          </a:p>
          <a:p>
            <a:pPr marL="457200" indent="-457200" algn="l">
              <a:buFont typeface="Wingdings" panose="05000000000000000000" pitchFamily="2" charset="2"/>
              <a:buChar char="q"/>
            </a:pPr>
            <a:r>
              <a:rPr lang="en-US" altLang="en-US" dirty="0">
                <a:solidFill>
                  <a:schemeClr val="tx1"/>
                </a:solidFill>
              </a:rPr>
              <a:t>Understand the importance of taking care of the environment at MCIEAST-MCBCAMLEJ &amp; MCAS New River</a:t>
            </a:r>
          </a:p>
          <a:p>
            <a:pPr marL="457200" indent="-457200" algn="l">
              <a:buFont typeface="Wingdings" panose="05000000000000000000" pitchFamily="2" charset="2"/>
              <a:buChar char="q"/>
            </a:pPr>
            <a:r>
              <a:rPr lang="en-US" altLang="en-US" dirty="0">
                <a:solidFill>
                  <a:schemeClr val="tx1"/>
                </a:solidFill>
              </a:rPr>
              <a:t>Know what you can and should do </a:t>
            </a:r>
            <a:r>
              <a:rPr lang="en-US" altLang="en-US" b="1" i="1" dirty="0">
                <a:solidFill>
                  <a:schemeClr val="tx1"/>
                </a:solidFill>
              </a:rPr>
              <a:t>to protect the environmental resources that support MCIEAST-MCBCAMLEJ &amp; MCAS New River’s missions and </a:t>
            </a:r>
            <a:r>
              <a:rPr lang="en-US" altLang="en-US" b="1" i="1" u="sng" dirty="0">
                <a:solidFill>
                  <a:schemeClr val="tx1"/>
                </a:solidFill>
              </a:rPr>
              <a:t>your quality of life</a:t>
            </a:r>
          </a:p>
          <a:p>
            <a:endParaRPr lang="en-US" altLang="en-US" dirty="0"/>
          </a:p>
          <a:p>
            <a:endParaRPr lang="en-US" altLang="en-US" dirty="0"/>
          </a:p>
        </p:txBody>
      </p:sp>
      <p:sp>
        <p:nvSpPr>
          <p:cNvPr id="9" name="Title 1"/>
          <p:cNvSpPr txBox="1">
            <a:spLocks/>
          </p:cNvSpPr>
          <p:nvPr/>
        </p:nvSpPr>
        <p:spPr bwMode="auto">
          <a:xfrm>
            <a:off x="3138488" y="76200"/>
            <a:ext cx="5983287" cy="990600"/>
          </a:xfrm>
          <a:prstGeom prst="rect">
            <a:avLst/>
          </a:prstGeom>
          <a:noFill/>
          <a:ln w="9525">
            <a:noFill/>
            <a:miter lim="800000"/>
            <a:headEnd/>
            <a:tailEnd/>
          </a:ln>
        </p:spPr>
        <p:txBody>
          <a:bodyPr anchor="ctr">
            <a:normAutofit fontScale="97500"/>
          </a:bodyPr>
          <a:lstStyle/>
          <a:p>
            <a:pPr algn="ctr" eaLnBrk="0" hangingPunct="0">
              <a:defRPr/>
            </a:pPr>
            <a:r>
              <a:rPr lang="en-US" sz="4000" b="1" dirty="0">
                <a:latin typeface="Calibri" pitchFamily="34" charset="0"/>
                <a:ea typeface="+mj-ea"/>
                <a:cs typeface="+mj-cs"/>
              </a:rPr>
              <a:t>Training Objectives</a:t>
            </a:r>
          </a:p>
        </p:txBody>
      </p:sp>
    </p:spTree>
    <p:extLst>
      <p:ext uri="{BB962C8B-B14F-4D97-AF65-F5344CB8AC3E}">
        <p14:creationId xmlns:p14="http://schemas.microsoft.com/office/powerpoint/2010/main" val="2875347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20</a:t>
            </a:fld>
            <a:endParaRPr lang="en-US" altLang="en-US"/>
          </a:p>
        </p:txBody>
      </p:sp>
      <p:sp>
        <p:nvSpPr>
          <p:cNvPr id="5" name="Title 1"/>
          <p:cNvSpPr txBox="1">
            <a:spLocks/>
          </p:cNvSpPr>
          <p:nvPr/>
        </p:nvSpPr>
        <p:spPr bwMode="auto">
          <a:xfrm>
            <a:off x="3048000" y="76200"/>
            <a:ext cx="6096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2500" lnSpcReduction="10000"/>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a:defRPr/>
            </a:pPr>
            <a:r>
              <a:rPr lang="en-US" b="1" dirty="0"/>
              <a:t>What Can You Do to Manage Hazardous Materials?</a:t>
            </a:r>
          </a:p>
        </p:txBody>
      </p:sp>
      <p:sp>
        <p:nvSpPr>
          <p:cNvPr id="6" name="Content Placeholder 2"/>
          <p:cNvSpPr txBox="1">
            <a:spLocks/>
          </p:cNvSpPr>
          <p:nvPr/>
        </p:nvSpPr>
        <p:spPr bwMode="auto">
          <a:xfrm>
            <a:off x="228600" y="13716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defRPr/>
            </a:pPr>
            <a:r>
              <a:rPr lang="en-US" sz="2400" b="1" dirty="0">
                <a:solidFill>
                  <a:schemeClr val="tx1"/>
                </a:solidFill>
              </a:rPr>
              <a:t>If your work or a project requires the use of hazardous materials:</a:t>
            </a:r>
            <a:endParaRPr lang="en-US" sz="2400" dirty="0">
              <a:solidFill>
                <a:schemeClr val="tx1"/>
              </a:solidFill>
            </a:endParaRPr>
          </a:p>
          <a:p>
            <a:pPr>
              <a:defRPr/>
            </a:pPr>
            <a:endParaRPr lang="en-US"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2988270"/>
            <a:ext cx="2779713" cy="20847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4"/>
          <p:cNvSpPr txBox="1">
            <a:spLocks noChangeArrowheads="1"/>
          </p:cNvSpPr>
          <p:nvPr/>
        </p:nvSpPr>
        <p:spPr bwMode="auto">
          <a:xfrm>
            <a:off x="152400" y="1905000"/>
            <a:ext cx="594360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652463"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lnSpc>
                <a:spcPts val="1800"/>
              </a:lnSpc>
              <a:spcAft>
                <a:spcPts val="600"/>
              </a:spcAft>
              <a:buClr>
                <a:schemeClr val="accent1"/>
              </a:buClr>
              <a:buSzPct val="70000"/>
              <a:buFont typeface="Wingdings" panose="05000000000000000000" pitchFamily="2" charset="2"/>
              <a:buChar char="q"/>
            </a:pPr>
            <a:r>
              <a:rPr lang="en-US" altLang="en-US" dirty="0">
                <a:latin typeface="Calibri" panose="020F0502020204030204" pitchFamily="34" charset="0"/>
              </a:rPr>
              <a:t>Store hazardous materials authorized on your command’s AUL in designated locations.  Containers must be closed, in good condition, and labeled.</a:t>
            </a:r>
          </a:p>
          <a:p>
            <a:pPr lvl="1" eaLnBrk="1" hangingPunct="1">
              <a:lnSpc>
                <a:spcPts val="1800"/>
              </a:lnSpc>
              <a:spcAft>
                <a:spcPts val="600"/>
              </a:spcAft>
              <a:buClr>
                <a:schemeClr val="accent1"/>
              </a:buClr>
              <a:buSzPct val="70000"/>
              <a:buFont typeface="Wingdings" panose="05000000000000000000" pitchFamily="2" charset="2"/>
              <a:buChar char="q"/>
            </a:pPr>
            <a:r>
              <a:rPr lang="en-US" altLang="en-US" dirty="0">
                <a:latin typeface="Calibri" panose="020F0502020204030204" pitchFamily="34" charset="0"/>
              </a:rPr>
              <a:t>Store flammable materials in HAZMAT flam lockers</a:t>
            </a:r>
          </a:p>
          <a:p>
            <a:pPr lvl="1" eaLnBrk="1" hangingPunct="1">
              <a:lnSpc>
                <a:spcPts val="1800"/>
              </a:lnSpc>
              <a:spcAft>
                <a:spcPts val="600"/>
              </a:spcAft>
              <a:buClr>
                <a:schemeClr val="accent1"/>
              </a:buClr>
              <a:buSzPct val="70000"/>
              <a:buFont typeface="Wingdings" panose="05000000000000000000" pitchFamily="2" charset="2"/>
              <a:buChar char="q"/>
            </a:pPr>
            <a:r>
              <a:rPr lang="en-US" altLang="en-US" dirty="0">
                <a:latin typeface="Calibri" panose="020F0502020204030204" pitchFamily="34" charset="0"/>
              </a:rPr>
              <a:t>Don’t store large quantities – Comply with your AUL quantity limits</a:t>
            </a:r>
          </a:p>
          <a:p>
            <a:pPr lvl="1" eaLnBrk="1" hangingPunct="1">
              <a:lnSpc>
                <a:spcPts val="1800"/>
              </a:lnSpc>
              <a:spcAft>
                <a:spcPts val="600"/>
              </a:spcAft>
              <a:buClr>
                <a:schemeClr val="accent1"/>
              </a:buClr>
              <a:buSzPct val="70000"/>
              <a:buFont typeface="Wingdings" panose="05000000000000000000" pitchFamily="2" charset="2"/>
              <a:buChar char="q"/>
            </a:pPr>
            <a:r>
              <a:rPr lang="en-US" altLang="en-US" dirty="0">
                <a:latin typeface="Calibri" panose="020F0502020204030204" pitchFamily="34" charset="0"/>
              </a:rPr>
              <a:t>Practice good Service-Life management </a:t>
            </a:r>
          </a:p>
          <a:p>
            <a:pPr lvl="1" eaLnBrk="1" hangingPunct="1">
              <a:lnSpc>
                <a:spcPts val="1800"/>
              </a:lnSpc>
              <a:spcAft>
                <a:spcPts val="600"/>
              </a:spcAft>
              <a:buClr>
                <a:schemeClr val="accent1"/>
              </a:buClr>
              <a:buSzPct val="70000"/>
              <a:buFont typeface="Wingdings" panose="05000000000000000000" pitchFamily="2" charset="2"/>
              <a:buChar char="q"/>
            </a:pPr>
            <a:r>
              <a:rPr lang="en-US" altLang="en-US" dirty="0">
                <a:latin typeface="Calibri" panose="020F0502020204030204" pitchFamily="34" charset="0"/>
              </a:rPr>
              <a:t>Maintain a Safety Data Sheet (SDS) for each material on-site along with a listing of all HAZMAT utilized by the command</a:t>
            </a:r>
          </a:p>
          <a:p>
            <a:pPr lvl="1" eaLnBrk="1" hangingPunct="1">
              <a:lnSpc>
                <a:spcPts val="1800"/>
              </a:lnSpc>
              <a:spcAft>
                <a:spcPts val="600"/>
              </a:spcAft>
              <a:buClr>
                <a:schemeClr val="accent1"/>
              </a:buClr>
              <a:buSzPct val="70000"/>
              <a:buFont typeface="Wingdings" panose="05000000000000000000" pitchFamily="2" charset="2"/>
              <a:buChar char="q"/>
            </a:pPr>
            <a:r>
              <a:rPr lang="en-US" altLang="en-US" dirty="0">
                <a:latin typeface="Calibri" panose="020F0502020204030204" pitchFamily="34" charset="0"/>
              </a:rPr>
              <a:t>Place materials stored outside in secondary containment to prevent spill/reduce releases</a:t>
            </a:r>
          </a:p>
          <a:p>
            <a:pPr lvl="1" eaLnBrk="1" hangingPunct="1">
              <a:lnSpc>
                <a:spcPts val="1800"/>
              </a:lnSpc>
              <a:spcAft>
                <a:spcPts val="600"/>
              </a:spcAft>
              <a:buClr>
                <a:schemeClr val="accent1"/>
              </a:buClr>
              <a:buSzPct val="70000"/>
              <a:buFont typeface="Wingdings" panose="05000000000000000000" pitchFamily="2" charset="2"/>
              <a:buChar char="q"/>
            </a:pPr>
            <a:r>
              <a:rPr lang="en-US" altLang="en-US" dirty="0">
                <a:latin typeface="Calibri" panose="020F0502020204030204" pitchFamily="34" charset="0"/>
              </a:rPr>
              <a:t>Stop work if you unearth a hazardous material (i.e., ordnance) and report to your environmental representative, ROICC or Contract Representative</a:t>
            </a:r>
          </a:p>
          <a:p>
            <a:pPr lvl="1">
              <a:lnSpc>
                <a:spcPts val="1800"/>
              </a:lnSpc>
              <a:spcAft>
                <a:spcPts val="600"/>
              </a:spcAft>
              <a:buClr>
                <a:schemeClr val="accent1"/>
              </a:buClr>
              <a:buSzPct val="70000"/>
              <a:buFont typeface="Wingdings" panose="05000000000000000000" pitchFamily="2" charset="2"/>
              <a:buChar char="q"/>
            </a:pPr>
            <a:r>
              <a:rPr lang="en-US" altLang="en-US" dirty="0">
                <a:latin typeface="Calibri" panose="020F0502020204030204" pitchFamily="34" charset="0"/>
              </a:rPr>
              <a:t>Call 911 if a spill of HM occurs</a:t>
            </a:r>
          </a:p>
        </p:txBody>
      </p:sp>
    </p:spTree>
    <p:extLst>
      <p:ext uri="{BB962C8B-B14F-4D97-AF65-F5344CB8AC3E}">
        <p14:creationId xmlns:p14="http://schemas.microsoft.com/office/powerpoint/2010/main" val="1160240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21</a:t>
            </a:fld>
            <a:endParaRPr lang="en-US" altLang="en-US"/>
          </a:p>
        </p:txBody>
      </p:sp>
      <p:sp>
        <p:nvSpPr>
          <p:cNvPr id="5" name="Title 1"/>
          <p:cNvSpPr txBox="1">
            <a:spLocks/>
          </p:cNvSpPr>
          <p:nvPr/>
        </p:nvSpPr>
        <p:spPr bwMode="auto">
          <a:xfrm>
            <a:off x="2971800" y="92074"/>
            <a:ext cx="61722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4000" b="1" dirty="0"/>
              <a:t>HM Shelf Life Management</a:t>
            </a:r>
            <a:endParaRPr lang="en-US" altLang="en-US" sz="2400" b="1" dirty="0"/>
          </a:p>
        </p:txBody>
      </p:sp>
      <p:sp>
        <p:nvSpPr>
          <p:cNvPr id="6" name="TextBox 7"/>
          <p:cNvSpPr txBox="1">
            <a:spLocks noChangeArrowheads="1"/>
          </p:cNvSpPr>
          <p:nvPr/>
        </p:nvSpPr>
        <p:spPr bwMode="auto">
          <a:xfrm>
            <a:off x="228600" y="1447800"/>
            <a:ext cx="491648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u="sng" dirty="0">
                <a:latin typeface="Calibri" panose="020F0502020204030204" pitchFamily="34" charset="0"/>
              </a:rPr>
              <a:t>WHAT IS SHELF-LIFE? </a:t>
            </a:r>
          </a:p>
          <a:p>
            <a:pPr eaLnBrk="1" hangingPunct="1"/>
            <a:r>
              <a:rPr lang="en-US" altLang="en-US" sz="2000" dirty="0"/>
              <a:t>Shelf-Life is the total period of time beginning with the date of manufacture, cure, assembly, or pack (subsistence only), that an item may remain in the combined wholesale (including manufacturer's) and retail storage systems, and still remain usable for issue and/or consumption by the end user.</a:t>
            </a:r>
          </a:p>
          <a:p>
            <a:pPr eaLnBrk="1" hangingPunct="1"/>
            <a:r>
              <a:rPr lang="en-US" altLang="en-US" sz="2000" dirty="0"/>
              <a:t>.  </a:t>
            </a:r>
            <a:r>
              <a:rPr lang="en-US" altLang="en-US" sz="2000" b="1" u="sng" dirty="0"/>
              <a:t>Shelf-life is not to be confused with service-life.</a:t>
            </a:r>
            <a:endParaRPr lang="en-US" altLang="en-US" sz="2000" b="1" i="1" u="sng" dirty="0">
              <a:latin typeface="Calibri" panose="020F05020202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5616972" y="1789410"/>
            <a:ext cx="2831306" cy="21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59425" y="44958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3000375" y="4974431"/>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286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22</a:t>
            </a:fld>
            <a:endParaRPr lang="en-US" altLang="en-US"/>
          </a:p>
        </p:txBody>
      </p:sp>
      <p:sp>
        <p:nvSpPr>
          <p:cNvPr id="5" name="Title 1"/>
          <p:cNvSpPr txBox="1">
            <a:spLocks/>
          </p:cNvSpPr>
          <p:nvPr/>
        </p:nvSpPr>
        <p:spPr bwMode="auto">
          <a:xfrm>
            <a:off x="2917825" y="152400"/>
            <a:ext cx="6226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2500" lnSpcReduction="10000"/>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a:defRPr/>
            </a:pPr>
            <a:r>
              <a:rPr lang="en-US" b="1"/>
              <a:t>HM Service Life Management</a:t>
            </a:r>
            <a:endParaRPr lang="en-US" sz="2800" b="1" dirty="0"/>
          </a:p>
        </p:txBody>
      </p:sp>
      <p:sp>
        <p:nvSpPr>
          <p:cNvPr id="6" name="Oval 5"/>
          <p:cNvSpPr/>
          <p:nvPr/>
        </p:nvSpPr>
        <p:spPr>
          <a:xfrm>
            <a:off x="6115050" y="4248150"/>
            <a:ext cx="2743200" cy="1828800"/>
          </a:xfrm>
          <a:prstGeom prst="ellipse">
            <a:avLst/>
          </a:prstGeom>
          <a:solidFill>
            <a:srgbClr val="C00000"/>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ts val="600"/>
              </a:spcBef>
              <a:spcAft>
                <a:spcPts val="0"/>
              </a:spcAft>
              <a:buClr>
                <a:srgbClr val="C00000"/>
              </a:buClr>
              <a:buSzPct val="60000"/>
              <a:defRPr/>
            </a:pPr>
            <a:r>
              <a:rPr lang="en-US" b="1" dirty="0">
                <a:solidFill>
                  <a:schemeClr val="bg2"/>
                </a:solidFill>
                <a:effectLst>
                  <a:outerShdw blurRad="38100" dist="38100" dir="2700000" algn="tl">
                    <a:srgbClr val="000000">
                      <a:alpha val="43137"/>
                    </a:srgbClr>
                  </a:outerShdw>
                </a:effectLst>
                <a:latin typeface="Calibri" pitchFamily="34" charset="0"/>
              </a:rPr>
              <a:t>Disposing of these materials take a lot of time and money!</a:t>
            </a:r>
          </a:p>
        </p:txBody>
      </p:sp>
      <p:sp>
        <p:nvSpPr>
          <p:cNvPr id="7" name="TextBox 7"/>
          <p:cNvSpPr txBox="1">
            <a:spLocks noChangeArrowheads="1"/>
          </p:cNvSpPr>
          <p:nvPr/>
        </p:nvSpPr>
        <p:spPr bwMode="auto">
          <a:xfrm>
            <a:off x="228600" y="1371600"/>
            <a:ext cx="5791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u="sng" dirty="0">
                <a:latin typeface="Calibri" panose="020F0502020204030204" pitchFamily="34" charset="0"/>
              </a:rPr>
              <a:t>WHAT IS SERVICE-LIFE? </a:t>
            </a:r>
          </a:p>
          <a:p>
            <a:pPr eaLnBrk="1" hangingPunct="1"/>
            <a:r>
              <a:rPr lang="en-US" altLang="en-US" dirty="0"/>
              <a:t>A general term used to quantify the average or standard life expectancy of an item or equipment while in use.  When a shelf-life item is unpacked and introduced to mission requirements, installed into intended application, or merely left in storage, placed in pre-expended bins, or held as bench stock, </a:t>
            </a:r>
            <a:r>
              <a:rPr lang="en-US" altLang="en-US" b="1" dirty="0"/>
              <a:t>shelf-life management stops and service life begins. </a:t>
            </a:r>
            <a:endParaRPr lang="en-US" altLang="en-US" b="1" i="1" dirty="0">
              <a:latin typeface="Calibri" panose="020F0502020204030204" pitchFamily="34" charset="0"/>
            </a:endParaRPr>
          </a:p>
        </p:txBody>
      </p:sp>
      <p:sp>
        <p:nvSpPr>
          <p:cNvPr id="8" name="Content Placeholder 5"/>
          <p:cNvSpPr txBox="1">
            <a:spLocks/>
          </p:cNvSpPr>
          <p:nvPr/>
        </p:nvSpPr>
        <p:spPr bwMode="auto">
          <a:xfrm>
            <a:off x="6019800" y="1752600"/>
            <a:ext cx="2971800" cy="1724954"/>
          </a:xfrm>
          <a:prstGeom prst="rect">
            <a:avLst/>
          </a:prstGeom>
          <a:ln>
            <a:noFill/>
            <a:miter lim="800000"/>
            <a:headEnd/>
            <a:tailEnd/>
          </a:ln>
          <a:effectLst>
            <a:glow rad="139700">
              <a:schemeClr val="accent6">
                <a:satMod val="175000"/>
                <a:alpha val="40000"/>
              </a:schemeClr>
            </a:glow>
            <a:outerShdw blurRad="225425" dist="50800" dir="5220000" algn="ctr">
              <a:srgbClr val="000000">
                <a:alpha val="33000"/>
              </a:srgbClr>
            </a:outerShdw>
          </a:effectLst>
          <a:scene3d>
            <a:camera prst="orthographicFront"/>
            <a:lightRig rig="harsh" dir="t">
              <a:rot lat="0" lon="0" rev="3000000"/>
            </a:lightRig>
          </a:scene3d>
          <a:sp3d extrusionH="254000" contourW="19050">
            <a:bevelT w="82550" h="44450" prst="relaxedInset"/>
            <a:bevelB w="82550" h="44450" prst="angle"/>
            <a:contourClr>
              <a:srgbClr val="FFFFFF"/>
            </a:contourClr>
          </a:sp3d>
          <a:extLst>
            <a:ext uri="{91240B29-F687-4F45-9708-019B960494DF}">
              <a14:hiddenLine xmlns:a14="http://schemas.microsoft.com/office/drawing/2010/main" w="9525">
                <a:solidFill>
                  <a:srgbClr val="000000"/>
                </a:solidFill>
                <a:miter lim="800000"/>
                <a:headEnd/>
                <a:tailEnd/>
              </a14:hiddenLine>
            </a:ext>
          </a:extLst>
        </p:spPr>
        <p:style>
          <a:lnRef idx="0">
            <a:schemeClr val="accent4"/>
          </a:lnRef>
          <a:fillRef idx="3">
            <a:schemeClr val="accent4"/>
          </a:fillRef>
          <a:effectRef idx="3">
            <a:schemeClr val="accent4"/>
          </a:effectRef>
          <a:fontRef idx="minor">
            <a:schemeClr val="lt1"/>
          </a:fontRef>
        </p:style>
        <p:txBody>
          <a:bodyPr vert="horz" wrap="square" lIns="91440" tIns="182880" rIns="91440" bIns="182880" numCol="1" anchor="t" anchorCtr="0" compatLnSpc="1">
            <a:prstTxWarp prst="textNoShape">
              <a:avLst/>
            </a:prstTxWarp>
            <a:noAutofit/>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mn-lt"/>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mn-lt"/>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mn-lt"/>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mn-lt"/>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spcBef>
                <a:spcPts val="600"/>
              </a:spcBef>
              <a:spcAft>
                <a:spcPts val="600"/>
              </a:spcAft>
              <a:buClr>
                <a:srgbClr val="C00000"/>
              </a:buClr>
              <a:defRPr/>
            </a:pPr>
            <a:r>
              <a:rPr lang="en-US" sz="2200" b="1" i="1" dirty="0">
                <a:solidFill>
                  <a:schemeClr val="bg1"/>
                </a:solidFill>
                <a:latin typeface="Calibri" pitchFamily="34" charset="0"/>
              </a:rPr>
              <a:t>Did you know… </a:t>
            </a:r>
            <a:r>
              <a:rPr lang="en-US" sz="2200" i="1" dirty="0" err="1">
                <a:solidFill>
                  <a:schemeClr val="bg1"/>
                </a:solidFill>
                <a:latin typeface="Calibri" pitchFamily="34" charset="0"/>
              </a:rPr>
              <a:t>alot</a:t>
            </a:r>
            <a:r>
              <a:rPr lang="en-US" sz="2200" i="1" dirty="0">
                <a:solidFill>
                  <a:schemeClr val="bg1"/>
                </a:solidFill>
                <a:latin typeface="Calibri" pitchFamily="34" charset="0"/>
              </a:rPr>
              <a:t> of HM turned in for disposal is unused and in their original packaging.</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1585912" y="4218979"/>
            <a:ext cx="2928938" cy="219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3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23</a:t>
            </a:fld>
            <a:endParaRPr lang="en-US" altLang="en-US"/>
          </a:p>
        </p:txBody>
      </p:sp>
      <p:sp>
        <p:nvSpPr>
          <p:cNvPr id="3" name="Title 1"/>
          <p:cNvSpPr txBox="1">
            <a:spLocks/>
          </p:cNvSpPr>
          <p:nvPr/>
        </p:nvSpPr>
        <p:spPr bwMode="auto">
          <a:xfrm>
            <a:off x="2895600" y="0"/>
            <a:ext cx="624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4000" b="1" dirty="0"/>
              <a:t>What Can You Do to Manage HM Shelf/Service Life?</a:t>
            </a:r>
          </a:p>
        </p:txBody>
      </p:sp>
      <p:sp>
        <p:nvSpPr>
          <p:cNvPr id="5" name="Content Placeholder 2"/>
          <p:cNvSpPr txBox="1">
            <a:spLocks/>
          </p:cNvSpPr>
          <p:nvPr/>
        </p:nvSpPr>
        <p:spPr bwMode="auto">
          <a:xfrm>
            <a:off x="228600" y="1295400"/>
            <a:ext cx="7543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spcBef>
                <a:spcPts val="600"/>
              </a:spcBef>
            </a:pPr>
            <a:r>
              <a:rPr lang="en-US" altLang="en-US" sz="2800" b="1" dirty="0">
                <a:solidFill>
                  <a:schemeClr val="tx1"/>
                </a:solidFill>
              </a:rPr>
              <a:t>Things to remember about HM Shelf/Service Life</a:t>
            </a:r>
          </a:p>
        </p:txBody>
      </p:sp>
      <p:sp>
        <p:nvSpPr>
          <p:cNvPr id="7" name="TextBox 7"/>
          <p:cNvSpPr txBox="1">
            <a:spLocks noChangeArrowheads="1"/>
          </p:cNvSpPr>
          <p:nvPr/>
        </p:nvSpPr>
        <p:spPr bwMode="auto">
          <a:xfrm>
            <a:off x="152400" y="5486400"/>
            <a:ext cx="883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342900" indent="-3429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spcBef>
                <a:spcPts val="600"/>
              </a:spcBef>
              <a:spcAft>
                <a:spcPts val="600"/>
              </a:spcAft>
              <a:buSzPct val="100000"/>
              <a:buFont typeface="Arial" panose="020B0604020202020204" pitchFamily="34" charset="0"/>
              <a:buChar char="•"/>
            </a:pPr>
            <a:r>
              <a:rPr lang="en-US" altLang="en-US" sz="2400" b="1" dirty="0"/>
              <a:t>If you have materials that will expire prior to use or you have excess materials you cannot use – contact CHRIMP. </a:t>
            </a:r>
            <a:r>
              <a:rPr lang="en-US" altLang="en-US" sz="2000" dirty="0"/>
              <a:t>We may be able to find another unit that can use the materials</a:t>
            </a:r>
            <a:r>
              <a:rPr lang="en-US" altLang="en-US" sz="2400" dirty="0"/>
              <a:t>.</a:t>
            </a:r>
          </a:p>
        </p:txBody>
      </p:sp>
      <p:sp>
        <p:nvSpPr>
          <p:cNvPr id="9" name="Content Placeholder 2"/>
          <p:cNvSpPr txBox="1">
            <a:spLocks/>
          </p:cNvSpPr>
          <p:nvPr/>
        </p:nvSpPr>
        <p:spPr bwMode="auto">
          <a:xfrm>
            <a:off x="228600" y="182880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marL="958850" lvl="2" indent="-685800" algn="l">
              <a:spcBef>
                <a:spcPts val="600"/>
              </a:spcBef>
              <a:spcAft>
                <a:spcPts val="600"/>
              </a:spcAft>
              <a:buClr>
                <a:schemeClr val="accent1"/>
              </a:buClr>
              <a:buSzPct val="70000"/>
              <a:buFont typeface="Wingdings" panose="05000000000000000000" pitchFamily="2" charset="2"/>
              <a:buChar char="q"/>
            </a:pPr>
            <a:r>
              <a:rPr lang="en-US" altLang="en-US" sz="1800" dirty="0">
                <a:solidFill>
                  <a:schemeClr val="tx1"/>
                </a:solidFill>
              </a:rPr>
              <a:t>Buy only the amount authorized on your unit AUL</a:t>
            </a:r>
          </a:p>
          <a:p>
            <a:pPr marL="958850" lvl="2" indent="-685800" algn="l">
              <a:spcBef>
                <a:spcPts val="600"/>
              </a:spcBef>
              <a:spcAft>
                <a:spcPts val="600"/>
              </a:spcAft>
              <a:buClr>
                <a:schemeClr val="accent1"/>
              </a:buClr>
              <a:buSzPct val="70000"/>
              <a:buFont typeface="Wingdings" panose="05000000000000000000" pitchFamily="2" charset="2"/>
              <a:buChar char="q"/>
            </a:pPr>
            <a:r>
              <a:rPr lang="en-US" altLang="en-US" sz="1800" i="1" dirty="0">
                <a:solidFill>
                  <a:schemeClr val="tx1"/>
                </a:solidFill>
              </a:rPr>
              <a:t>“First In, First Out” </a:t>
            </a:r>
            <a:r>
              <a:rPr lang="en-US" altLang="en-US" sz="1800" dirty="0">
                <a:solidFill>
                  <a:schemeClr val="tx1"/>
                </a:solidFill>
              </a:rPr>
              <a:t>– use oldest materials first </a:t>
            </a:r>
          </a:p>
          <a:p>
            <a:pPr marL="958850" lvl="2" indent="-685800" algn="l">
              <a:spcBef>
                <a:spcPts val="600"/>
              </a:spcBef>
              <a:spcAft>
                <a:spcPts val="300"/>
              </a:spcAft>
              <a:buClr>
                <a:schemeClr val="accent1"/>
              </a:buClr>
              <a:buSzPct val="70000"/>
              <a:buFont typeface="Wingdings" panose="05000000000000000000" pitchFamily="2" charset="2"/>
              <a:buChar char="q"/>
            </a:pPr>
            <a:r>
              <a:rPr lang="en-US" altLang="en-US" sz="1800" dirty="0">
                <a:solidFill>
                  <a:schemeClr val="tx1"/>
                </a:solidFill>
              </a:rPr>
              <a:t>Buy only authorized items</a:t>
            </a:r>
          </a:p>
          <a:p>
            <a:pPr marL="958850" lvl="2" indent="-685800" algn="l">
              <a:spcBef>
                <a:spcPts val="600"/>
              </a:spcBef>
              <a:spcAft>
                <a:spcPts val="300"/>
              </a:spcAft>
              <a:buClr>
                <a:schemeClr val="accent1"/>
              </a:buClr>
              <a:buSzPct val="70000"/>
              <a:buFont typeface="Wingdings" panose="05000000000000000000" pitchFamily="2" charset="2"/>
              <a:buChar char="q"/>
            </a:pPr>
            <a:r>
              <a:rPr lang="en-US" altLang="en-US" sz="1800" dirty="0">
                <a:solidFill>
                  <a:schemeClr val="tx1"/>
                </a:solidFill>
              </a:rPr>
              <a:t>Purchase “Green Materials”</a:t>
            </a:r>
          </a:p>
          <a:p>
            <a:pPr marL="958850" lvl="2" indent="-685800" algn="l">
              <a:spcBef>
                <a:spcPts val="600"/>
              </a:spcBef>
              <a:spcAft>
                <a:spcPts val="600"/>
              </a:spcAft>
              <a:buClr>
                <a:schemeClr val="accent1"/>
              </a:buClr>
              <a:buSzPct val="70000"/>
              <a:buFont typeface="Wingdings" panose="05000000000000000000" pitchFamily="2" charset="2"/>
              <a:buChar char="q"/>
            </a:pPr>
            <a:r>
              <a:rPr lang="en-US" altLang="en-US" sz="1800" dirty="0">
                <a:solidFill>
                  <a:schemeClr val="tx1"/>
                </a:solidFill>
              </a:rPr>
              <a:t>Check shelf-life before receipting for HM from your issue point.  Material with less than 85% remaining shelf life are non-conforming unless imminent consumption is expected</a:t>
            </a:r>
          </a:p>
        </p:txBody>
      </p:sp>
      <p:pic>
        <p:nvPicPr>
          <p:cNvPr id="10" name="Picture 9"/>
          <p:cNvPicPr/>
          <p:nvPr/>
        </p:nvPicPr>
        <p:blipFill rotWithShape="1">
          <a:blip r:embed="rId2"/>
          <a:srcRect l="3713" t="11222" r="53586" b="7628"/>
          <a:stretch/>
        </p:blipFill>
        <p:spPr bwMode="auto">
          <a:xfrm>
            <a:off x="4953000" y="1828800"/>
            <a:ext cx="4038600" cy="3657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4932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24</a:t>
            </a:fld>
            <a:endParaRPr lang="en-US" altLang="en-US"/>
          </a:p>
        </p:txBody>
      </p:sp>
      <p:sp>
        <p:nvSpPr>
          <p:cNvPr id="5" name="Title 1"/>
          <p:cNvSpPr txBox="1">
            <a:spLocks/>
          </p:cNvSpPr>
          <p:nvPr/>
        </p:nvSpPr>
        <p:spPr bwMode="auto">
          <a:xfrm>
            <a:off x="2959100" y="152400"/>
            <a:ext cx="617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b="1"/>
              <a:t>HazMat Dos and Don’ts</a:t>
            </a:r>
            <a:endParaRPr lang="en-US" altLang="en-US" b="1" dirty="0"/>
          </a:p>
        </p:txBody>
      </p:sp>
      <p:grpSp>
        <p:nvGrpSpPr>
          <p:cNvPr id="6" name="Group 5"/>
          <p:cNvGrpSpPr>
            <a:grpSpLocks/>
          </p:cNvGrpSpPr>
          <p:nvPr/>
        </p:nvGrpSpPr>
        <p:grpSpPr bwMode="auto">
          <a:xfrm>
            <a:off x="257175" y="1285875"/>
            <a:ext cx="4114800" cy="4851400"/>
            <a:chOff x="257092" y="1286470"/>
            <a:chExt cx="4114800" cy="4850046"/>
          </a:xfrm>
        </p:grpSpPr>
        <p:sp>
          <p:nvSpPr>
            <p:cNvPr id="7" name="Rectangle 6"/>
            <p:cNvSpPr/>
            <p:nvPr/>
          </p:nvSpPr>
          <p:spPr>
            <a:xfrm>
              <a:off x="1639460" y="1286470"/>
              <a:ext cx="1223412" cy="923330"/>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mn-cs"/>
                </a:rPr>
                <a:t>DO</a:t>
              </a:r>
            </a:p>
          </p:txBody>
        </p:sp>
        <p:sp>
          <p:nvSpPr>
            <p:cNvPr id="8" name="Rectangle 4"/>
            <p:cNvSpPr>
              <a:spLocks noChangeArrowheads="1"/>
            </p:cNvSpPr>
            <p:nvPr/>
          </p:nvSpPr>
          <p:spPr bwMode="auto">
            <a:xfrm>
              <a:off x="257092" y="2209800"/>
              <a:ext cx="4114800" cy="392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500"/>
                </a:lnSpc>
                <a:spcBef>
                  <a:spcPts val="200"/>
                </a:spcBef>
                <a:spcAft>
                  <a:spcPts val="200"/>
                </a:spcAft>
                <a:buClr>
                  <a:srgbClr val="0070C0"/>
                </a:buClr>
                <a:buSzPct val="70000"/>
                <a:buFont typeface="Wingdings" panose="05000000000000000000" pitchFamily="2" charset="2"/>
                <a:buChar char="q"/>
              </a:pPr>
              <a:r>
                <a:rPr lang="en-US" altLang="en-US" sz="2000"/>
                <a:t>Read container label and MSDS/SDS before starting a job</a:t>
              </a:r>
            </a:p>
            <a:p>
              <a:pPr eaLnBrk="1" hangingPunct="1">
                <a:lnSpc>
                  <a:spcPts val="2500"/>
                </a:lnSpc>
                <a:spcBef>
                  <a:spcPts val="200"/>
                </a:spcBef>
                <a:spcAft>
                  <a:spcPts val="200"/>
                </a:spcAft>
                <a:buClr>
                  <a:srgbClr val="0070C0"/>
                </a:buClr>
                <a:buSzPct val="70000"/>
                <a:buFont typeface="Wingdings" panose="05000000000000000000" pitchFamily="2" charset="2"/>
                <a:buChar char="q"/>
              </a:pPr>
              <a:r>
                <a:rPr lang="en-US" altLang="en-US" sz="2000"/>
                <a:t>Keep work area clean</a:t>
              </a:r>
            </a:p>
            <a:p>
              <a:pPr eaLnBrk="1" hangingPunct="1">
                <a:lnSpc>
                  <a:spcPts val="2500"/>
                </a:lnSpc>
                <a:spcBef>
                  <a:spcPts val="200"/>
                </a:spcBef>
                <a:spcAft>
                  <a:spcPts val="200"/>
                </a:spcAft>
                <a:buClr>
                  <a:srgbClr val="0070C0"/>
                </a:buClr>
                <a:buSzPct val="70000"/>
                <a:buFont typeface="Wingdings" panose="05000000000000000000" pitchFamily="2" charset="2"/>
                <a:buChar char="q"/>
              </a:pPr>
              <a:r>
                <a:rPr lang="en-US" altLang="en-US" sz="2000"/>
                <a:t>Use protective equipment</a:t>
              </a:r>
            </a:p>
            <a:p>
              <a:pPr eaLnBrk="1" hangingPunct="1">
                <a:lnSpc>
                  <a:spcPts val="2500"/>
                </a:lnSpc>
                <a:spcBef>
                  <a:spcPts val="200"/>
                </a:spcBef>
                <a:spcAft>
                  <a:spcPts val="200"/>
                </a:spcAft>
                <a:buClr>
                  <a:srgbClr val="0070C0"/>
                </a:buClr>
                <a:buSzPct val="70000"/>
                <a:buFont typeface="Wingdings" panose="05000000000000000000" pitchFamily="2" charset="2"/>
                <a:buChar char="q"/>
              </a:pPr>
              <a:r>
                <a:rPr lang="en-US" altLang="en-US" sz="2000"/>
                <a:t>Follow safety rules</a:t>
              </a:r>
            </a:p>
            <a:p>
              <a:pPr eaLnBrk="1" hangingPunct="1">
                <a:lnSpc>
                  <a:spcPts val="2500"/>
                </a:lnSpc>
                <a:spcBef>
                  <a:spcPts val="200"/>
                </a:spcBef>
                <a:spcAft>
                  <a:spcPts val="200"/>
                </a:spcAft>
                <a:buClr>
                  <a:srgbClr val="0070C0"/>
                </a:buClr>
                <a:buSzPct val="70000"/>
                <a:buFont typeface="Wingdings" panose="05000000000000000000" pitchFamily="2" charset="2"/>
                <a:buChar char="q"/>
              </a:pPr>
              <a:r>
                <a:rPr lang="en-US" altLang="en-US" sz="2000"/>
                <a:t>Use approved containers for storing and transporting HM</a:t>
              </a:r>
            </a:p>
            <a:p>
              <a:pPr eaLnBrk="1" hangingPunct="1">
                <a:lnSpc>
                  <a:spcPts val="2500"/>
                </a:lnSpc>
                <a:spcBef>
                  <a:spcPts val="200"/>
                </a:spcBef>
                <a:spcAft>
                  <a:spcPts val="200"/>
                </a:spcAft>
                <a:buClr>
                  <a:srgbClr val="0070C0"/>
                </a:buClr>
                <a:buSzPct val="70000"/>
                <a:buFont typeface="Wingdings" panose="05000000000000000000" pitchFamily="2" charset="2"/>
                <a:buChar char="q"/>
              </a:pPr>
              <a:r>
                <a:rPr lang="en-US" altLang="en-US" sz="2000"/>
                <a:t>Label containers (including</a:t>
              </a:r>
              <a:br>
                <a:rPr lang="en-US" altLang="en-US" sz="2000"/>
              </a:br>
              <a:r>
                <a:rPr lang="en-US" altLang="en-US" sz="2000"/>
                <a:t>transfer containers) with contents &amp; associated hazards</a:t>
              </a:r>
            </a:p>
            <a:p>
              <a:pPr eaLnBrk="1" hangingPunct="1">
                <a:lnSpc>
                  <a:spcPts val="2500"/>
                </a:lnSpc>
                <a:spcBef>
                  <a:spcPts val="200"/>
                </a:spcBef>
                <a:spcAft>
                  <a:spcPts val="200"/>
                </a:spcAft>
                <a:buClr>
                  <a:srgbClr val="0070C0"/>
                </a:buClr>
                <a:buSzPct val="70000"/>
                <a:buFont typeface="Wingdings" panose="05000000000000000000" pitchFamily="2" charset="2"/>
                <a:buChar char="q"/>
              </a:pPr>
              <a:r>
                <a:rPr lang="en-US" altLang="en-US" sz="2000"/>
                <a:t>Store chemicals properly</a:t>
              </a:r>
            </a:p>
          </p:txBody>
        </p:sp>
      </p:grpSp>
      <p:grpSp>
        <p:nvGrpSpPr>
          <p:cNvPr id="9" name="Group 8"/>
          <p:cNvGrpSpPr>
            <a:grpSpLocks/>
          </p:cNvGrpSpPr>
          <p:nvPr/>
        </p:nvGrpSpPr>
        <p:grpSpPr bwMode="auto">
          <a:xfrm>
            <a:off x="4714875" y="1285875"/>
            <a:ext cx="4267200" cy="4503738"/>
            <a:chOff x="4714875" y="1286470"/>
            <a:chExt cx="4267200" cy="4503797"/>
          </a:xfrm>
        </p:grpSpPr>
        <p:sp>
          <p:nvSpPr>
            <p:cNvPr id="10" name="Rectangle 9"/>
            <p:cNvSpPr/>
            <p:nvPr/>
          </p:nvSpPr>
          <p:spPr>
            <a:xfrm>
              <a:off x="5686425" y="1286470"/>
              <a:ext cx="2438400" cy="923330"/>
            </a:xfrm>
            <a:prstGeom prst="rect">
              <a:avLst/>
            </a:prstGeom>
          </p:spPr>
          <p:txBody>
            <a:bodyPr>
              <a:spAutoFit/>
            </a:bodyPr>
            <a:lstStyle/>
            <a:p>
              <a:pPr algn="ctr">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charset="0"/>
                  <a:cs typeface="+mn-cs"/>
                </a:rPr>
                <a:t>DON’T</a:t>
              </a:r>
            </a:p>
          </p:txBody>
        </p:sp>
        <p:sp>
          <p:nvSpPr>
            <p:cNvPr id="11" name="Rectangle 6"/>
            <p:cNvSpPr>
              <a:spLocks noChangeArrowheads="1"/>
            </p:cNvSpPr>
            <p:nvPr/>
          </p:nvSpPr>
          <p:spPr bwMode="auto">
            <a:xfrm>
              <a:off x="4714875" y="2235448"/>
              <a:ext cx="42672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9088" indent="-31908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2500"/>
                </a:lnSpc>
                <a:spcBef>
                  <a:spcPts val="200"/>
                </a:spcBef>
                <a:spcAft>
                  <a:spcPts val="200"/>
                </a:spcAft>
                <a:buClr>
                  <a:schemeClr val="accent1"/>
                </a:buClr>
                <a:buSzPct val="70000"/>
                <a:buFont typeface="Wingdings" panose="05000000000000000000" pitchFamily="2" charset="2"/>
                <a:buChar char="q"/>
              </a:pPr>
              <a:r>
                <a:rPr lang="en-US" altLang="en-US" sz="2000"/>
                <a:t>Leave containers open when not in use</a:t>
              </a:r>
            </a:p>
            <a:p>
              <a:pPr>
                <a:lnSpc>
                  <a:spcPts val="2500"/>
                </a:lnSpc>
                <a:spcBef>
                  <a:spcPts val="200"/>
                </a:spcBef>
                <a:spcAft>
                  <a:spcPts val="200"/>
                </a:spcAft>
                <a:buClr>
                  <a:schemeClr val="accent1"/>
                </a:buClr>
                <a:buSzPct val="70000"/>
                <a:buFont typeface="Wingdings" panose="05000000000000000000" pitchFamily="2" charset="2"/>
                <a:buChar char="q"/>
              </a:pPr>
              <a:r>
                <a:rPr lang="en-US" altLang="en-US" sz="2000"/>
                <a:t>Depend on a funny smell to detect hazardous gases</a:t>
              </a:r>
            </a:p>
            <a:p>
              <a:pPr>
                <a:lnSpc>
                  <a:spcPts val="2500"/>
                </a:lnSpc>
                <a:spcBef>
                  <a:spcPts val="200"/>
                </a:spcBef>
                <a:spcAft>
                  <a:spcPts val="200"/>
                </a:spcAft>
                <a:buClr>
                  <a:schemeClr val="accent1"/>
                </a:buClr>
                <a:buSzPct val="70000"/>
                <a:buFont typeface="Wingdings" panose="05000000000000000000" pitchFamily="2" charset="2"/>
                <a:buChar char="q"/>
              </a:pPr>
              <a:r>
                <a:rPr lang="en-US" altLang="en-US" sz="2000"/>
                <a:t>Mix chemicals with another substance – even water – Follow material use instructions exactly</a:t>
              </a:r>
            </a:p>
            <a:p>
              <a:pPr>
                <a:lnSpc>
                  <a:spcPts val="2500"/>
                </a:lnSpc>
                <a:spcBef>
                  <a:spcPts val="200"/>
                </a:spcBef>
                <a:spcAft>
                  <a:spcPts val="200"/>
                </a:spcAft>
                <a:buClr>
                  <a:schemeClr val="accent1"/>
                </a:buClr>
                <a:buSzPct val="70000"/>
                <a:buFont typeface="Wingdings" panose="05000000000000000000" pitchFamily="2" charset="2"/>
                <a:buChar char="q"/>
              </a:pPr>
              <a:r>
                <a:rPr lang="en-US" altLang="en-US" sz="2000"/>
                <a:t>Pour water into acids </a:t>
              </a:r>
            </a:p>
            <a:p>
              <a:pPr>
                <a:lnSpc>
                  <a:spcPts val="2500"/>
                </a:lnSpc>
                <a:spcBef>
                  <a:spcPts val="200"/>
                </a:spcBef>
                <a:spcAft>
                  <a:spcPts val="200"/>
                </a:spcAft>
                <a:buClr>
                  <a:schemeClr val="accent1"/>
                </a:buClr>
                <a:buSzPct val="70000"/>
                <a:buFont typeface="Wingdings" panose="05000000000000000000" pitchFamily="2" charset="2"/>
                <a:buChar char="q"/>
              </a:pPr>
              <a:r>
                <a:rPr lang="en-US" altLang="en-US" sz="2000"/>
                <a:t>Smoke, eat or drink around chemicals</a:t>
              </a:r>
            </a:p>
          </p:txBody>
        </p:sp>
      </p:grpSp>
    </p:spTree>
    <p:extLst>
      <p:ext uri="{BB962C8B-B14F-4D97-AF65-F5344CB8AC3E}">
        <p14:creationId xmlns:p14="http://schemas.microsoft.com/office/powerpoint/2010/main" val="299715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25</a:t>
            </a:fld>
            <a:endParaRPr lang="en-US" altLang="en-US"/>
          </a:p>
        </p:txBody>
      </p:sp>
      <p:sp>
        <p:nvSpPr>
          <p:cNvPr id="5" name="Title 1"/>
          <p:cNvSpPr txBox="1">
            <a:spLocks/>
          </p:cNvSpPr>
          <p:nvPr/>
        </p:nvSpPr>
        <p:spPr bwMode="auto">
          <a:xfrm>
            <a:off x="3014663" y="152400"/>
            <a:ext cx="6107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b="1"/>
              <a:t>Hazardous Waste (HW)</a:t>
            </a:r>
            <a:endParaRPr lang="en-US" altLang="en-US" b="1" dirty="0"/>
          </a:p>
        </p:txBody>
      </p:sp>
      <p:sp>
        <p:nvSpPr>
          <p:cNvPr id="6" name="Content Placeholder 2"/>
          <p:cNvSpPr txBox="1">
            <a:spLocks/>
          </p:cNvSpPr>
          <p:nvPr/>
        </p:nvSpPr>
        <p:spPr bwMode="auto">
          <a:xfrm>
            <a:off x="238125" y="1371600"/>
            <a:ext cx="66294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r>
              <a:rPr lang="en-US" altLang="en-US" sz="2400" b="1" dirty="0">
                <a:solidFill>
                  <a:schemeClr val="tx1"/>
                </a:solidFill>
              </a:rPr>
              <a:t>What is hazardous waste?  </a:t>
            </a:r>
          </a:p>
          <a:p>
            <a:pPr lvl="1" algn="l"/>
            <a:r>
              <a:rPr lang="en-US" altLang="en-US" sz="2000" dirty="0">
                <a:solidFill>
                  <a:schemeClr val="tx1"/>
                </a:solidFill>
              </a:rPr>
              <a:t>Solid Wastes that exhibits characteristics  listed in the federal regulations and pose a substantial risk to human health or the environment when improperly treated, stored, or disposed.  Examples include…</a:t>
            </a:r>
          </a:p>
          <a:p>
            <a:pPr lvl="2" algn="l">
              <a:buClr>
                <a:schemeClr val="accent1"/>
              </a:buClr>
              <a:buSzPct val="70000"/>
              <a:buFont typeface="Wingdings" panose="05000000000000000000" pitchFamily="2" charset="2"/>
              <a:buChar char="q"/>
            </a:pPr>
            <a:r>
              <a:rPr lang="en-US" altLang="en-US" sz="1800" dirty="0">
                <a:solidFill>
                  <a:schemeClr val="tx1"/>
                </a:solidFill>
                <a:cs typeface="Arial" panose="020B0604020202020204" pitchFamily="34" charset="0"/>
              </a:rPr>
              <a:t> Solvent Rags</a:t>
            </a:r>
          </a:p>
          <a:p>
            <a:pPr lvl="2" algn="l">
              <a:buClr>
                <a:schemeClr val="accent1"/>
              </a:buClr>
              <a:buSzPct val="70000"/>
              <a:buFont typeface="Wingdings" panose="05000000000000000000" pitchFamily="2" charset="2"/>
              <a:buChar char="q"/>
            </a:pPr>
            <a:r>
              <a:rPr lang="en-US" altLang="en-US" sz="1800" dirty="0">
                <a:solidFill>
                  <a:schemeClr val="tx1"/>
                </a:solidFill>
                <a:cs typeface="Arial" panose="020B0604020202020204" pitchFamily="34" charset="0"/>
              </a:rPr>
              <a:t> Waste Paint</a:t>
            </a:r>
          </a:p>
          <a:p>
            <a:pPr lvl="2" algn="l">
              <a:spcAft>
                <a:spcPts val="1200"/>
              </a:spcAft>
              <a:buClr>
                <a:schemeClr val="accent1"/>
              </a:buClr>
              <a:buSzPct val="70000"/>
              <a:buFont typeface="Wingdings" panose="05000000000000000000" pitchFamily="2" charset="2"/>
              <a:buChar char="q"/>
            </a:pPr>
            <a:r>
              <a:rPr lang="en-US" altLang="en-US" sz="1800" dirty="0">
                <a:solidFill>
                  <a:schemeClr val="tx1"/>
                </a:solidFill>
                <a:cs typeface="Arial" panose="020B0604020202020204" pitchFamily="34" charset="0"/>
              </a:rPr>
              <a:t> Solder</a:t>
            </a:r>
            <a:endParaRPr lang="en-US" altLang="en-US" sz="2100" dirty="0">
              <a:solidFill>
                <a:schemeClr val="tx1"/>
              </a:solidFill>
            </a:endParaRPr>
          </a:p>
        </p:txBody>
      </p:sp>
      <p:sp>
        <p:nvSpPr>
          <p:cNvPr id="7" name="TextBox 6"/>
          <p:cNvSpPr txBox="1">
            <a:spLocks noChangeArrowheads="1"/>
          </p:cNvSpPr>
          <p:nvPr/>
        </p:nvSpPr>
        <p:spPr bwMode="auto">
          <a:xfrm>
            <a:off x="238125" y="4419600"/>
            <a:ext cx="55530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00150" indent="-28575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lnSpc>
                <a:spcPts val="2400"/>
              </a:lnSpc>
            </a:pPr>
            <a:r>
              <a:rPr lang="en-US" altLang="en-US" sz="2400" b="1" dirty="0">
                <a:latin typeface="Calibri" pitchFamily="34" charset="0"/>
                <a:cs typeface="+mn-cs"/>
              </a:rPr>
              <a:t>Why is it important to manage HW correctly?</a:t>
            </a:r>
          </a:p>
          <a:p>
            <a:pPr marL="457200" lvl="1" indent="0" eaLnBrk="1" hangingPunct="1"/>
            <a:r>
              <a:rPr lang="en-US" altLang="en-US" sz="2000" dirty="0">
                <a:latin typeface="Calibri" pitchFamily="34" charset="0"/>
                <a:cs typeface="+mn-cs"/>
              </a:rPr>
              <a:t>Because these wastes may be:</a:t>
            </a:r>
          </a:p>
          <a:p>
            <a:pPr lvl="2" eaLnBrk="1" hangingPunct="1">
              <a:buClr>
                <a:schemeClr val="accent1"/>
              </a:buClr>
              <a:buSzPct val="70000"/>
              <a:buFont typeface="Wingdings" panose="05000000000000000000" pitchFamily="2" charset="2"/>
              <a:buChar char="q"/>
            </a:pPr>
            <a:r>
              <a:rPr lang="en-US" altLang="en-US" sz="2000" dirty="0">
                <a:latin typeface="Calibri" pitchFamily="34" charset="0"/>
                <a:cs typeface="+mn-cs"/>
              </a:rPr>
              <a:t>Ignitable (flammable)</a:t>
            </a:r>
          </a:p>
          <a:p>
            <a:pPr lvl="2" eaLnBrk="1" hangingPunct="1">
              <a:buClr>
                <a:schemeClr val="accent1"/>
              </a:buClr>
              <a:buSzPct val="70000"/>
              <a:buFont typeface="Wingdings" panose="05000000000000000000" pitchFamily="2" charset="2"/>
              <a:buChar char="q"/>
            </a:pPr>
            <a:r>
              <a:rPr lang="en-US" altLang="en-US" sz="2000" dirty="0">
                <a:latin typeface="Calibri" pitchFamily="34" charset="0"/>
                <a:cs typeface="+mn-cs"/>
              </a:rPr>
              <a:t>Corrosive (can corrode metal or flesh)</a:t>
            </a:r>
          </a:p>
          <a:p>
            <a:pPr lvl="2" eaLnBrk="1" hangingPunct="1">
              <a:buClr>
                <a:schemeClr val="accent1"/>
              </a:buClr>
              <a:buSzPct val="70000"/>
              <a:buFont typeface="Wingdings" panose="05000000000000000000" pitchFamily="2" charset="2"/>
              <a:buChar char="q"/>
            </a:pPr>
            <a:r>
              <a:rPr lang="en-US" altLang="en-US" sz="2000" dirty="0">
                <a:latin typeface="Calibri" pitchFamily="34" charset="0"/>
                <a:cs typeface="+mn-cs"/>
              </a:rPr>
              <a:t>Reactive (explosive)</a:t>
            </a:r>
          </a:p>
          <a:p>
            <a:pPr lvl="2" eaLnBrk="1" hangingPunct="1">
              <a:buClr>
                <a:schemeClr val="accent1"/>
              </a:buClr>
              <a:buSzPct val="70000"/>
              <a:buFont typeface="Wingdings" panose="05000000000000000000" pitchFamily="2" charset="2"/>
              <a:buChar char="q"/>
            </a:pPr>
            <a:r>
              <a:rPr lang="en-US" altLang="en-US" sz="2000" dirty="0">
                <a:latin typeface="Calibri" pitchFamily="34" charset="0"/>
                <a:cs typeface="+mn-cs"/>
              </a:rPr>
              <a:t>Toxic (poisonous)</a:t>
            </a: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38800" y="4399360"/>
            <a:ext cx="2770187" cy="20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Paint cans.jpg"/>
          <p:cNvPicPr>
            <a:picLocks noChangeAspect="1"/>
          </p:cNvPicPr>
          <p:nvPr/>
        </p:nvPicPr>
        <p:blipFill>
          <a:blip r:embed="rId3">
            <a:extLst>
              <a:ext uri="{28A0092B-C50C-407E-A947-70E740481C1C}">
                <a14:useLocalDpi xmlns:a14="http://schemas.microsoft.com/office/drawing/2010/main" val="0"/>
              </a:ext>
            </a:extLst>
          </a:blip>
          <a:srcRect r="8507"/>
          <a:stretch>
            <a:fillRect/>
          </a:stretch>
        </p:blipFill>
        <p:spPr bwMode="auto">
          <a:xfrm>
            <a:off x="7010400" y="1600200"/>
            <a:ext cx="19050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257800" y="2803326"/>
            <a:ext cx="1941513" cy="145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80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249"/>
                                          </p:stCondLst>
                                        </p:cTn>
                                        <p:tgtEl>
                                          <p:spTgt spid="6">
                                            <p:txEl>
                                              <p:pRg st="2" end="2"/>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249"/>
                                          </p:stCondLst>
                                        </p:cTn>
                                        <p:tgtEl>
                                          <p:spTgt spid="6">
                                            <p:txEl>
                                              <p:pRg st="3" end="3"/>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249"/>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26</a:t>
            </a:fld>
            <a:endParaRPr lang="en-US" altLang="en-US"/>
          </a:p>
        </p:txBody>
      </p:sp>
      <p:sp>
        <p:nvSpPr>
          <p:cNvPr id="5" name="Title 1"/>
          <p:cNvSpPr txBox="1">
            <a:spLocks/>
          </p:cNvSpPr>
          <p:nvPr/>
        </p:nvSpPr>
        <p:spPr bwMode="auto">
          <a:xfrm>
            <a:off x="3200400" y="152400"/>
            <a:ext cx="59436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4000" b="1">
                <a:solidFill>
                  <a:srgbClr val="000000"/>
                </a:solidFill>
              </a:rPr>
              <a:t>Hazardous Waste (HW) Management</a:t>
            </a:r>
            <a:endParaRPr lang="en-US" altLang="en-US" b="1" dirty="0"/>
          </a:p>
        </p:txBody>
      </p:sp>
      <p:sp>
        <p:nvSpPr>
          <p:cNvPr id="6" name="Content Placeholder 2"/>
          <p:cNvSpPr txBox="1">
            <a:spLocks/>
          </p:cNvSpPr>
          <p:nvPr/>
        </p:nvSpPr>
        <p:spPr bwMode="auto">
          <a:xfrm>
            <a:off x="208221" y="3352801"/>
            <a:ext cx="566870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lvl="1" algn="l">
              <a:spcBef>
                <a:spcPts val="600"/>
              </a:spcBef>
              <a:spcAft>
                <a:spcPts val="600"/>
              </a:spcAft>
              <a:buClr>
                <a:schemeClr val="tx2"/>
              </a:buClr>
              <a:buFont typeface="Wingdings" panose="05000000000000000000" pitchFamily="2" charset="2"/>
              <a:buChar char="q"/>
              <a:defRPr/>
            </a:pPr>
            <a:r>
              <a:rPr lang="en-US" sz="2300" dirty="0">
                <a:solidFill>
                  <a:schemeClr val="tx1"/>
                </a:solidFill>
                <a:cs typeface="Arial" pitchFamily="34" charset="0"/>
              </a:rPr>
              <a:t> Contact your unit ECC to find out when the next EM101 (Hazardous Material/ Hazardous Waste training) and EM106 (Air Quality training) will be given. </a:t>
            </a:r>
          </a:p>
          <a:p>
            <a:pPr lvl="2" algn="l">
              <a:spcBef>
                <a:spcPts val="600"/>
              </a:spcBef>
              <a:spcAft>
                <a:spcPts val="600"/>
              </a:spcAft>
              <a:buClr>
                <a:schemeClr val="tx2"/>
              </a:buClr>
              <a:buFont typeface="Wingdings" panose="05000000000000000000" pitchFamily="2" charset="2"/>
              <a:buChar char="q"/>
              <a:defRPr/>
            </a:pPr>
            <a:r>
              <a:rPr lang="en-US" sz="2000" dirty="0">
                <a:solidFill>
                  <a:schemeClr val="tx1"/>
                </a:solidFill>
                <a:cs typeface="Arial" pitchFamily="34" charset="0"/>
              </a:rPr>
              <a:t> Ensure you bring your </a:t>
            </a:r>
            <a:r>
              <a:rPr lang="en-US" sz="2000" dirty="0" err="1">
                <a:solidFill>
                  <a:schemeClr val="tx1"/>
                </a:solidFill>
                <a:cs typeface="Arial" pitchFamily="34" charset="0"/>
              </a:rPr>
              <a:t>MarineNet</a:t>
            </a:r>
            <a:r>
              <a:rPr lang="en-US" sz="2000" dirty="0">
                <a:solidFill>
                  <a:schemeClr val="tx1"/>
                </a:solidFill>
                <a:cs typeface="Arial" pitchFamily="34" charset="0"/>
              </a:rPr>
              <a:t> prerequisite certificates.</a:t>
            </a:r>
          </a:p>
          <a:p>
            <a:pPr lvl="1" algn="l">
              <a:spcBef>
                <a:spcPts val="600"/>
              </a:spcBef>
              <a:spcAft>
                <a:spcPts val="600"/>
              </a:spcAft>
              <a:buClr>
                <a:schemeClr val="tx2"/>
              </a:buClr>
              <a:buFont typeface="Wingdings" panose="05000000000000000000" pitchFamily="2" charset="2"/>
              <a:buChar char="q"/>
              <a:defRPr/>
            </a:pPr>
            <a:r>
              <a:rPr lang="en-US" sz="2300" dirty="0">
                <a:solidFill>
                  <a:schemeClr val="tx1"/>
                </a:solidFill>
                <a:cs typeface="Arial" pitchFamily="34" charset="0"/>
              </a:rPr>
              <a:t> Contact I&amp;E’s Comprehensive </a:t>
            </a:r>
            <a:br>
              <a:rPr lang="en-US" sz="2300" dirty="0">
                <a:solidFill>
                  <a:schemeClr val="tx1"/>
                </a:solidFill>
                <a:cs typeface="Arial" pitchFamily="34" charset="0"/>
              </a:rPr>
            </a:br>
            <a:r>
              <a:rPr lang="en-US" sz="2300" dirty="0">
                <a:solidFill>
                  <a:schemeClr val="tx1"/>
                </a:solidFill>
                <a:cs typeface="Arial" pitchFamily="34" charset="0"/>
              </a:rPr>
              <a:t>Environmental Training and Education </a:t>
            </a:r>
            <a:br>
              <a:rPr lang="en-US" sz="2300" dirty="0">
                <a:solidFill>
                  <a:schemeClr val="tx1"/>
                </a:solidFill>
                <a:cs typeface="Arial" pitchFamily="34" charset="0"/>
              </a:rPr>
            </a:br>
            <a:r>
              <a:rPr lang="en-US" sz="2300" dirty="0">
                <a:solidFill>
                  <a:schemeClr val="tx1"/>
                </a:solidFill>
                <a:cs typeface="Arial" pitchFamily="34" charset="0"/>
              </a:rPr>
              <a:t>Program (CETEP) Coordinator at 449-4550 or 449-6144 on additional available classroom courses.</a:t>
            </a:r>
          </a:p>
          <a:p>
            <a:pPr lvl="2" algn="l">
              <a:spcBef>
                <a:spcPts val="600"/>
              </a:spcBef>
              <a:buClr>
                <a:schemeClr val="tx2"/>
              </a:buClr>
              <a:defRPr/>
            </a:pPr>
            <a:endParaRPr lang="en-US" sz="2200" dirty="0">
              <a:solidFill>
                <a:schemeClr val="tx1"/>
              </a:solidFill>
              <a:cs typeface="Arial"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44803" y="3048000"/>
            <a:ext cx="248364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266700" y="1447800"/>
            <a:ext cx="8763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lnSpc>
                <a:spcPts val="2700"/>
              </a:lnSpc>
              <a:spcBef>
                <a:spcPts val="600"/>
              </a:spcBef>
              <a:spcAft>
                <a:spcPts val="600"/>
              </a:spcAft>
              <a:defRPr/>
            </a:pPr>
            <a:r>
              <a:rPr lang="en-US" sz="3600" dirty="0">
                <a:solidFill>
                  <a:schemeClr val="tx1"/>
                </a:solidFill>
              </a:rPr>
              <a:t>Personnel that handle hazardous waste </a:t>
            </a:r>
            <a:r>
              <a:rPr lang="en-US" sz="3600" b="1" dirty="0">
                <a:solidFill>
                  <a:srgbClr val="FF0000"/>
                </a:solidFill>
              </a:rPr>
              <a:t>must be trained </a:t>
            </a:r>
            <a:r>
              <a:rPr lang="en-US" sz="3600" dirty="0">
                <a:solidFill>
                  <a:schemeClr val="tx1"/>
                </a:solidFill>
              </a:rPr>
              <a:t>to understand the </a:t>
            </a:r>
            <a:r>
              <a:rPr lang="en-US" sz="3600" dirty="0">
                <a:solidFill>
                  <a:schemeClr val="tx1"/>
                </a:solidFill>
                <a:cs typeface="Arial" pitchFamily="34" charset="0"/>
              </a:rPr>
              <a:t>requirements for proper handling to prevent exposure to workers and the environment</a:t>
            </a:r>
          </a:p>
          <a:p>
            <a:pPr algn="l">
              <a:lnSpc>
                <a:spcPts val="2700"/>
              </a:lnSpc>
              <a:spcBef>
                <a:spcPts val="600"/>
              </a:spcBef>
              <a:spcAft>
                <a:spcPts val="600"/>
              </a:spcAft>
              <a:defRPr/>
            </a:pPr>
            <a:r>
              <a:rPr lang="en-US" sz="3100" dirty="0">
                <a:solidFill>
                  <a:schemeClr val="tx1"/>
                </a:solidFill>
                <a:cs typeface="Arial" pitchFamily="34" charset="0"/>
              </a:rPr>
              <a:t>If your organization generates hazardous waste you need training to properly manage it…</a:t>
            </a:r>
          </a:p>
          <a:p>
            <a:pPr algn="l">
              <a:lnSpc>
                <a:spcPts val="2700"/>
              </a:lnSpc>
              <a:spcBef>
                <a:spcPts val="600"/>
              </a:spcBef>
              <a:spcAft>
                <a:spcPts val="600"/>
              </a:spcAft>
              <a:defRPr/>
            </a:pPr>
            <a:endParaRPr lang="en-US" sz="2800" dirty="0">
              <a:solidFill>
                <a:schemeClr val="tx1"/>
              </a:solidFill>
            </a:endParaRPr>
          </a:p>
        </p:txBody>
      </p:sp>
    </p:spTree>
    <p:extLst>
      <p:ext uri="{BB962C8B-B14F-4D97-AF65-F5344CB8AC3E}">
        <p14:creationId xmlns:p14="http://schemas.microsoft.com/office/powerpoint/2010/main" val="274855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additive="base">
                                        <p:cTn id="3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27</a:t>
            </a:fld>
            <a:endParaRPr lang="en-US" altLang="en-US"/>
          </a:p>
        </p:txBody>
      </p:sp>
      <p:sp>
        <p:nvSpPr>
          <p:cNvPr id="5" name="Title 1"/>
          <p:cNvSpPr txBox="1">
            <a:spLocks/>
          </p:cNvSpPr>
          <p:nvPr/>
        </p:nvSpPr>
        <p:spPr bwMode="auto">
          <a:xfrm>
            <a:off x="3140075" y="152400"/>
            <a:ext cx="601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b="1">
                <a:solidFill>
                  <a:srgbClr val="000000"/>
                </a:solidFill>
              </a:rPr>
              <a:t>Hazardous</a:t>
            </a:r>
            <a:r>
              <a:rPr lang="en-US" altLang="en-US" sz="4000" b="1">
                <a:solidFill>
                  <a:srgbClr val="000000"/>
                </a:solidFill>
              </a:rPr>
              <a:t> Waste (HW) Management</a:t>
            </a:r>
            <a:endParaRPr lang="en-US" altLang="en-US" b="1" dirty="0"/>
          </a:p>
        </p:txBody>
      </p:sp>
      <p:sp>
        <p:nvSpPr>
          <p:cNvPr id="6" name="Content Placeholder 2"/>
          <p:cNvSpPr txBox="1">
            <a:spLocks/>
          </p:cNvSpPr>
          <p:nvPr/>
        </p:nvSpPr>
        <p:spPr bwMode="auto">
          <a:xfrm>
            <a:off x="152400" y="1441451"/>
            <a:ext cx="777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lnSpc>
                <a:spcPct val="80000"/>
              </a:lnSpc>
            </a:pPr>
            <a:r>
              <a:rPr lang="en-US" altLang="en-US" b="1" dirty="0">
                <a:solidFill>
                  <a:srgbClr val="000000"/>
                </a:solidFill>
              </a:rPr>
              <a:t>What are the basics of HW proper management?</a:t>
            </a:r>
            <a:endParaRPr lang="en-US" altLang="en-US" sz="2000" dirty="0">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5203825" y="2533650"/>
            <a:ext cx="3810000" cy="2857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152400" y="1905001"/>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lnSpc>
                <a:spcPct val="80000"/>
              </a:lnSpc>
              <a:buFont typeface="Wingdings" panose="05000000000000000000" pitchFamily="2" charset="2"/>
              <a:buChar char="q"/>
            </a:pPr>
            <a:r>
              <a:rPr lang="en-US" altLang="en-US" sz="2600" dirty="0">
                <a:solidFill>
                  <a:srgbClr val="000000"/>
                </a:solidFill>
              </a:rPr>
              <a:t> You </a:t>
            </a:r>
            <a:r>
              <a:rPr lang="en-US" altLang="en-US" sz="2600" b="1" u="sng" dirty="0">
                <a:solidFill>
                  <a:srgbClr val="000000"/>
                </a:solidFill>
              </a:rPr>
              <a:t>MUST</a:t>
            </a:r>
            <a:r>
              <a:rPr lang="en-US" altLang="en-US" sz="2600" dirty="0">
                <a:solidFill>
                  <a:srgbClr val="000000"/>
                </a:solidFill>
              </a:rPr>
              <a:t> have authorization from the installation HW Manager in order to store HW.</a:t>
            </a:r>
          </a:p>
          <a:p>
            <a:pPr algn="l">
              <a:lnSpc>
                <a:spcPct val="80000"/>
              </a:lnSpc>
              <a:buFont typeface="Wingdings" panose="05000000000000000000" pitchFamily="2" charset="2"/>
              <a:buChar char="q"/>
            </a:pPr>
            <a:r>
              <a:rPr lang="en-US" altLang="en-US" sz="2600" dirty="0">
                <a:solidFill>
                  <a:srgbClr val="000000"/>
                </a:solidFill>
              </a:rPr>
              <a:t> Containers must </a:t>
            </a:r>
            <a:r>
              <a:rPr lang="en-US" altLang="en-US" sz="2600" b="1" u="sng" dirty="0">
                <a:solidFill>
                  <a:srgbClr val="FF0000"/>
                </a:solidFill>
              </a:rPr>
              <a:t>ALWAYS</a:t>
            </a:r>
            <a:r>
              <a:rPr lang="en-US" altLang="en-US" sz="2600" dirty="0">
                <a:solidFill>
                  <a:srgbClr val="000000"/>
                </a:solidFill>
              </a:rPr>
              <a:t> </a:t>
            </a:r>
            <a:r>
              <a:rPr lang="en-US" altLang="en-US" sz="2600" b="1" dirty="0">
                <a:solidFill>
                  <a:srgbClr val="000000"/>
                </a:solidFill>
              </a:rPr>
              <a:t>be completely closed and wrench tight </a:t>
            </a:r>
            <a:r>
              <a:rPr lang="en-US" altLang="en-US" sz="2600" dirty="0">
                <a:solidFill>
                  <a:srgbClr val="000000"/>
                </a:solidFill>
              </a:rPr>
              <a:t>during storage, except when adding waste.  Bungs must be secured  as well. </a:t>
            </a:r>
          </a:p>
          <a:p>
            <a:pPr algn="l">
              <a:lnSpc>
                <a:spcPct val="80000"/>
              </a:lnSpc>
              <a:buFont typeface="Wingdings" panose="05000000000000000000" pitchFamily="2" charset="2"/>
              <a:buChar char="q"/>
            </a:pPr>
            <a:r>
              <a:rPr lang="en-US" altLang="en-US" sz="2600" dirty="0">
                <a:solidFill>
                  <a:srgbClr val="000000"/>
                </a:solidFill>
              </a:rPr>
              <a:t>All containers of HW must be</a:t>
            </a:r>
            <a:br>
              <a:rPr lang="en-US" altLang="en-US" sz="2600" dirty="0">
                <a:solidFill>
                  <a:srgbClr val="000000"/>
                </a:solidFill>
              </a:rPr>
            </a:br>
            <a:r>
              <a:rPr lang="en-US" altLang="en-US" sz="2600" b="1" dirty="0">
                <a:solidFill>
                  <a:srgbClr val="000000"/>
                </a:solidFill>
              </a:rPr>
              <a:t>marked with:</a:t>
            </a:r>
            <a:endParaRPr lang="en-US" altLang="en-US" sz="2600" dirty="0">
              <a:solidFill>
                <a:srgbClr val="000000"/>
              </a:solidFill>
            </a:endParaRPr>
          </a:p>
        </p:txBody>
      </p:sp>
      <p:sp>
        <p:nvSpPr>
          <p:cNvPr id="9" name="Content Placeholder 2"/>
          <p:cNvSpPr txBox="1">
            <a:spLocks/>
          </p:cNvSpPr>
          <p:nvPr/>
        </p:nvSpPr>
        <p:spPr bwMode="auto">
          <a:xfrm>
            <a:off x="152400" y="5334001"/>
            <a:ext cx="5257800" cy="13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lvl="1" algn="l">
              <a:lnSpc>
                <a:spcPct val="80000"/>
              </a:lnSpc>
              <a:buFont typeface="Wingdings" panose="05000000000000000000" pitchFamily="2" charset="2"/>
              <a:buChar char="q"/>
            </a:pPr>
            <a:r>
              <a:rPr lang="en-US" altLang="en-US" sz="1800" b="1" dirty="0">
                <a:solidFill>
                  <a:srgbClr val="000000"/>
                </a:solidFill>
              </a:rPr>
              <a:t> “Hazardous Waste”</a:t>
            </a:r>
          </a:p>
          <a:p>
            <a:pPr lvl="1" algn="l">
              <a:lnSpc>
                <a:spcPct val="80000"/>
              </a:lnSpc>
              <a:buFont typeface="Wingdings" panose="05000000000000000000" pitchFamily="2" charset="2"/>
              <a:buChar char="q"/>
            </a:pPr>
            <a:r>
              <a:rPr lang="en-US" altLang="en-US" sz="1800" b="1" dirty="0">
                <a:solidFill>
                  <a:srgbClr val="000000"/>
                </a:solidFill>
              </a:rPr>
              <a:t> Noun name of the contents</a:t>
            </a:r>
          </a:p>
          <a:p>
            <a:pPr lvl="1" algn="l">
              <a:lnSpc>
                <a:spcPct val="80000"/>
              </a:lnSpc>
              <a:buFont typeface="Wingdings" panose="05000000000000000000" pitchFamily="2" charset="2"/>
              <a:buChar char="q"/>
            </a:pPr>
            <a:r>
              <a:rPr lang="en-US" altLang="en-US" sz="1800" b="1" dirty="0">
                <a:solidFill>
                  <a:srgbClr val="000000"/>
                </a:solidFill>
              </a:rPr>
              <a:t> NSN</a:t>
            </a:r>
          </a:p>
          <a:p>
            <a:pPr lvl="1" algn="l">
              <a:lnSpc>
                <a:spcPct val="80000"/>
              </a:lnSpc>
              <a:buFont typeface="Wingdings" panose="05000000000000000000" pitchFamily="2" charset="2"/>
              <a:buChar char="q"/>
            </a:pPr>
            <a:r>
              <a:rPr lang="en-US" altLang="en-US" sz="1800" b="1" dirty="0">
                <a:solidFill>
                  <a:srgbClr val="000000"/>
                </a:solidFill>
              </a:rPr>
              <a:t> Unit</a:t>
            </a:r>
          </a:p>
          <a:p>
            <a:pPr lvl="1" algn="l">
              <a:lnSpc>
                <a:spcPct val="80000"/>
              </a:lnSpc>
              <a:buFont typeface="Wingdings" panose="05000000000000000000" pitchFamily="2" charset="2"/>
              <a:buChar char="q"/>
            </a:pPr>
            <a:r>
              <a:rPr lang="en-US" altLang="en-US" sz="1800" b="1" dirty="0">
                <a:solidFill>
                  <a:srgbClr val="000000"/>
                </a:solidFill>
              </a:rPr>
              <a:t> “ASD:______”</a:t>
            </a:r>
          </a:p>
          <a:p>
            <a:pPr lvl="1" algn="l">
              <a:lnSpc>
                <a:spcPct val="80000"/>
              </a:lnSpc>
              <a:buFont typeface="Wingdings" panose="05000000000000000000" pitchFamily="2" charset="2"/>
              <a:buChar char="q"/>
            </a:pPr>
            <a:r>
              <a:rPr lang="en-US" altLang="en-US" sz="1800" b="1" dirty="0">
                <a:solidFill>
                  <a:srgbClr val="000000"/>
                </a:solidFill>
              </a:rPr>
              <a:t> HW characteristic</a:t>
            </a:r>
            <a:endParaRPr lang="en-US" altLang="en-US" sz="1800" dirty="0">
              <a:solidFill>
                <a:srgbClr val="000000"/>
              </a:solidFill>
            </a:endParaRPr>
          </a:p>
        </p:txBody>
      </p:sp>
    </p:spTree>
    <p:extLst>
      <p:ext uri="{BB962C8B-B14F-4D97-AF65-F5344CB8AC3E}">
        <p14:creationId xmlns:p14="http://schemas.microsoft.com/office/powerpoint/2010/main" val="29458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fade">
                                      <p:cBhvr>
                                        <p:cTn id="4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28</a:t>
            </a:fld>
            <a:endParaRPr lang="en-US" altLang="en-US"/>
          </a:p>
        </p:txBody>
      </p:sp>
      <p:sp>
        <p:nvSpPr>
          <p:cNvPr id="5" name="Title 1"/>
          <p:cNvSpPr txBox="1">
            <a:spLocks/>
          </p:cNvSpPr>
          <p:nvPr/>
        </p:nvSpPr>
        <p:spPr bwMode="auto">
          <a:xfrm>
            <a:off x="2962275" y="152400"/>
            <a:ext cx="617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a:defRPr/>
            </a:pPr>
            <a:r>
              <a:rPr lang="en-US" sz="3600" b="1" dirty="0"/>
              <a:t>Hazardous Waste (HW) Management </a:t>
            </a:r>
            <a:r>
              <a:rPr lang="en-US" sz="2400" b="1" dirty="0"/>
              <a:t>(</a:t>
            </a:r>
            <a:r>
              <a:rPr lang="en-US" sz="2400" b="1" dirty="0" err="1"/>
              <a:t>cont</a:t>
            </a:r>
            <a:r>
              <a:rPr lang="en-US" sz="2400" b="1" dirty="0"/>
              <a:t>)</a:t>
            </a:r>
          </a:p>
        </p:txBody>
      </p:sp>
      <p:sp>
        <p:nvSpPr>
          <p:cNvPr id="6" name="Content Placeholder 2"/>
          <p:cNvSpPr txBox="1">
            <a:spLocks/>
          </p:cNvSpPr>
          <p:nvPr/>
        </p:nvSpPr>
        <p:spPr bwMode="auto">
          <a:xfrm>
            <a:off x="2590800" y="1371600"/>
            <a:ext cx="63246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lnSpc>
                <a:spcPct val="80000"/>
              </a:lnSpc>
              <a:buClr>
                <a:schemeClr val="accent1"/>
              </a:buClr>
              <a:buSzPct val="70000"/>
              <a:buFont typeface="Wingdings" panose="05000000000000000000" pitchFamily="2" charset="2"/>
              <a:buChar char="q"/>
            </a:pPr>
            <a:r>
              <a:rPr lang="en-US" altLang="en-US" sz="2800" dirty="0">
                <a:solidFill>
                  <a:schemeClr val="tx1"/>
                </a:solidFill>
              </a:rPr>
              <a:t>Personnel must </a:t>
            </a:r>
            <a:r>
              <a:rPr lang="en-US" altLang="en-US" sz="2800" b="1" dirty="0">
                <a:solidFill>
                  <a:schemeClr val="tx1"/>
                </a:solidFill>
              </a:rPr>
              <a:t>ensure containers are not damaged, rusting or leaking</a:t>
            </a:r>
            <a:r>
              <a:rPr lang="en-US" altLang="en-US" sz="2800" dirty="0">
                <a:solidFill>
                  <a:schemeClr val="tx1"/>
                </a:solidFill>
              </a:rPr>
              <a:t>.  If so, HW must be transferred to another approved container</a:t>
            </a:r>
          </a:p>
          <a:p>
            <a:pPr algn="l">
              <a:spcBef>
                <a:spcPts val="400"/>
              </a:spcBef>
              <a:buClr>
                <a:schemeClr val="accent1"/>
              </a:buClr>
              <a:buSzPct val="70000"/>
              <a:buFont typeface="Wingdings" panose="05000000000000000000" pitchFamily="2" charset="2"/>
              <a:buChar char="q"/>
            </a:pPr>
            <a:r>
              <a:rPr lang="en-US" altLang="en-US" sz="2800" dirty="0">
                <a:solidFill>
                  <a:schemeClr val="tx1"/>
                </a:solidFill>
              </a:rPr>
              <a:t>Containers must be stored in an approved Satellite Accumulation Area (SAA), restricting access to only properly trained personnel.</a:t>
            </a:r>
          </a:p>
          <a:p>
            <a:pPr algn="l">
              <a:spcBef>
                <a:spcPts val="400"/>
              </a:spcBef>
              <a:buClr>
                <a:schemeClr val="accent1"/>
              </a:buClr>
              <a:buSzPct val="70000"/>
              <a:buFont typeface="Wingdings" panose="05000000000000000000" pitchFamily="2" charset="2"/>
              <a:buChar char="q"/>
            </a:pPr>
            <a:r>
              <a:rPr lang="en-US" altLang="en-US" sz="2800" dirty="0">
                <a:solidFill>
                  <a:schemeClr val="tx1"/>
                </a:solidFill>
              </a:rPr>
              <a:t>Containers in HW accumulation areas must be </a:t>
            </a:r>
            <a:r>
              <a:rPr lang="en-US" altLang="en-US" sz="2800" b="1" u="sng" dirty="0">
                <a:solidFill>
                  <a:schemeClr val="tx1"/>
                </a:solidFill>
              </a:rPr>
              <a:t>inspected weekly</a:t>
            </a:r>
            <a:r>
              <a:rPr lang="en-US" altLang="en-US" sz="2800" b="1" i="1" dirty="0">
                <a:solidFill>
                  <a:schemeClr val="tx1"/>
                </a:solidFill>
              </a:rPr>
              <a:t> </a:t>
            </a:r>
            <a:r>
              <a:rPr lang="en-US" altLang="en-US" sz="2800" dirty="0">
                <a:solidFill>
                  <a:schemeClr val="tx1"/>
                </a:solidFill>
              </a:rPr>
              <a:t>and must be documented.</a:t>
            </a:r>
          </a:p>
          <a:p>
            <a:pPr algn="l">
              <a:spcBef>
                <a:spcPts val="400"/>
              </a:spcBef>
              <a:buClr>
                <a:schemeClr val="accent1"/>
              </a:buClr>
              <a:buSzPct val="70000"/>
              <a:buFont typeface="Wingdings" panose="05000000000000000000" pitchFamily="2" charset="2"/>
              <a:buChar char="q"/>
            </a:pPr>
            <a:r>
              <a:rPr lang="en-US" altLang="en-US" sz="2800" dirty="0">
                <a:solidFill>
                  <a:schemeClr val="tx1"/>
                </a:solidFill>
              </a:rPr>
              <a:t>Be mindful of all storage requirements for each particular authorized area.</a:t>
            </a:r>
          </a:p>
        </p:txBody>
      </p:sp>
      <p:pic>
        <p:nvPicPr>
          <p:cNvPr id="7" name="Picture 7" descr="MVC-003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2030413"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MVC-004X"/>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228600" y="5105400"/>
            <a:ext cx="2027238"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3" y="3276600"/>
            <a:ext cx="2028825"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9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29</a:t>
            </a:fld>
            <a:endParaRPr lang="en-US" altLang="en-US"/>
          </a:p>
        </p:txBody>
      </p:sp>
      <p:sp>
        <p:nvSpPr>
          <p:cNvPr id="5" name="Title 1"/>
          <p:cNvSpPr txBox="1">
            <a:spLocks/>
          </p:cNvSpPr>
          <p:nvPr/>
        </p:nvSpPr>
        <p:spPr bwMode="auto">
          <a:xfrm>
            <a:off x="3062288" y="152400"/>
            <a:ext cx="6096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b="1"/>
              <a:t>Household Hazardous Material Collection</a:t>
            </a:r>
            <a:endParaRPr lang="en-US" altLang="en-US" sz="2400" b="1" dirty="0"/>
          </a:p>
        </p:txBody>
      </p:sp>
      <p:sp>
        <p:nvSpPr>
          <p:cNvPr id="6" name="Content Placeholder 2"/>
          <p:cNvSpPr txBox="1">
            <a:spLocks/>
          </p:cNvSpPr>
          <p:nvPr/>
        </p:nvSpPr>
        <p:spPr bwMode="auto">
          <a:xfrm>
            <a:off x="990600" y="3962400"/>
            <a:ext cx="77343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marL="2286000" algn="l">
              <a:lnSpc>
                <a:spcPct val="90000"/>
              </a:lnSpc>
              <a:defRPr/>
            </a:pPr>
            <a:r>
              <a:rPr lang="en-US" dirty="0">
                <a:solidFill>
                  <a:schemeClr val="tx1"/>
                </a:solidFill>
              </a:rPr>
              <a:t>Things to keep in mind:</a:t>
            </a:r>
          </a:p>
          <a:p>
            <a:pPr marL="2914650" lvl="1" indent="-285750" algn="l">
              <a:lnSpc>
                <a:spcPct val="90000"/>
              </a:lnSpc>
              <a:buFont typeface="Wingdings" panose="05000000000000000000" pitchFamily="2" charset="2"/>
              <a:buChar char="q"/>
              <a:defRPr/>
            </a:pPr>
            <a:r>
              <a:rPr lang="en-US" dirty="0">
                <a:solidFill>
                  <a:schemeClr val="tx1"/>
                </a:solidFill>
              </a:rPr>
              <a:t>Bring only acceptable materials </a:t>
            </a:r>
            <a:r>
              <a:rPr lang="en-US" sz="1200" i="1" dirty="0">
                <a:solidFill>
                  <a:schemeClr val="tx1"/>
                </a:solidFill>
              </a:rPr>
              <a:t>[HOUSEHOLD CLEANERS, SOLVENTS/THINNERS, AUTO FLUIDS, PAINTS, LIGHTER FLUIDS, MOTOR OIL,  HOUSEHOLD PESTICIDES]</a:t>
            </a:r>
            <a:endParaRPr lang="en-US" i="1" dirty="0">
              <a:solidFill>
                <a:schemeClr val="tx1"/>
              </a:solidFill>
            </a:endParaRPr>
          </a:p>
          <a:p>
            <a:pPr marL="2914650" lvl="1" indent="-285750" algn="l">
              <a:lnSpc>
                <a:spcPct val="90000"/>
              </a:lnSpc>
              <a:buFont typeface="Wingdings" panose="05000000000000000000" pitchFamily="2" charset="2"/>
              <a:buChar char="q"/>
              <a:defRPr/>
            </a:pPr>
            <a:r>
              <a:rPr lang="en-US" dirty="0">
                <a:solidFill>
                  <a:schemeClr val="tx1"/>
                </a:solidFill>
              </a:rPr>
              <a:t>Make sure product labels are original and legible</a:t>
            </a:r>
          </a:p>
          <a:p>
            <a:pPr marL="2914650" lvl="1" indent="-285750" algn="l">
              <a:lnSpc>
                <a:spcPct val="90000"/>
              </a:lnSpc>
              <a:buFont typeface="Wingdings" panose="05000000000000000000" pitchFamily="2" charset="2"/>
              <a:buChar char="q"/>
              <a:defRPr/>
            </a:pPr>
            <a:r>
              <a:rPr lang="en-US" dirty="0">
                <a:solidFill>
                  <a:schemeClr val="tx1"/>
                </a:solidFill>
              </a:rPr>
              <a:t>Transport materials safely and make sure containers are securely closed</a:t>
            </a:r>
          </a:p>
          <a:p>
            <a:pPr marL="2914650" lvl="1" indent="-285750" algn="l">
              <a:lnSpc>
                <a:spcPct val="90000"/>
              </a:lnSpc>
              <a:buFont typeface="Wingdings" panose="05000000000000000000" pitchFamily="2" charset="2"/>
              <a:buChar char="q"/>
              <a:defRPr/>
            </a:pPr>
            <a:r>
              <a:rPr lang="en-US" dirty="0">
                <a:solidFill>
                  <a:schemeClr val="tx1"/>
                </a:solidFill>
              </a:rPr>
              <a:t>Bring your Military ID</a:t>
            </a: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6599838" y="2238375"/>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00" y="40767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330415" y="1371600"/>
            <a:ext cx="869928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lnSpc>
                <a:spcPct val="90000"/>
              </a:lnSpc>
              <a:defRPr/>
            </a:pPr>
            <a:r>
              <a:rPr lang="en-US" sz="2600" dirty="0">
                <a:solidFill>
                  <a:schemeClr val="tx1"/>
                </a:solidFill>
              </a:rPr>
              <a:t>CHRIMP operates a free Household Hazardous Materials Collection Program</a:t>
            </a:r>
            <a:r>
              <a:rPr lang="en-US" sz="2600" b="1" dirty="0">
                <a:solidFill>
                  <a:schemeClr val="tx1"/>
                </a:solidFill>
              </a:rPr>
              <a:t> </a:t>
            </a:r>
            <a:r>
              <a:rPr lang="en-US" sz="2600" dirty="0">
                <a:solidFill>
                  <a:schemeClr val="tx1"/>
                </a:solidFill>
              </a:rPr>
              <a:t>for </a:t>
            </a:r>
            <a:r>
              <a:rPr lang="en-US" sz="2600" b="1" dirty="0">
                <a:solidFill>
                  <a:schemeClr val="tx1"/>
                </a:solidFill>
              </a:rPr>
              <a:t>installation</a:t>
            </a:r>
            <a:r>
              <a:rPr lang="en-US" sz="2600" dirty="0">
                <a:solidFill>
                  <a:schemeClr val="tx1"/>
                </a:solidFill>
              </a:rPr>
              <a:t> </a:t>
            </a:r>
            <a:r>
              <a:rPr lang="en-US" sz="2600" b="1" dirty="0">
                <a:solidFill>
                  <a:schemeClr val="tx1"/>
                </a:solidFill>
              </a:rPr>
              <a:t>residents</a:t>
            </a:r>
            <a:endParaRPr lang="en-US" dirty="0">
              <a:solidFill>
                <a:schemeClr val="tx1"/>
              </a:solidFill>
            </a:endParaRPr>
          </a:p>
        </p:txBody>
      </p:sp>
      <p:sp>
        <p:nvSpPr>
          <p:cNvPr id="10" name="Content Placeholder 2"/>
          <p:cNvSpPr txBox="1">
            <a:spLocks/>
          </p:cNvSpPr>
          <p:nvPr/>
        </p:nvSpPr>
        <p:spPr bwMode="auto">
          <a:xfrm>
            <a:off x="330414" y="2133600"/>
            <a:ext cx="589696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lnSpc>
                <a:spcPct val="90000"/>
              </a:lnSpc>
              <a:defRPr/>
            </a:pPr>
            <a:r>
              <a:rPr lang="en-US" sz="2600" dirty="0">
                <a:solidFill>
                  <a:schemeClr val="tx1"/>
                </a:solidFill>
              </a:rPr>
              <a:t>Bring hazardous materials to </a:t>
            </a:r>
            <a:r>
              <a:rPr lang="en-US" sz="2600" b="1" dirty="0">
                <a:solidFill>
                  <a:schemeClr val="tx1"/>
                </a:solidFill>
              </a:rPr>
              <a:t>AS-3525 </a:t>
            </a:r>
            <a:r>
              <a:rPr lang="en-US" sz="2600" dirty="0">
                <a:solidFill>
                  <a:schemeClr val="tx1"/>
                </a:solidFill>
              </a:rPr>
              <a:t>on Perimeter Road, Monday – Friday</a:t>
            </a:r>
          </a:p>
          <a:p>
            <a:pPr algn="l">
              <a:lnSpc>
                <a:spcPct val="90000"/>
              </a:lnSpc>
              <a:defRPr/>
            </a:pPr>
            <a:r>
              <a:rPr lang="en-US" sz="2600" dirty="0">
                <a:solidFill>
                  <a:schemeClr val="tx1"/>
                </a:solidFill>
              </a:rPr>
              <a:t>0730 – 1500</a:t>
            </a:r>
            <a:endParaRPr lang="en-US" dirty="0">
              <a:solidFill>
                <a:schemeClr val="tx1"/>
              </a:solidFill>
            </a:endParaRPr>
          </a:p>
        </p:txBody>
      </p:sp>
    </p:spTree>
    <p:extLst>
      <p:ext uri="{BB962C8B-B14F-4D97-AF65-F5344CB8AC3E}">
        <p14:creationId xmlns:p14="http://schemas.microsoft.com/office/powerpoint/2010/main" val="300312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additive="base">
                                        <p:cTn id="33"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additive="base">
                                        <p:cTn id="39"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 calcmode="lin" valueType="num">
                                      <p:cBhvr additive="base">
                                        <p:cTn id="45"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additive="base">
                                        <p:cTn id="5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0">
                                            <p:txEl>
                                              <p:pRg st="1" end="1"/>
                                            </p:txEl>
                                          </p:spTgt>
                                        </p:tgtEl>
                                        <p:attrNameLst>
                                          <p:attrName>style.visibility</p:attrName>
                                        </p:attrNameLst>
                                      </p:cBhvr>
                                      <p:to>
                                        <p:strVal val="visible"/>
                                      </p:to>
                                    </p:set>
                                    <p:anim calcmode="lin" valueType="num">
                                      <p:cBhvr additive="base">
                                        <p:cTn id="57"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3</a:t>
            </a:fld>
            <a:endParaRPr lang="en-US" altLang="en-US"/>
          </a:p>
        </p:txBody>
      </p:sp>
      <p:sp>
        <p:nvSpPr>
          <p:cNvPr id="8" name="Title 1"/>
          <p:cNvSpPr txBox="1">
            <a:spLocks/>
          </p:cNvSpPr>
          <p:nvPr/>
        </p:nvSpPr>
        <p:spPr bwMode="auto">
          <a:xfrm>
            <a:off x="533400" y="1512888"/>
            <a:ext cx="82296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algn="l">
              <a:defRPr/>
            </a:pPr>
            <a:r>
              <a:rPr lang="en-US" sz="2900" i="1" dirty="0"/>
              <a:t>You’ll learn…</a:t>
            </a:r>
          </a:p>
        </p:txBody>
      </p:sp>
      <p:sp>
        <p:nvSpPr>
          <p:cNvPr id="9" name="Content Placeholder 2"/>
          <p:cNvSpPr txBox="1">
            <a:spLocks/>
          </p:cNvSpPr>
          <p:nvPr/>
        </p:nvSpPr>
        <p:spPr bwMode="auto">
          <a:xfrm>
            <a:off x="688975" y="1981200"/>
            <a:ext cx="815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marL="457200" indent="-457200" algn="l">
              <a:buFont typeface="Wingdings" panose="05000000000000000000" pitchFamily="2" charset="2"/>
              <a:buChar char="q"/>
            </a:pPr>
            <a:r>
              <a:rPr lang="en-US" altLang="en-US" dirty="0">
                <a:solidFill>
                  <a:schemeClr val="tx1"/>
                </a:solidFill>
              </a:rPr>
              <a:t>How to </a:t>
            </a:r>
            <a:r>
              <a:rPr lang="en-US" altLang="en-US" b="1" i="1" dirty="0">
                <a:solidFill>
                  <a:schemeClr val="tx1"/>
                </a:solidFill>
              </a:rPr>
              <a:t>save money </a:t>
            </a:r>
            <a:r>
              <a:rPr lang="en-US" altLang="en-US" dirty="0">
                <a:solidFill>
                  <a:schemeClr val="tx1"/>
                </a:solidFill>
              </a:rPr>
              <a:t>at home by using less water, less electricity, and generating less waste</a:t>
            </a:r>
          </a:p>
          <a:p>
            <a:pPr marL="457200" indent="-457200" algn="l">
              <a:buFont typeface="Wingdings" panose="05000000000000000000" pitchFamily="2" charset="2"/>
              <a:buChar char="q"/>
            </a:pPr>
            <a:r>
              <a:rPr lang="en-US" altLang="en-US" dirty="0">
                <a:solidFill>
                  <a:schemeClr val="tx1"/>
                </a:solidFill>
              </a:rPr>
              <a:t>About </a:t>
            </a:r>
            <a:r>
              <a:rPr lang="en-US" altLang="en-US" b="1" i="1" dirty="0">
                <a:solidFill>
                  <a:schemeClr val="tx1"/>
                </a:solidFill>
              </a:rPr>
              <a:t>outdoor recreation </a:t>
            </a:r>
            <a:r>
              <a:rPr lang="en-US" altLang="en-US" dirty="0">
                <a:solidFill>
                  <a:schemeClr val="tx1"/>
                </a:solidFill>
              </a:rPr>
              <a:t>options available to you - like hunting, fishing, and accessing our beaches</a:t>
            </a:r>
          </a:p>
          <a:p>
            <a:pPr marL="457200" indent="-457200" algn="l">
              <a:buFont typeface="Wingdings" panose="05000000000000000000" pitchFamily="2" charset="2"/>
              <a:buChar char="q"/>
            </a:pPr>
            <a:r>
              <a:rPr lang="en-US" altLang="en-US" dirty="0">
                <a:solidFill>
                  <a:schemeClr val="tx1"/>
                </a:solidFill>
              </a:rPr>
              <a:t>What recycled/reusable materials are available to you at no cost</a:t>
            </a:r>
            <a:endParaRPr lang="en-US" altLang="en-US" b="1" i="1" dirty="0">
              <a:solidFill>
                <a:schemeClr val="tx1"/>
              </a:solidFill>
            </a:endParaRPr>
          </a:p>
          <a:p>
            <a:pPr marL="914400" lvl="1" indent="-457200" algn="l">
              <a:buFont typeface="Wingdings" panose="05000000000000000000" pitchFamily="2" charset="2"/>
              <a:buChar char="q"/>
            </a:pPr>
            <a:r>
              <a:rPr lang="en-US" altLang="en-US" sz="2900" dirty="0">
                <a:solidFill>
                  <a:schemeClr val="tx1"/>
                </a:solidFill>
              </a:rPr>
              <a:t>Mulch and compost</a:t>
            </a:r>
          </a:p>
          <a:p>
            <a:pPr marL="914400" lvl="1" indent="-457200" algn="l">
              <a:buFont typeface="Wingdings" panose="05000000000000000000" pitchFamily="2" charset="2"/>
              <a:buChar char="q"/>
            </a:pPr>
            <a:r>
              <a:rPr lang="en-US" altLang="en-US" sz="2900" dirty="0">
                <a:solidFill>
                  <a:schemeClr val="tx1"/>
                </a:solidFill>
              </a:rPr>
              <a:t>Harvest firewood</a:t>
            </a:r>
          </a:p>
          <a:p>
            <a:pPr marL="914400" lvl="1" indent="-457200" algn="l">
              <a:buFont typeface="Wingdings" panose="05000000000000000000" pitchFamily="2" charset="2"/>
              <a:buChar char="q"/>
            </a:pPr>
            <a:r>
              <a:rPr lang="en-US" altLang="en-US" sz="2900" dirty="0">
                <a:solidFill>
                  <a:schemeClr val="tx1"/>
                </a:solidFill>
              </a:rPr>
              <a:t>Materials and supplies for your Unit</a:t>
            </a:r>
          </a:p>
          <a:p>
            <a:endParaRPr lang="en-US" altLang="en-US" dirty="0"/>
          </a:p>
          <a:p>
            <a:endParaRPr lang="en-US" altLang="en-US" dirty="0"/>
          </a:p>
        </p:txBody>
      </p:sp>
      <p:sp>
        <p:nvSpPr>
          <p:cNvPr id="10" name="Title 1"/>
          <p:cNvSpPr txBox="1">
            <a:spLocks/>
          </p:cNvSpPr>
          <p:nvPr/>
        </p:nvSpPr>
        <p:spPr bwMode="auto">
          <a:xfrm>
            <a:off x="3162300" y="141288"/>
            <a:ext cx="5983288" cy="990600"/>
          </a:xfrm>
          <a:prstGeom prst="rect">
            <a:avLst/>
          </a:prstGeom>
          <a:noFill/>
          <a:ln w="9525">
            <a:noFill/>
            <a:miter lim="800000"/>
            <a:headEnd/>
            <a:tailEnd/>
          </a:ln>
        </p:spPr>
        <p:txBody>
          <a:bodyPr anchor="ctr"/>
          <a:lstStyle/>
          <a:p>
            <a:pPr algn="ctr" eaLnBrk="0" hangingPunct="0">
              <a:lnSpc>
                <a:spcPts val="3500"/>
              </a:lnSpc>
              <a:defRPr/>
            </a:pPr>
            <a:r>
              <a:rPr lang="en-US" sz="4000" b="1" dirty="0">
                <a:latin typeface="Calibri" pitchFamily="34" charset="0"/>
                <a:ea typeface="+mj-ea"/>
                <a:cs typeface="+mj-cs"/>
              </a:rPr>
              <a:t>Benefits You’ll Receive </a:t>
            </a:r>
            <a:br>
              <a:rPr lang="en-US" sz="4000" b="1" dirty="0">
                <a:latin typeface="Calibri" pitchFamily="34" charset="0"/>
                <a:ea typeface="+mj-ea"/>
                <a:cs typeface="+mj-cs"/>
              </a:rPr>
            </a:br>
            <a:r>
              <a:rPr lang="en-US" sz="4000" b="1" dirty="0">
                <a:latin typeface="Calibri" pitchFamily="34" charset="0"/>
                <a:ea typeface="+mj-ea"/>
                <a:cs typeface="+mj-cs"/>
              </a:rPr>
              <a:t>From This Training</a:t>
            </a:r>
          </a:p>
        </p:txBody>
      </p:sp>
    </p:spTree>
    <p:extLst>
      <p:ext uri="{BB962C8B-B14F-4D97-AF65-F5344CB8AC3E}">
        <p14:creationId xmlns:p14="http://schemas.microsoft.com/office/powerpoint/2010/main" val="3466510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5753100"/>
            <a:ext cx="10144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a:xfrm>
            <a:off x="3138488" y="76200"/>
            <a:ext cx="5983287" cy="990600"/>
          </a:xfrm>
        </p:spPr>
        <p:txBody>
          <a:bodyPr/>
          <a:lstStyle/>
          <a:p>
            <a:r>
              <a:rPr lang="en-US" altLang="en-US" sz="3600" b="1"/>
              <a:t>Pesticide Management</a:t>
            </a:r>
          </a:p>
        </p:txBody>
      </p:sp>
      <p:sp>
        <p:nvSpPr>
          <p:cNvPr id="3" name="Content Placeholder 2"/>
          <p:cNvSpPr>
            <a:spLocks noGrp="1"/>
          </p:cNvSpPr>
          <p:nvPr>
            <p:ph idx="1"/>
          </p:nvPr>
        </p:nvSpPr>
        <p:spPr>
          <a:xfrm>
            <a:off x="762000" y="1487488"/>
            <a:ext cx="7772400" cy="5257800"/>
          </a:xfrm>
        </p:spPr>
        <p:txBody>
          <a:bodyPr>
            <a:normAutofit fontScale="62500" lnSpcReduction="20000"/>
          </a:bodyPr>
          <a:lstStyle/>
          <a:p>
            <a:pPr>
              <a:defRPr/>
            </a:pPr>
            <a:r>
              <a:rPr lang="en-US" b="1" dirty="0"/>
              <a:t>What is the Pesticide Management Program?  </a:t>
            </a:r>
            <a:r>
              <a:rPr lang="en-US" dirty="0"/>
              <a:t>A program focused on control of pests &amp; vegetation through safe, environmentally sound, &amp; cost effective control of pests through Integrated Pest Management (IPM).</a:t>
            </a:r>
          </a:p>
          <a:p>
            <a:pPr>
              <a:defRPr/>
            </a:pPr>
            <a:r>
              <a:rPr lang="en-US" dirty="0"/>
              <a:t>IPM depends on</a:t>
            </a:r>
          </a:p>
          <a:p>
            <a:pPr lvl="1">
              <a:buFont typeface="Wingdings" pitchFamily="2" charset="2"/>
              <a:buChar char="q"/>
              <a:defRPr/>
            </a:pPr>
            <a:r>
              <a:rPr lang="en-US" dirty="0"/>
              <a:t>Education</a:t>
            </a:r>
          </a:p>
          <a:p>
            <a:pPr lvl="1">
              <a:buFont typeface="Wingdings" pitchFamily="2" charset="2"/>
              <a:buChar char="q"/>
              <a:defRPr/>
            </a:pPr>
            <a:r>
              <a:rPr lang="en-US" dirty="0"/>
              <a:t>Chemical &amp; non-chemical control methods</a:t>
            </a:r>
            <a:endParaRPr lang="en-US" sz="800" dirty="0"/>
          </a:p>
          <a:p>
            <a:pPr>
              <a:defRPr/>
            </a:pPr>
            <a:r>
              <a:rPr lang="en-US" dirty="0"/>
              <a:t>All personnel that apply or supervise the application of pesticides </a:t>
            </a:r>
            <a:r>
              <a:rPr lang="en-US" b="1" i="1" dirty="0"/>
              <a:t>must be trained &amp; certified</a:t>
            </a:r>
            <a:r>
              <a:rPr lang="en-US" dirty="0"/>
              <a:t>.</a:t>
            </a:r>
          </a:p>
          <a:p>
            <a:pPr>
              <a:defRPr/>
            </a:pPr>
            <a:r>
              <a:rPr lang="en-US" b="1" dirty="0"/>
              <a:t>Who is responsible for pesticide management? </a:t>
            </a:r>
          </a:p>
          <a:p>
            <a:pPr lvl="1">
              <a:defRPr/>
            </a:pPr>
            <a:r>
              <a:rPr lang="en-US" dirty="0"/>
              <a:t>The Environmental Management Division is responsible for pesticide management of structures, grounds, &amp; turf.  Most pest control is done by contractors.  Service requests for pest control can be made by the unit or organization by submitting a work request through the Public Works Division.</a:t>
            </a:r>
          </a:p>
          <a:p>
            <a:pPr lvl="1">
              <a:defRPr/>
            </a:pPr>
            <a:r>
              <a:rPr lang="en-US" dirty="0"/>
              <a:t>Residents of military quarters and housing are responsible for maintaining good sanitation &amp; correcting minor nuisance pest problems. Grounds maintenance for common areas at Family Housing is contracted by AMCC.</a:t>
            </a:r>
          </a:p>
          <a:p>
            <a:pPr lvl="1">
              <a:defRPr/>
            </a:pPr>
            <a:r>
              <a:rPr lang="en-US" dirty="0"/>
              <a:t>Golf course and recreation field pest management is provided by the Head &amp; Assistant Golf Course Superintendants who are both certified pest applicators. </a:t>
            </a:r>
          </a:p>
          <a:p>
            <a:pPr lvl="1">
              <a:defRPr/>
            </a:pPr>
            <a:r>
              <a:rPr lang="en-US" dirty="0"/>
              <a:t>Use of Ready-to-Use Roundup is allowed on a limited basis through the Base’s Self-Help Program.  All requests for use must be made by the unit or organization by submitting a work request through the Public Works Division.</a:t>
            </a:r>
          </a:p>
          <a:p>
            <a:pPr lvl="1">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FB646A-A0C5-48A9-89B6-9F2B6275EA4A}" type="slidenum">
              <a:rPr lang="en-US" altLang="en-US">
                <a:latin typeface="Centaur" panose="02030504050205020304" pitchFamily="18" charset="0"/>
              </a:rPr>
              <a:pPr eaLnBrk="1" hangingPunct="1"/>
              <a:t>30</a:t>
            </a:fld>
            <a:endParaRPr lang="en-US" altLang="en-US">
              <a:latin typeface="Centaur" panose="02030504050205020304" pitchFamily="18" charset="0"/>
            </a:endParaRPr>
          </a:p>
        </p:txBody>
      </p:sp>
      <p:grpSp>
        <p:nvGrpSpPr>
          <p:cNvPr id="2" name="Group 7"/>
          <p:cNvGrpSpPr>
            <a:grpSpLocks/>
          </p:cNvGrpSpPr>
          <p:nvPr/>
        </p:nvGrpSpPr>
        <p:grpSpPr bwMode="auto">
          <a:xfrm>
            <a:off x="8458200" y="0"/>
            <a:ext cx="608013" cy="6477000"/>
            <a:chOff x="8458200" y="0"/>
            <a:chExt cx="608527" cy="6477000"/>
          </a:xfrm>
        </p:grpSpPr>
        <p:pic>
          <p:nvPicPr>
            <p:cNvPr id="39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0"/>
              <a:ext cx="5143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4"/>
            <p:cNvPicPr>
              <a:picLocks noChangeAspect="1" noChangeArrowheads="1"/>
            </p:cNvPicPr>
            <p:nvPr/>
          </p:nvPicPr>
          <p:blipFill>
            <a:blip r:embed="rId4">
              <a:extLst>
                <a:ext uri="{28A0092B-C50C-407E-A947-70E740481C1C}">
                  <a14:useLocalDpi xmlns:a14="http://schemas.microsoft.com/office/drawing/2010/main" val="0"/>
                </a:ext>
              </a:extLst>
            </a:blip>
            <a:srcRect b="40675"/>
            <a:stretch>
              <a:fillRect/>
            </a:stretch>
          </p:blipFill>
          <p:spPr bwMode="auto">
            <a:xfrm>
              <a:off x="8458201" y="3949945"/>
              <a:ext cx="608526" cy="252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TextBox 8"/>
          <p:cNvSpPr txBox="1">
            <a:spLocks noChangeArrowheads="1"/>
          </p:cNvSpPr>
          <p:nvPr/>
        </p:nvSpPr>
        <p:spPr bwMode="auto">
          <a:xfrm>
            <a:off x="5257800" y="2514600"/>
            <a:ext cx="266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chemeClr val="accent1"/>
              </a:buClr>
              <a:buSzPct val="70000"/>
              <a:buFont typeface="Wingdings" panose="05000000000000000000" pitchFamily="2" charset="2"/>
              <a:buChar char="q"/>
            </a:pPr>
            <a:r>
              <a:rPr lang="en-US" altLang="en-US" sz="1600">
                <a:latin typeface="Calibri" panose="020F0502020204030204" pitchFamily="34" charset="0"/>
              </a:rPr>
              <a:t>  Pest Survey</a:t>
            </a:r>
          </a:p>
        </p:txBody>
      </p:sp>
      <p:sp>
        <p:nvSpPr>
          <p:cNvPr id="8199" name="TextBox 9"/>
          <p:cNvSpPr txBox="1">
            <a:spLocks noChangeArrowheads="1"/>
          </p:cNvSpPr>
          <p:nvPr/>
        </p:nvSpPr>
        <p:spPr bwMode="auto">
          <a:xfrm>
            <a:off x="5257800" y="2743200"/>
            <a:ext cx="266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chemeClr val="accent1"/>
              </a:buClr>
              <a:buSzPct val="70000"/>
              <a:buFont typeface="Wingdings" panose="05000000000000000000" pitchFamily="2" charset="2"/>
              <a:buChar char="q"/>
            </a:pPr>
            <a:r>
              <a:rPr lang="en-US" altLang="en-US" sz="1600">
                <a:latin typeface="Calibri" panose="020F0502020204030204" pitchFamily="34" charset="0"/>
              </a:rPr>
              <a:t>  Individual responsibility</a:t>
            </a:r>
          </a:p>
        </p:txBody>
      </p:sp>
      <p:pic>
        <p:nvPicPr>
          <p:cNvPr id="399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857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7"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par>
                                <p:cTn id="21" presetID="53"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
                                            <p:txEl>
                                              <p:pRg st="2" end="2"/>
                                            </p:txEl>
                                          </p:spTgt>
                                        </p:tgtEl>
                                      </p:cBhvr>
                                    </p:animEffect>
                                  </p:childTnLst>
                                </p:cTn>
                              </p:par>
                              <p:par>
                                <p:cTn id="26" presetID="53"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8198"/>
                                        </p:tgtEl>
                                        <p:attrNameLst>
                                          <p:attrName>style.visibility</p:attrName>
                                        </p:attrNameLst>
                                      </p:cBhvr>
                                      <p:to>
                                        <p:strVal val="visible"/>
                                      </p:to>
                                    </p:set>
                                    <p:anim calcmode="lin" valueType="num">
                                      <p:cBhvr>
                                        <p:cTn id="33" dur="500" fill="hold"/>
                                        <p:tgtEl>
                                          <p:spTgt spid="8198"/>
                                        </p:tgtEl>
                                        <p:attrNameLst>
                                          <p:attrName>ppt_w</p:attrName>
                                        </p:attrNameLst>
                                      </p:cBhvr>
                                      <p:tavLst>
                                        <p:tav tm="0">
                                          <p:val>
                                            <p:fltVal val="0"/>
                                          </p:val>
                                        </p:tav>
                                        <p:tav tm="100000">
                                          <p:val>
                                            <p:strVal val="#ppt_w"/>
                                          </p:val>
                                        </p:tav>
                                      </p:tavLst>
                                    </p:anim>
                                    <p:anim calcmode="lin" valueType="num">
                                      <p:cBhvr>
                                        <p:cTn id="34" dur="500" fill="hold"/>
                                        <p:tgtEl>
                                          <p:spTgt spid="8198"/>
                                        </p:tgtEl>
                                        <p:attrNameLst>
                                          <p:attrName>ppt_h</p:attrName>
                                        </p:attrNameLst>
                                      </p:cBhvr>
                                      <p:tavLst>
                                        <p:tav tm="0">
                                          <p:val>
                                            <p:fltVal val="0"/>
                                          </p:val>
                                        </p:tav>
                                        <p:tav tm="100000">
                                          <p:val>
                                            <p:strVal val="#ppt_h"/>
                                          </p:val>
                                        </p:tav>
                                      </p:tavLst>
                                    </p:anim>
                                    <p:animEffect transition="in" filter="fade">
                                      <p:cBhvr>
                                        <p:cTn id="35" dur="500"/>
                                        <p:tgtEl>
                                          <p:spTgt spid="8198"/>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8199"/>
                                        </p:tgtEl>
                                        <p:attrNameLst>
                                          <p:attrName>style.visibility</p:attrName>
                                        </p:attrNameLst>
                                      </p:cBhvr>
                                      <p:to>
                                        <p:strVal val="visible"/>
                                      </p:to>
                                    </p:set>
                                    <p:anim calcmode="lin" valueType="num">
                                      <p:cBhvr>
                                        <p:cTn id="38" dur="500" fill="hold"/>
                                        <p:tgtEl>
                                          <p:spTgt spid="8199"/>
                                        </p:tgtEl>
                                        <p:attrNameLst>
                                          <p:attrName>ppt_w</p:attrName>
                                        </p:attrNameLst>
                                      </p:cBhvr>
                                      <p:tavLst>
                                        <p:tav tm="0">
                                          <p:val>
                                            <p:fltVal val="0"/>
                                          </p:val>
                                        </p:tav>
                                        <p:tav tm="100000">
                                          <p:val>
                                            <p:strVal val="#ppt_w"/>
                                          </p:val>
                                        </p:tav>
                                      </p:tavLst>
                                    </p:anim>
                                    <p:anim calcmode="lin" valueType="num">
                                      <p:cBhvr>
                                        <p:cTn id="39" dur="500" fill="hold"/>
                                        <p:tgtEl>
                                          <p:spTgt spid="8199"/>
                                        </p:tgtEl>
                                        <p:attrNameLst>
                                          <p:attrName>ppt_h</p:attrName>
                                        </p:attrNameLst>
                                      </p:cBhvr>
                                      <p:tavLst>
                                        <p:tav tm="0">
                                          <p:val>
                                            <p:fltVal val="0"/>
                                          </p:val>
                                        </p:tav>
                                        <p:tav tm="100000">
                                          <p:val>
                                            <p:strVal val="#ppt_h"/>
                                          </p:val>
                                        </p:tav>
                                      </p:tavLst>
                                    </p:anim>
                                    <p:animEffect transition="in" filter="fade">
                                      <p:cBhvr>
                                        <p:cTn id="40" dur="500"/>
                                        <p:tgtEl>
                                          <p:spTgt spid="819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7" dur="500"/>
                                        <p:tgtEl>
                                          <p:spTgt spid="3">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p:cTn id="5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3">
                                            <p:txEl>
                                              <p:pRg st="5" end="5"/>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p:cTn id="5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1" dur="500"/>
                                        <p:tgtEl>
                                          <p:spTgt spid="3">
                                            <p:txEl>
                                              <p:pRg st="6" end="6"/>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ntr" presetSubtype="0" fill="hold" nodeType="click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 calcmode="lin" valueType="num">
                                      <p:cBhvr>
                                        <p:cTn id="6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8" dur="500"/>
                                        <p:tgtEl>
                                          <p:spTgt spid="3">
                                            <p:txEl>
                                              <p:pRg st="7" end="7"/>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 calcmode="lin" valueType="num">
                                      <p:cBhvr>
                                        <p:cTn id="7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5" dur="500"/>
                                        <p:tgtEl>
                                          <p:spTgt spid="3">
                                            <p:txEl>
                                              <p:pRg st="8" end="8"/>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3" presetClass="entr" presetSubtype="0" fill="hold" nodeType="clickEffect">
                                  <p:stCondLst>
                                    <p:cond delay="0"/>
                                  </p:stCondLst>
                                  <p:childTnLst>
                                    <p:set>
                                      <p:cBhvr>
                                        <p:cTn id="79" dur="1" fill="hold">
                                          <p:stCondLst>
                                            <p:cond delay="0"/>
                                          </p:stCondLst>
                                        </p:cTn>
                                        <p:tgtEl>
                                          <p:spTgt spid="3">
                                            <p:txEl>
                                              <p:pRg st="9" end="9"/>
                                            </p:txEl>
                                          </p:spTgt>
                                        </p:tgtEl>
                                        <p:attrNameLst>
                                          <p:attrName>style.visibility</p:attrName>
                                        </p:attrNameLst>
                                      </p:cBhvr>
                                      <p:to>
                                        <p:strVal val="visible"/>
                                      </p:to>
                                    </p:set>
                                    <p:anim calcmode="lin" valueType="num">
                                      <p:cBhvr>
                                        <p:cTn id="8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8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19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488" y="115888"/>
            <a:ext cx="5983287" cy="990600"/>
          </a:xfrm>
        </p:spPr>
        <p:txBody>
          <a:bodyPr/>
          <a:lstStyle/>
          <a:p>
            <a:pPr>
              <a:defRPr/>
            </a:pPr>
            <a:r>
              <a:rPr lang="en-US" b="1" dirty="0">
                <a:solidFill>
                  <a:srgbClr val="FF0000"/>
                </a:solidFill>
                <a:effectLst>
                  <a:outerShdw blurRad="38100" dist="38100" dir="2700000" algn="tl">
                    <a:srgbClr val="000000">
                      <a:alpha val="43137"/>
                    </a:srgbClr>
                  </a:outerShdw>
                </a:effectLst>
              </a:rPr>
              <a:t>POP QUIZ!</a:t>
            </a:r>
          </a:p>
        </p:txBody>
      </p:sp>
      <p:sp>
        <p:nvSpPr>
          <p:cNvPr id="3" name="Content Placeholder 2"/>
          <p:cNvSpPr>
            <a:spLocks noGrp="1"/>
          </p:cNvSpPr>
          <p:nvPr>
            <p:ph idx="1"/>
          </p:nvPr>
        </p:nvSpPr>
        <p:spPr>
          <a:xfrm>
            <a:off x="381000" y="1447800"/>
            <a:ext cx="8458200" cy="4953000"/>
          </a:xfrm>
        </p:spPr>
        <p:txBody>
          <a:bodyPr>
            <a:normAutofit/>
          </a:bodyPr>
          <a:lstStyle/>
          <a:p>
            <a:pPr marL="347663" lvl="1" indent="19050">
              <a:lnSpc>
                <a:spcPts val="3200"/>
              </a:lnSpc>
              <a:spcBef>
                <a:spcPts val="600"/>
              </a:spcBef>
              <a:spcAft>
                <a:spcPts val="600"/>
              </a:spcAft>
              <a:buFont typeface="Wingdings 2" panose="05020102010507070707" pitchFamily="18" charset="2"/>
              <a:buNone/>
              <a:defRPr/>
            </a:pPr>
            <a:r>
              <a:rPr lang="en-US" sz="3200" b="1" i="1" dirty="0"/>
              <a:t>If I handle hazardous waste or materials as part of my job, do I need special training?</a:t>
            </a:r>
          </a:p>
          <a:p>
            <a:pPr marL="881063" lvl="1" indent="-514350">
              <a:lnSpc>
                <a:spcPts val="3200"/>
              </a:lnSpc>
              <a:spcBef>
                <a:spcPts val="600"/>
              </a:spcBef>
              <a:spcAft>
                <a:spcPts val="600"/>
              </a:spcAft>
              <a:buFont typeface="+mj-lt"/>
              <a:buAutoNum type="alphaLcPeriod"/>
              <a:defRPr/>
            </a:pPr>
            <a:r>
              <a:rPr lang="en-US" sz="2800" dirty="0"/>
              <a:t>True.</a:t>
            </a:r>
          </a:p>
          <a:p>
            <a:pPr marL="881063" lvl="1" indent="-514350">
              <a:lnSpc>
                <a:spcPts val="3200"/>
              </a:lnSpc>
              <a:spcBef>
                <a:spcPts val="600"/>
              </a:spcBef>
              <a:spcAft>
                <a:spcPts val="600"/>
              </a:spcAft>
              <a:buFont typeface="+mj-lt"/>
              <a:buAutoNum type="alphaLcPeriod"/>
              <a:defRPr/>
            </a:pPr>
            <a:r>
              <a:rPr lang="en-US" sz="2800" dirty="0"/>
              <a:t>False.</a:t>
            </a:r>
          </a:p>
          <a:p>
            <a:pPr lvl="1">
              <a:lnSpc>
                <a:spcPts val="2500"/>
              </a:lnSpc>
              <a:spcBef>
                <a:spcPts val="600"/>
              </a:spcBef>
              <a:spcAft>
                <a:spcPts val="1200"/>
              </a:spcAft>
              <a:defRPr/>
            </a:pPr>
            <a:endParaRPr lang="en-US" sz="2800" dirty="0"/>
          </a:p>
          <a:p>
            <a:pPr lvl="1">
              <a:lnSpc>
                <a:spcPts val="2500"/>
              </a:lnSpc>
              <a:spcBef>
                <a:spcPts val="600"/>
              </a:spcBef>
              <a:spcAft>
                <a:spcPts val="1200"/>
              </a:spcAft>
              <a:defRPr/>
            </a:pPr>
            <a:endParaRPr lang="en-US" sz="2800" dirty="0"/>
          </a:p>
          <a:p>
            <a:pPr lvl="1">
              <a:lnSpc>
                <a:spcPct val="120000"/>
              </a:lnSpc>
              <a:spcBef>
                <a:spcPts val="600"/>
              </a:spcBef>
              <a:spcAft>
                <a:spcPts val="600"/>
              </a:spcAft>
              <a:defRPr/>
            </a:pPr>
            <a:endParaRPr lang="en-US" sz="3100" dirty="0"/>
          </a:p>
          <a:p>
            <a:pPr marL="366713" lvl="1" indent="0">
              <a:buFont typeface="Wingdings 2" panose="05020102010507070707" pitchFamily="18" charset="2"/>
              <a:buNone/>
              <a:defRPr/>
            </a:pPr>
            <a:endParaRPr lang="en-US" sz="31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0AADDC-3FF2-4450-9160-90B88B4AF808}" type="slidenum">
              <a:rPr lang="en-US" altLang="en-US">
                <a:latin typeface="Centaur" panose="02030504050205020304" pitchFamily="18" charset="0"/>
              </a:rPr>
              <a:pPr eaLnBrk="1" hangingPunct="1"/>
              <a:t>31</a:t>
            </a:fld>
            <a:endParaRPr lang="en-US" altLang="en-US">
              <a:latin typeface="Centaur" panose="02030504050205020304" pitchFamily="18" charset="0"/>
            </a:endParaRPr>
          </a:p>
        </p:txBody>
      </p:sp>
      <p:sp>
        <p:nvSpPr>
          <p:cNvPr id="7" name="Rectangle 6"/>
          <p:cNvSpPr/>
          <p:nvPr/>
        </p:nvSpPr>
        <p:spPr>
          <a:xfrm rot="20461132">
            <a:off x="747886" y="3135065"/>
            <a:ext cx="7648248" cy="1502976"/>
          </a:xfrm>
          <a:prstGeom prst="rect">
            <a:avLst/>
          </a:prstGeom>
          <a:noFill/>
        </p:spPr>
        <p:txBody>
          <a:bodyPr wrap="none">
            <a:spAutoFit/>
          </a:bodyPr>
          <a:lstStyle/>
          <a:p>
            <a:pPr algn="ctr">
              <a:lnSpc>
                <a:spcPts val="5500"/>
              </a:lnSpc>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charset="0"/>
                <a:cs typeface="+mn-cs"/>
              </a:rPr>
              <a:t>a.  True.  You’ll need</a:t>
            </a:r>
            <a:b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charset="0"/>
                <a:cs typeface="+mn-cs"/>
              </a:rPr>
            </a:b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charset="0"/>
                <a:cs typeface="+mn-cs"/>
              </a:rPr>
              <a:t>courses EM 101 &amp; 102.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lide(fromBottom)">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D2D1BC-5B4D-4248-9796-99D40949D7E1}" type="slidenum">
              <a:rPr lang="en-US" altLang="en-US">
                <a:latin typeface="Centaur" panose="02030504050205020304" pitchFamily="18" charset="0"/>
              </a:rPr>
              <a:pPr eaLnBrk="1" hangingPunct="1"/>
              <a:t>32</a:t>
            </a:fld>
            <a:endParaRPr lang="en-US" altLang="en-US">
              <a:latin typeface="Centaur" panose="02030504050205020304" pitchFamily="18" charset="0"/>
            </a:endParaRPr>
          </a:p>
        </p:txBody>
      </p:sp>
      <p:sp>
        <p:nvSpPr>
          <p:cNvPr id="41987" name="Title 1"/>
          <p:cNvSpPr>
            <a:spLocks noGrp="1"/>
          </p:cNvSpPr>
          <p:nvPr>
            <p:ph type="title"/>
          </p:nvPr>
        </p:nvSpPr>
        <p:spPr>
          <a:xfrm>
            <a:off x="3138488" y="76200"/>
            <a:ext cx="5983287" cy="990600"/>
          </a:xfrm>
        </p:spPr>
        <p:txBody>
          <a:bodyPr/>
          <a:lstStyle/>
          <a:p>
            <a:r>
              <a:rPr lang="en-US" altLang="en-US" b="1"/>
              <a:t>Solid Waste</a:t>
            </a:r>
            <a:endParaRPr lang="en-US" altLang="en-US" b="1" i="1"/>
          </a:p>
        </p:txBody>
      </p:sp>
      <p:sp>
        <p:nvSpPr>
          <p:cNvPr id="3" name="Content Placeholder 2"/>
          <p:cNvSpPr>
            <a:spLocks noGrp="1"/>
          </p:cNvSpPr>
          <p:nvPr>
            <p:ph idx="1"/>
          </p:nvPr>
        </p:nvSpPr>
        <p:spPr>
          <a:xfrm>
            <a:off x="3352800" y="1524000"/>
            <a:ext cx="5653088" cy="4800600"/>
          </a:xfrm>
        </p:spPr>
        <p:txBody>
          <a:bodyPr/>
          <a:lstStyle/>
          <a:p>
            <a:pPr>
              <a:lnSpc>
                <a:spcPct val="90000"/>
              </a:lnSpc>
            </a:pPr>
            <a:r>
              <a:rPr lang="en-US" altLang="en-US" sz="2200" b="1" dirty="0"/>
              <a:t>What is “solid waste”?  </a:t>
            </a:r>
            <a:r>
              <a:rPr lang="en-US" altLang="en-US" sz="2200" dirty="0"/>
              <a:t>Commonly known as garbage, rubbish or yard waste, it can be defined as discarded material including</a:t>
            </a:r>
          </a:p>
          <a:p>
            <a:pPr lvl="1">
              <a:lnSpc>
                <a:spcPct val="90000"/>
              </a:lnSpc>
            </a:pPr>
            <a:r>
              <a:rPr lang="en-US" altLang="en-US" sz="1900" dirty="0"/>
              <a:t>Containers, packaging, and food wastes (e.g., cans, cardboard boxes, milk cartons and coffee grounds)</a:t>
            </a:r>
          </a:p>
          <a:p>
            <a:pPr lvl="1">
              <a:lnSpc>
                <a:spcPct val="90000"/>
              </a:lnSpc>
            </a:pPr>
            <a:r>
              <a:rPr lang="en-US" altLang="en-US" sz="1900" dirty="0"/>
              <a:t>Miscellaneous non-soluble wastes (e.g., paper, metal scrap, wall board) </a:t>
            </a:r>
          </a:p>
          <a:p>
            <a:pPr lvl="1">
              <a:lnSpc>
                <a:spcPct val="90000"/>
              </a:lnSpc>
            </a:pPr>
            <a:r>
              <a:rPr lang="en-US" altLang="en-US" sz="1900" dirty="0"/>
              <a:t>Sludge from water treatment, or other discarded materials, durable and non-durable goods</a:t>
            </a:r>
          </a:p>
          <a:p>
            <a:pPr lvl="1">
              <a:lnSpc>
                <a:spcPct val="90000"/>
              </a:lnSpc>
            </a:pPr>
            <a:r>
              <a:rPr lang="en-US" altLang="en-US" sz="1900" dirty="0"/>
              <a:t>Yard trimmings</a:t>
            </a:r>
          </a:p>
          <a:p>
            <a:pPr>
              <a:lnSpc>
                <a:spcPct val="90000"/>
              </a:lnSpc>
            </a:pPr>
            <a:r>
              <a:rPr lang="en-US" altLang="en-US" sz="2200" b="1" dirty="0"/>
              <a:t>Where does it go?  </a:t>
            </a:r>
            <a:r>
              <a:rPr lang="en-US" altLang="en-US" sz="2200" dirty="0"/>
              <a:t>Solid waste that is not recycled is disposed in the Base’s landfill </a:t>
            </a:r>
          </a:p>
          <a:p>
            <a:pPr lvl="1">
              <a:lnSpc>
                <a:spcPct val="90000"/>
              </a:lnSpc>
            </a:pPr>
            <a:r>
              <a:rPr lang="en-US" altLang="en-US" sz="1900" dirty="0"/>
              <a:t>Landfill capacity is a valuable and finite resource that must be conserved</a:t>
            </a:r>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4AE3DED2-38CE-4193-A597-45700E4DA15E}" type="slidenum">
              <a:rPr lang="en-US" altLang="en-US" sz="1400" b="1">
                <a:latin typeface="Centaur" panose="02030504050205020304" pitchFamily="18" charset="0"/>
              </a:rPr>
              <a:pPr algn="ctr" eaLnBrk="1" hangingPunct="1"/>
              <a:t>32</a:t>
            </a:fld>
            <a:endParaRPr lang="en-US" altLang="en-US" sz="1400" b="1">
              <a:latin typeface="Centaur" panose="02030504050205020304" pitchFamily="18" charset="0"/>
            </a:endParaRPr>
          </a:p>
        </p:txBody>
      </p:sp>
      <p:pic>
        <p:nvPicPr>
          <p:cNvPr id="8" name="Picture 2"/>
          <p:cNvPicPr>
            <a:picLocks noChangeAspect="1" noChangeArrowheads="1"/>
          </p:cNvPicPr>
          <p:nvPr/>
        </p:nvPicPr>
        <p:blipFill>
          <a:blip r:embed="rId2" cstate="print"/>
          <a:srcRect t="2502" r="2502"/>
          <a:stretch>
            <a:fillRect/>
          </a:stretch>
        </p:blipFill>
        <p:spPr bwMode="auto">
          <a:xfrm>
            <a:off x="382073" y="4038600"/>
            <a:ext cx="2513527" cy="2409480"/>
          </a:xfrm>
          <a:prstGeom prst="roundRect">
            <a:avLst/>
          </a:prstGeom>
          <a:ln>
            <a:noFill/>
          </a:ln>
          <a:effectLst>
            <a:outerShdw blurRad="76200" dir="18900000" sy="23000" kx="-1200000" algn="bl" rotWithShape="0">
              <a:prstClr val="black">
                <a:alpha val="20000"/>
              </a:prstClr>
            </a:outerShdw>
          </a:effectLst>
        </p:spPr>
      </p:pic>
      <p:pic>
        <p:nvPicPr>
          <p:cNvPr id="38918" name="Picture 8" descr="IMG_0360"/>
          <p:cNvPicPr>
            <a:picLocks noChangeAspect="1" noChangeArrowheads="1"/>
          </p:cNvPicPr>
          <p:nvPr/>
        </p:nvPicPr>
        <p:blipFill>
          <a:blip r:embed="rId3" cstate="print"/>
          <a:srcRect l="27031" t="6944" r="16812" b="22818"/>
          <a:stretch>
            <a:fillRect/>
          </a:stretch>
        </p:blipFill>
        <p:spPr bwMode="auto">
          <a:xfrm>
            <a:off x="381000" y="1524000"/>
            <a:ext cx="2514600" cy="2395780"/>
          </a:xfrm>
          <a:prstGeom prst="roundRect">
            <a:avLst/>
          </a:prstGeom>
          <a:noFill/>
          <a:ln w="9525">
            <a:noFill/>
            <a:miter lim="800000"/>
            <a:headEnd/>
            <a:tailEnd/>
          </a:ln>
          <a:effectLst>
            <a:outerShdw blurRad="76200" dir="18900000" sy="23000" kx="-1200000" algn="bl"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8918"/>
                                        </p:tgtEl>
                                        <p:attrNameLst>
                                          <p:attrName>style.visibility</p:attrName>
                                        </p:attrNameLst>
                                      </p:cBhvr>
                                      <p:to>
                                        <p:strVal val="visible"/>
                                      </p:to>
                                    </p:set>
                                    <p:anim calcmode="lin" valueType="num">
                                      <p:cBhvr additive="base">
                                        <p:cTn id="11" dur="500" fill="hold"/>
                                        <p:tgtEl>
                                          <p:spTgt spid="38918"/>
                                        </p:tgtEl>
                                        <p:attrNameLst>
                                          <p:attrName>ppt_x</p:attrName>
                                        </p:attrNameLst>
                                      </p:cBhvr>
                                      <p:tavLst>
                                        <p:tav tm="0">
                                          <p:val>
                                            <p:strVal val="0-#ppt_w/2"/>
                                          </p:val>
                                        </p:tav>
                                        <p:tav tm="100000">
                                          <p:val>
                                            <p:strVal val="#ppt_x"/>
                                          </p:val>
                                        </p:tav>
                                      </p:tavLst>
                                    </p:anim>
                                    <p:anim calcmode="lin" valueType="num">
                                      <p:cBhvr additive="base">
                                        <p:cTn id="12" dur="500" fill="hold"/>
                                        <p:tgtEl>
                                          <p:spTgt spid="389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1"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1"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B25677-7DEC-4EA0-875D-F14236DC8AAD}" type="slidenum">
              <a:rPr lang="en-US" altLang="en-US">
                <a:latin typeface="Centaur" panose="02030504050205020304" pitchFamily="18" charset="0"/>
              </a:rPr>
              <a:pPr eaLnBrk="1" hangingPunct="1"/>
              <a:t>33</a:t>
            </a:fld>
            <a:endParaRPr lang="en-US" altLang="en-US">
              <a:latin typeface="Centaur" panose="02030504050205020304" pitchFamily="18" charset="0"/>
            </a:endParaRPr>
          </a:p>
        </p:txBody>
      </p:sp>
      <p:sp>
        <p:nvSpPr>
          <p:cNvPr id="43011" name="Title 1"/>
          <p:cNvSpPr>
            <a:spLocks noGrp="1"/>
          </p:cNvSpPr>
          <p:nvPr>
            <p:ph type="title"/>
          </p:nvPr>
        </p:nvSpPr>
        <p:spPr>
          <a:xfrm>
            <a:off x="3138488" y="76200"/>
            <a:ext cx="5983287" cy="990600"/>
          </a:xfrm>
        </p:spPr>
        <p:txBody>
          <a:bodyPr/>
          <a:lstStyle/>
          <a:p>
            <a:r>
              <a:rPr lang="en-US" altLang="en-US"/>
              <a:t>Recycling</a:t>
            </a:r>
            <a:endParaRPr lang="en-US" altLang="en-US" i="1"/>
          </a:p>
        </p:txBody>
      </p:sp>
      <p:sp>
        <p:nvSpPr>
          <p:cNvPr id="41988" name="Content Placeholder 2"/>
          <p:cNvSpPr>
            <a:spLocks noGrp="1"/>
          </p:cNvSpPr>
          <p:nvPr>
            <p:ph idx="1"/>
          </p:nvPr>
        </p:nvSpPr>
        <p:spPr>
          <a:xfrm>
            <a:off x="609600" y="2655888"/>
            <a:ext cx="4419600" cy="3862387"/>
          </a:xfrm>
        </p:spPr>
        <p:txBody>
          <a:bodyPr/>
          <a:lstStyle/>
          <a:p>
            <a:pPr lvl="1">
              <a:lnSpc>
                <a:spcPts val="2500"/>
              </a:lnSpc>
              <a:spcBef>
                <a:spcPts val="600"/>
              </a:spcBef>
            </a:pPr>
            <a:r>
              <a:rPr lang="en-US" altLang="en-US" sz="2000"/>
              <a:t>Paper products, office </a:t>
            </a:r>
            <a:br>
              <a:rPr lang="en-US" altLang="en-US" sz="2000"/>
            </a:br>
            <a:r>
              <a:rPr lang="en-US" altLang="en-US" sz="2000"/>
              <a:t>paper and cardboard</a:t>
            </a:r>
          </a:p>
          <a:p>
            <a:pPr lvl="1">
              <a:lnSpc>
                <a:spcPts val="2500"/>
              </a:lnSpc>
              <a:spcBef>
                <a:spcPts val="600"/>
              </a:spcBef>
              <a:spcAft>
                <a:spcPts val="600"/>
              </a:spcAft>
            </a:pPr>
            <a:r>
              <a:rPr lang="en-US" altLang="en-US" sz="2000"/>
              <a:t>Aluminum and food </a:t>
            </a:r>
            <a:br>
              <a:rPr lang="en-US" altLang="en-US" sz="2000"/>
            </a:br>
            <a:r>
              <a:rPr lang="en-US" altLang="en-US" sz="2000"/>
              <a:t>and beverage cans </a:t>
            </a:r>
          </a:p>
          <a:p>
            <a:pPr lvl="1">
              <a:lnSpc>
                <a:spcPts val="2500"/>
              </a:lnSpc>
              <a:spcBef>
                <a:spcPts val="600"/>
              </a:spcBef>
            </a:pPr>
            <a:r>
              <a:rPr lang="en-US" altLang="en-US" sz="2000"/>
              <a:t>Plastics (PETE #1 and </a:t>
            </a:r>
            <a:br>
              <a:rPr lang="en-US" altLang="en-US" sz="2000"/>
            </a:br>
            <a:r>
              <a:rPr lang="en-US" altLang="en-US" sz="2000"/>
              <a:t>HDPE #2) </a:t>
            </a:r>
          </a:p>
          <a:p>
            <a:pPr lvl="1">
              <a:lnSpc>
                <a:spcPts val="2500"/>
              </a:lnSpc>
              <a:spcBef>
                <a:spcPts val="600"/>
              </a:spcBef>
            </a:pPr>
            <a:r>
              <a:rPr lang="en-US" altLang="en-US" sz="2000"/>
              <a:t>CD Rom disks and </a:t>
            </a:r>
            <a:br>
              <a:rPr lang="en-US" altLang="en-US" sz="2000"/>
            </a:br>
            <a:r>
              <a:rPr lang="en-US" altLang="en-US" sz="2000"/>
              <a:t>toner cartridges</a:t>
            </a:r>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BA88B257-D7B9-46DA-B3A1-DAE7C7EB6BE8}" type="slidenum">
              <a:rPr lang="en-US" altLang="en-US" sz="1400" b="1">
                <a:latin typeface="Centaur" panose="02030504050205020304" pitchFamily="18" charset="0"/>
              </a:rPr>
              <a:pPr algn="ctr" eaLnBrk="1" hangingPunct="1"/>
              <a:t>33</a:t>
            </a:fld>
            <a:endParaRPr lang="en-US" altLang="en-US" sz="1400" b="1">
              <a:latin typeface="Centaur" panose="02030504050205020304" pitchFamily="18" charset="0"/>
            </a:endParaRPr>
          </a:p>
        </p:txBody>
      </p:sp>
      <p:sp>
        <p:nvSpPr>
          <p:cNvPr id="41990" name="Content Placeholder 2"/>
          <p:cNvSpPr txBox="1">
            <a:spLocks/>
          </p:cNvSpPr>
          <p:nvPr/>
        </p:nvSpPr>
        <p:spPr bwMode="auto">
          <a:xfrm>
            <a:off x="152400" y="1458913"/>
            <a:ext cx="6172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600"/>
              </a:spcBef>
              <a:spcAft>
                <a:spcPts val="600"/>
              </a:spcAft>
              <a:buClr>
                <a:schemeClr val="accent2"/>
              </a:buClr>
              <a:buSzPct val="60000"/>
              <a:buFont typeface="Wingdings" panose="05000000000000000000" pitchFamily="2" charset="2"/>
              <a:buNone/>
            </a:pPr>
            <a:r>
              <a:rPr lang="en-US" altLang="en-US" sz="2400" b="1" i="1">
                <a:latin typeface="Calibri" panose="020F0502020204030204" pitchFamily="34" charset="0"/>
              </a:rPr>
              <a:t>What solid waste does MCIEast-MCB CamLej recycle?</a:t>
            </a:r>
            <a:endParaRPr lang="en-US" altLang="en-US" sz="2400">
              <a:latin typeface="Calibri" panose="020F0502020204030204" pitchFamily="34" charset="0"/>
            </a:endParaRPr>
          </a:p>
          <a:p>
            <a:pPr>
              <a:lnSpc>
                <a:spcPts val="2000"/>
              </a:lnSpc>
              <a:spcBef>
                <a:spcPts val="600"/>
              </a:spcBef>
              <a:buClr>
                <a:schemeClr val="accent2"/>
              </a:buClr>
              <a:buSzPct val="60000"/>
              <a:buFont typeface="Wingdings" panose="05000000000000000000" pitchFamily="2" charset="2"/>
              <a:buChar char=""/>
            </a:pPr>
            <a:r>
              <a:rPr lang="en-US" altLang="en-US" sz="2400">
                <a:latin typeface="Calibri" panose="020F0502020204030204" pitchFamily="34" charset="0"/>
              </a:rPr>
              <a:t>Materials that are recycled include…</a:t>
            </a:r>
          </a:p>
        </p:txBody>
      </p:sp>
      <p:grpSp>
        <p:nvGrpSpPr>
          <p:cNvPr id="2" name="TextBox 14"/>
          <p:cNvGrpSpPr>
            <a:grpSpLocks/>
          </p:cNvGrpSpPr>
          <p:nvPr/>
        </p:nvGrpSpPr>
        <p:grpSpPr bwMode="auto">
          <a:xfrm rot="-190537">
            <a:off x="252413" y="5645150"/>
            <a:ext cx="4329112" cy="1035050"/>
            <a:chOff x="69" y="3491"/>
            <a:chExt cx="2727" cy="652"/>
          </a:xfrm>
        </p:grpSpPr>
        <p:pic>
          <p:nvPicPr>
            <p:cNvPr id="43019" name="TextBox 1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 y="3491"/>
              <a:ext cx="272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Text Box 10"/>
            <p:cNvSpPr txBox="1">
              <a:spLocks noChangeArrowheads="1"/>
            </p:cNvSpPr>
            <p:nvPr/>
          </p:nvSpPr>
          <p:spPr bwMode="auto">
            <a:xfrm>
              <a:off x="336" y="3504"/>
              <a:ext cx="240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i="1">
                  <a:solidFill>
                    <a:srgbClr val="000000"/>
                  </a:solidFill>
                  <a:latin typeface="Calibri" panose="020F0502020204030204" pitchFamily="34" charset="0"/>
                </a:rPr>
                <a:t>Did you know</a:t>
              </a:r>
              <a:r>
                <a:rPr lang="en-US" altLang="en-US" b="1">
                  <a:solidFill>
                    <a:srgbClr val="000000"/>
                  </a:solidFill>
                  <a:latin typeface="Calibri" panose="020F0502020204030204" pitchFamily="34" charset="0"/>
                </a:rPr>
                <a:t>… MCIEast-MCB CamLej diverts </a:t>
              </a:r>
              <a:r>
                <a:rPr lang="en-US" altLang="en-US" b="1" u="sng">
                  <a:solidFill>
                    <a:srgbClr val="000000"/>
                  </a:solidFill>
                  <a:latin typeface="Calibri" panose="020F0502020204030204" pitchFamily="34" charset="0"/>
                </a:rPr>
                <a:t>more than 50%</a:t>
              </a:r>
              <a:r>
                <a:rPr lang="en-US" altLang="en-US" b="1">
                  <a:solidFill>
                    <a:srgbClr val="000000"/>
                  </a:solidFill>
                  <a:latin typeface="Calibri" panose="020F0502020204030204" pitchFamily="34" charset="0"/>
                </a:rPr>
                <a:t> of waste through recycling and composting!</a:t>
              </a:r>
            </a:p>
          </p:txBody>
        </p:sp>
      </p:grpSp>
      <p:pic>
        <p:nvPicPr>
          <p:cNvPr id="14" name="Picture 5" descr="Cardboard baile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l="4906" t="5455" r="11909" b="7272"/>
          <a:stretch>
            <a:fillRect/>
          </a:stretch>
        </p:blipFill>
        <p:spPr bwMode="auto">
          <a:xfrm>
            <a:off x="5029200" y="4267200"/>
            <a:ext cx="32512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5" descr="MRFPAPER2"/>
          <p:cNvPicPr>
            <a:picLocks noChangeAspect="1" noChangeArrowheads="1"/>
          </p:cNvPicPr>
          <p:nvPr/>
        </p:nvPicPr>
        <p:blipFill>
          <a:blip r:embed="rId4">
            <a:extLst>
              <a:ext uri="{28A0092B-C50C-407E-A947-70E740481C1C}">
                <a14:useLocalDpi xmlns:a14="http://schemas.microsoft.com/office/drawing/2010/main" val="0"/>
              </a:ext>
            </a:extLst>
          </a:blip>
          <a:srcRect l="19084" t="11365" b="6818"/>
          <a:stretch>
            <a:fillRect/>
          </a:stretch>
        </p:blipFill>
        <p:spPr bwMode="auto">
          <a:xfrm>
            <a:off x="4114800" y="2743200"/>
            <a:ext cx="2284413" cy="1939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descr="cans.jpg"/>
          <p:cNvPicPr>
            <a:picLocks noChangeAspect="1"/>
          </p:cNvPicPr>
          <p:nvPr/>
        </p:nvPicPr>
        <p:blipFill>
          <a:blip r:embed="rId5">
            <a:extLst>
              <a:ext uri="{28A0092B-C50C-407E-A947-70E740481C1C}">
                <a14:useLocalDpi xmlns:a14="http://schemas.microsoft.com/office/drawing/2010/main" val="0"/>
              </a:ext>
            </a:extLst>
          </a:blip>
          <a:srcRect l="7179" r="5040"/>
          <a:stretch>
            <a:fillRect/>
          </a:stretch>
        </p:blipFill>
        <p:spPr bwMode="auto">
          <a:xfrm>
            <a:off x="6248400" y="1487488"/>
            <a:ext cx="2628900" cy="3627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additive="base">
                                        <p:cTn id="7" dur="500" fill="hold"/>
                                        <p:tgtEl>
                                          <p:spTgt spid="41990"/>
                                        </p:tgtEl>
                                        <p:attrNameLst>
                                          <p:attrName>ppt_x</p:attrName>
                                        </p:attrNameLst>
                                      </p:cBhvr>
                                      <p:tavLst>
                                        <p:tav tm="0">
                                          <p:val>
                                            <p:strVal val="0-#ppt_w/2"/>
                                          </p:val>
                                        </p:tav>
                                        <p:tav tm="100000">
                                          <p:val>
                                            <p:strVal val="#ppt_x"/>
                                          </p:val>
                                        </p:tav>
                                      </p:tavLst>
                                    </p:anim>
                                    <p:anim calcmode="lin" valueType="num">
                                      <p:cBhvr additive="base">
                                        <p:cTn id="8" dur="500" fill="hold"/>
                                        <p:tgtEl>
                                          <p:spTgt spid="419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1988">
                                            <p:txEl>
                                              <p:pRg st="0" end="0"/>
                                            </p:txEl>
                                          </p:spTgt>
                                        </p:tgtEl>
                                        <p:attrNameLst>
                                          <p:attrName>style.visibility</p:attrName>
                                        </p:attrNameLst>
                                      </p:cBhvr>
                                      <p:to>
                                        <p:strVal val="visible"/>
                                      </p:to>
                                    </p:set>
                                    <p:anim calcmode="lin" valueType="num">
                                      <p:cBhvr additive="base">
                                        <p:cTn id="13" dur="500" fill="hold"/>
                                        <p:tgtEl>
                                          <p:spTgt spid="4198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8">
                                            <p:txEl>
                                              <p:pRg st="0" end="0"/>
                                            </p:txEl>
                                          </p:spTgt>
                                        </p:tgtEl>
                                        <p:attrNameLst>
                                          <p:attrName>ppt_y</p:attrName>
                                        </p:attrNameLst>
                                      </p:cBhvr>
                                      <p:tavLst>
                                        <p:tav tm="0">
                                          <p:val>
                                            <p:strVal val="#ppt_y"/>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1988">
                                            <p:txEl>
                                              <p:pRg st="1" end="1"/>
                                            </p:txEl>
                                          </p:spTgt>
                                        </p:tgtEl>
                                        <p:attrNameLst>
                                          <p:attrName>style.visibility</p:attrName>
                                        </p:attrNameLst>
                                      </p:cBhvr>
                                      <p:to>
                                        <p:strVal val="visible"/>
                                      </p:to>
                                    </p:set>
                                    <p:anim calcmode="lin" valueType="num">
                                      <p:cBhvr additive="base">
                                        <p:cTn id="25" dur="500" fill="hold"/>
                                        <p:tgtEl>
                                          <p:spTgt spid="41988">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8">
                                            <p:txEl>
                                              <p:pRg st="1" end="1"/>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1988">
                                            <p:txEl>
                                              <p:pRg st="2" end="2"/>
                                            </p:txEl>
                                          </p:spTgt>
                                        </p:tgtEl>
                                        <p:attrNameLst>
                                          <p:attrName>style.visibility</p:attrName>
                                        </p:attrNameLst>
                                      </p:cBhvr>
                                      <p:to>
                                        <p:strVal val="visible"/>
                                      </p:to>
                                    </p:set>
                                    <p:anim calcmode="lin" valueType="num">
                                      <p:cBhvr additive="base">
                                        <p:cTn id="29" dur="500" fill="hold"/>
                                        <p:tgtEl>
                                          <p:spTgt spid="41988">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1988">
                                            <p:txEl>
                                              <p:pRg st="2" end="2"/>
                                            </p:txEl>
                                          </p:spTgt>
                                        </p:tgtEl>
                                        <p:attrNameLst>
                                          <p:attrName>ppt_y</p:attrName>
                                        </p:attrNameLst>
                                      </p:cBhvr>
                                      <p:tavLst>
                                        <p:tav tm="0">
                                          <p:val>
                                            <p:strVal val="#ppt_y"/>
                                          </p:val>
                                        </p:tav>
                                        <p:tav tm="100000">
                                          <p:val>
                                            <p:strVal val="#ppt_y"/>
                                          </p:val>
                                        </p:tav>
                                      </p:tavLst>
                                    </p:anim>
                                  </p:childTnLst>
                                </p:cTn>
                              </p:par>
                              <p:par>
                                <p:cTn id="31" presetID="9"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41988">
                                            <p:txEl>
                                              <p:pRg st="3" end="3"/>
                                            </p:txEl>
                                          </p:spTgt>
                                        </p:tgtEl>
                                        <p:attrNameLst>
                                          <p:attrName>style.visibility</p:attrName>
                                        </p:attrNameLst>
                                      </p:cBhvr>
                                      <p:to>
                                        <p:strVal val="visible"/>
                                      </p:to>
                                    </p:set>
                                    <p:anim calcmode="lin" valueType="num">
                                      <p:cBhvr additive="base">
                                        <p:cTn id="38" dur="500" fill="hold"/>
                                        <p:tgtEl>
                                          <p:spTgt spid="41988">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419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slide(fromBottom)">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138488" y="76200"/>
            <a:ext cx="5983287" cy="990600"/>
          </a:xfrm>
        </p:spPr>
        <p:txBody>
          <a:bodyPr/>
          <a:lstStyle/>
          <a:p>
            <a:r>
              <a:rPr lang="en-US" altLang="en-US" b="1"/>
              <a:t>Recycling</a:t>
            </a:r>
            <a:endParaRPr lang="en-US" altLang="en-US" b="1" i="1"/>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35EFDF-6F6E-4D12-8E2B-9DF3DDAFE058}" type="slidenum">
              <a:rPr lang="en-US" altLang="en-US">
                <a:latin typeface="Centaur" panose="02030504050205020304" pitchFamily="18" charset="0"/>
              </a:rPr>
              <a:pPr eaLnBrk="1" hangingPunct="1"/>
              <a:t>34</a:t>
            </a:fld>
            <a:endParaRPr lang="en-US" altLang="en-US">
              <a:latin typeface="Centaur" panose="02030504050205020304" pitchFamily="18" charset="0"/>
            </a:endParaRPr>
          </a:p>
        </p:txBody>
      </p:sp>
      <p:sp>
        <p:nvSpPr>
          <p:cNvPr id="44036" name="Content Placeholder 2"/>
          <p:cNvSpPr txBox="1">
            <a:spLocks/>
          </p:cNvSpPr>
          <p:nvPr/>
        </p:nvSpPr>
        <p:spPr bwMode="auto">
          <a:xfrm>
            <a:off x="533400" y="1360488"/>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700"/>
              </a:spcBef>
              <a:buClr>
                <a:schemeClr val="accent2"/>
              </a:buClr>
              <a:buSzPct val="60000"/>
            </a:pPr>
            <a:r>
              <a:rPr lang="en-US" altLang="en-US" sz="2400" b="1" i="1">
                <a:latin typeface="Calibri" panose="020F0502020204030204" pitchFamily="34" charset="0"/>
              </a:rPr>
              <a:t>Materials MCIEast-MCB CamLej Recycles… </a:t>
            </a:r>
            <a:r>
              <a:rPr lang="en-US" altLang="en-US" sz="1400" b="1" i="1">
                <a:latin typeface="Calibri" panose="020F0502020204030204" pitchFamily="34" charset="0"/>
              </a:rPr>
              <a:t>(continued)</a:t>
            </a:r>
            <a:br>
              <a:rPr lang="en-US" altLang="en-US" sz="1400" b="1" i="1">
                <a:latin typeface="Calibri" panose="020F0502020204030204" pitchFamily="34" charset="0"/>
              </a:rPr>
            </a:br>
            <a:endParaRPr lang="en-US" altLang="en-US" sz="1400">
              <a:latin typeface="Calibri" panose="020F0502020204030204" pitchFamily="34" charset="0"/>
            </a:endParaRPr>
          </a:p>
        </p:txBody>
      </p:sp>
      <p:sp>
        <p:nvSpPr>
          <p:cNvPr id="44037" name="Content Placeholder 2"/>
          <p:cNvSpPr txBox="1">
            <a:spLocks/>
          </p:cNvSpPr>
          <p:nvPr/>
        </p:nvSpPr>
        <p:spPr bwMode="auto">
          <a:xfrm>
            <a:off x="5867400" y="3760788"/>
            <a:ext cx="304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639763" indent="-2730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nSpc>
                <a:spcPts val="2000"/>
              </a:lnSpc>
              <a:spcBef>
                <a:spcPts val="550"/>
              </a:spcBef>
              <a:buClr>
                <a:schemeClr val="accent1"/>
              </a:buClr>
              <a:buSzPct val="70000"/>
              <a:buFont typeface="Wingdings 2" panose="05020102010507070707" pitchFamily="18" charset="2"/>
              <a:buChar char=""/>
            </a:pPr>
            <a:endParaRPr lang="en-US" altLang="en-US" sz="2000">
              <a:latin typeface="Calibri" panose="020F0502020204030204" pitchFamily="34" charset="0"/>
            </a:endParaRPr>
          </a:p>
        </p:txBody>
      </p:sp>
      <p:pic>
        <p:nvPicPr>
          <p:cNvPr id="17" name="Picture 2" descr="Recycle glass"/>
          <p:cNvPicPr>
            <a:picLocks noChangeAspect="1" noChangeArrowheads="1"/>
          </p:cNvPicPr>
          <p:nvPr/>
        </p:nvPicPr>
        <p:blipFill>
          <a:blip r:embed="rId2"/>
          <a:srcRect l="16573" t="27939" r="18613" b="3515"/>
          <a:stretch>
            <a:fillRect/>
          </a:stretch>
        </p:blipFill>
        <p:spPr bwMode="auto">
          <a:xfrm>
            <a:off x="304800" y="1905000"/>
            <a:ext cx="3581400" cy="28511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8" name="Content Placeholder 2"/>
          <p:cNvSpPr txBox="1">
            <a:spLocks/>
          </p:cNvSpPr>
          <p:nvPr/>
        </p:nvSpPr>
        <p:spPr bwMode="auto">
          <a:xfrm>
            <a:off x="4876800" y="1968500"/>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639763" indent="-2730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nSpc>
                <a:spcPts val="2000"/>
              </a:lnSpc>
              <a:spcBef>
                <a:spcPts val="550"/>
              </a:spcBef>
              <a:buClr>
                <a:schemeClr val="accent1"/>
              </a:buClr>
              <a:buSzPct val="70000"/>
              <a:buFont typeface="Wingdings 2" panose="05020102010507070707" pitchFamily="18" charset="2"/>
              <a:buChar char=""/>
            </a:pPr>
            <a:r>
              <a:rPr lang="en-US" altLang="en-US" sz="2000">
                <a:latin typeface="Calibri" panose="020F0502020204030204" pitchFamily="34" charset="0"/>
              </a:rPr>
              <a:t>Glass</a:t>
            </a:r>
          </a:p>
          <a:p>
            <a:pPr lvl="1">
              <a:lnSpc>
                <a:spcPts val="2000"/>
              </a:lnSpc>
              <a:spcBef>
                <a:spcPts val="550"/>
              </a:spcBef>
              <a:buClr>
                <a:schemeClr val="accent1"/>
              </a:buClr>
              <a:buSzPct val="70000"/>
              <a:buFont typeface="Wingdings 2" panose="05020102010507070707" pitchFamily="18" charset="2"/>
              <a:buChar char=""/>
            </a:pPr>
            <a:r>
              <a:rPr lang="en-US" altLang="en-US" sz="2000">
                <a:latin typeface="Calibri" panose="020F0502020204030204" pitchFamily="34" charset="0"/>
              </a:rPr>
              <a:t>Metals and textiles</a:t>
            </a:r>
          </a:p>
          <a:p>
            <a:pPr lvl="1">
              <a:lnSpc>
                <a:spcPts val="2000"/>
              </a:lnSpc>
              <a:spcBef>
                <a:spcPts val="550"/>
              </a:spcBef>
              <a:buClr>
                <a:schemeClr val="accent1"/>
              </a:buClr>
              <a:buSzPct val="70000"/>
              <a:buFont typeface="Wingdings 2" panose="05020102010507070707" pitchFamily="18" charset="2"/>
              <a:buChar char=""/>
            </a:pPr>
            <a:r>
              <a:rPr lang="en-US" altLang="en-US" sz="2000">
                <a:latin typeface="Calibri" panose="020F0502020204030204" pitchFamily="34" charset="0"/>
              </a:rPr>
              <a:t>Military tires </a:t>
            </a:r>
          </a:p>
          <a:p>
            <a:pPr lvl="1">
              <a:lnSpc>
                <a:spcPts val="2000"/>
              </a:lnSpc>
              <a:spcBef>
                <a:spcPts val="550"/>
              </a:spcBef>
              <a:buClr>
                <a:schemeClr val="accent1"/>
              </a:buClr>
              <a:buSzPct val="70000"/>
              <a:buFont typeface="Wingdings 2" panose="05020102010507070707" pitchFamily="18" charset="2"/>
              <a:buChar char=""/>
            </a:pPr>
            <a:r>
              <a:rPr lang="en-US" altLang="en-US" sz="2000">
                <a:latin typeface="Calibri" panose="020F0502020204030204" pitchFamily="34" charset="0"/>
              </a:rPr>
              <a:t>Used oil and</a:t>
            </a:r>
            <a:br>
              <a:rPr lang="en-US" altLang="en-US" sz="2000">
                <a:latin typeface="Calibri" panose="020F0502020204030204" pitchFamily="34" charset="0"/>
              </a:rPr>
            </a:br>
            <a:r>
              <a:rPr lang="en-US" altLang="en-US" sz="2000">
                <a:latin typeface="Calibri" panose="020F0502020204030204" pitchFamily="34" charset="0"/>
              </a:rPr>
              <a:t>antifreeze</a:t>
            </a:r>
          </a:p>
          <a:p>
            <a:pPr lvl="1">
              <a:lnSpc>
                <a:spcPts val="2000"/>
              </a:lnSpc>
              <a:spcBef>
                <a:spcPts val="550"/>
              </a:spcBef>
              <a:buClr>
                <a:schemeClr val="accent1"/>
              </a:buClr>
              <a:buSzPct val="70000"/>
              <a:buFont typeface="Wingdings 2" panose="05020102010507070707" pitchFamily="18" charset="2"/>
              <a:buChar char=""/>
            </a:pPr>
            <a:r>
              <a:rPr lang="en-US" altLang="en-US" sz="2000">
                <a:latin typeface="Calibri" panose="020F0502020204030204" pitchFamily="34" charset="0"/>
              </a:rPr>
              <a:t>Construction and demolition debris like wallboard, wood, concrete</a:t>
            </a:r>
          </a:p>
          <a:p>
            <a:pPr lvl="1">
              <a:lnSpc>
                <a:spcPts val="2000"/>
              </a:lnSpc>
              <a:spcBef>
                <a:spcPts val="550"/>
              </a:spcBef>
              <a:buClr>
                <a:schemeClr val="accent1"/>
              </a:buClr>
              <a:buSzPct val="70000"/>
              <a:buFont typeface="Wingdings 2" panose="05020102010507070707" pitchFamily="18" charset="2"/>
              <a:buChar char=""/>
            </a:pPr>
            <a:r>
              <a:rPr lang="en-US" altLang="en-US" sz="2000">
                <a:latin typeface="Calibri" panose="020F0502020204030204" pitchFamily="34" charset="0"/>
              </a:rPr>
              <a:t>Wood boxes and pallets</a:t>
            </a:r>
          </a:p>
          <a:p>
            <a:pPr lvl="1">
              <a:lnSpc>
                <a:spcPts val="2000"/>
              </a:lnSpc>
              <a:spcBef>
                <a:spcPts val="550"/>
              </a:spcBef>
              <a:buClr>
                <a:schemeClr val="accent1"/>
              </a:buClr>
              <a:buSzPct val="70000"/>
              <a:buFont typeface="Wingdings 2" panose="05020102010507070707" pitchFamily="18" charset="2"/>
              <a:buChar char=""/>
            </a:pPr>
            <a:r>
              <a:rPr lang="en-US" altLang="en-US" sz="2000">
                <a:latin typeface="Calibri" panose="020F0502020204030204" pitchFamily="34" charset="0"/>
              </a:rPr>
              <a:t>Yard debris, tree trimmings, horse manure</a:t>
            </a:r>
          </a:p>
          <a:p>
            <a:pPr lvl="1">
              <a:lnSpc>
                <a:spcPts val="2000"/>
              </a:lnSpc>
              <a:spcBef>
                <a:spcPts val="550"/>
              </a:spcBef>
              <a:buClr>
                <a:schemeClr val="accent1"/>
              </a:buClr>
              <a:buSzPct val="70000"/>
              <a:buFont typeface="Wingdings 2" panose="05020102010507070707" pitchFamily="18" charset="2"/>
              <a:buChar char=""/>
            </a:pPr>
            <a:r>
              <a:rPr lang="en-US" altLang="en-US" sz="2000">
                <a:latin typeface="Calibri" panose="020F0502020204030204" pitchFamily="34" charset="0"/>
              </a:rPr>
              <a:t>Compost is </a:t>
            </a:r>
            <a:r>
              <a:rPr lang="en-US" altLang="en-US" sz="2000" b="1" i="1">
                <a:latin typeface="Calibri" panose="020F0502020204030204" pitchFamily="34" charset="0"/>
              </a:rPr>
              <a:t>available for FREE</a:t>
            </a:r>
            <a:r>
              <a:rPr lang="en-US" altLang="en-US" sz="2000">
                <a:latin typeface="Calibri" panose="020F0502020204030204" pitchFamily="34" charset="0"/>
              </a:rPr>
              <a:t> at the Landfill Material Recovery Facility, Bldg 978, on Piney Green Road (load and haul your own) </a:t>
            </a:r>
          </a:p>
          <a:p>
            <a:pPr lvl="1">
              <a:lnSpc>
                <a:spcPts val="2000"/>
              </a:lnSpc>
              <a:spcBef>
                <a:spcPts val="550"/>
              </a:spcBef>
              <a:buClr>
                <a:schemeClr val="accent1"/>
              </a:buClr>
              <a:buSzPct val="70000"/>
              <a:buFont typeface="Wingdings 2" panose="05020102010507070707" pitchFamily="18" charset="2"/>
              <a:buChar char=""/>
            </a:pPr>
            <a:endParaRPr lang="en-US" altLang="en-US" sz="2000">
              <a:latin typeface="Calibri" panose="020F0502020204030204" pitchFamily="34" charset="0"/>
            </a:endParaRPr>
          </a:p>
          <a:p>
            <a:pPr lvl="1">
              <a:lnSpc>
                <a:spcPts val="2000"/>
              </a:lnSpc>
              <a:spcBef>
                <a:spcPts val="550"/>
              </a:spcBef>
              <a:buClr>
                <a:schemeClr val="accent1"/>
              </a:buClr>
              <a:buSzPct val="70000"/>
              <a:buFont typeface="Wingdings 2" panose="05020102010507070707" pitchFamily="18" charset="2"/>
              <a:buChar char=""/>
            </a:pPr>
            <a:endParaRPr lang="en-US" altLang="en-US" sz="2000">
              <a:latin typeface="Calibri" panose="020F0502020204030204" pitchFamily="34" charset="0"/>
            </a:endParaRPr>
          </a:p>
        </p:txBody>
      </p:sp>
      <p:pic>
        <p:nvPicPr>
          <p:cNvPr id="2053" name="Picture 5"/>
          <p:cNvPicPr>
            <a:picLocks noChangeAspect="1" noChangeArrowheads="1"/>
          </p:cNvPicPr>
          <p:nvPr/>
        </p:nvPicPr>
        <p:blipFill>
          <a:blip r:embed="rId3"/>
          <a:srcRect t="13802" r="12414"/>
          <a:stretch>
            <a:fillRect/>
          </a:stretch>
        </p:blipFill>
        <p:spPr bwMode="auto">
          <a:xfrm>
            <a:off x="2100263" y="2895600"/>
            <a:ext cx="2997200" cy="22113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2051" name="Picture 3"/>
          <p:cNvPicPr>
            <a:picLocks noChangeAspect="1" noChangeArrowheads="1"/>
          </p:cNvPicPr>
          <p:nvPr/>
        </p:nvPicPr>
        <p:blipFill>
          <a:blip r:embed="rId4"/>
          <a:srcRect/>
          <a:stretch>
            <a:fillRect/>
          </a:stretch>
        </p:blipFill>
        <p:spPr bwMode="auto">
          <a:xfrm>
            <a:off x="652463" y="4267200"/>
            <a:ext cx="2851150" cy="23352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 calcmode="lin" valueType="num">
                                      <p:cBhvr additive="base">
                                        <p:cTn id="11" dur="500" fill="hold"/>
                                        <p:tgtEl>
                                          <p:spTgt spid="18">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 calcmode="lin" valueType="num">
                                      <p:cBhvr additive="base">
                                        <p:cTn id="15"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8">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 calcmode="lin" valueType="num">
                                      <p:cBhvr additive="base">
                                        <p:cTn id="25" dur="500" fill="hold"/>
                                        <p:tgtEl>
                                          <p:spTgt spid="1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053"/>
                                        </p:tgtEl>
                                        <p:attrNameLst>
                                          <p:attrName>style.visibility</p:attrName>
                                        </p:attrNameLst>
                                      </p:cBhvr>
                                      <p:to>
                                        <p:strVal val="visible"/>
                                      </p:to>
                                    </p:set>
                                    <p:anim calcmode="lin" valueType="num">
                                      <p:cBhvr additive="base">
                                        <p:cTn id="29" dur="500" fill="hold"/>
                                        <p:tgtEl>
                                          <p:spTgt spid="2053"/>
                                        </p:tgtEl>
                                        <p:attrNameLst>
                                          <p:attrName>ppt_x</p:attrName>
                                        </p:attrNameLst>
                                      </p:cBhvr>
                                      <p:tavLst>
                                        <p:tav tm="0">
                                          <p:val>
                                            <p:strVal val="0-#ppt_w/2"/>
                                          </p:val>
                                        </p:tav>
                                        <p:tav tm="100000">
                                          <p:val>
                                            <p:strVal val="#ppt_x"/>
                                          </p:val>
                                        </p:tav>
                                      </p:tavLst>
                                    </p:anim>
                                    <p:anim calcmode="lin" valueType="num">
                                      <p:cBhvr additive="base">
                                        <p:cTn id="30" dur="500" fill="hold"/>
                                        <p:tgtEl>
                                          <p:spTgt spid="205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18">
                                            <p:txEl>
                                              <p:pRg st="4" end="4"/>
                                            </p:txEl>
                                          </p:spTgt>
                                        </p:tgtEl>
                                        <p:attrNameLst>
                                          <p:attrName>style.visibility</p:attrName>
                                        </p:attrNameLst>
                                      </p:cBhvr>
                                      <p:to>
                                        <p:strVal val="visible"/>
                                      </p:to>
                                    </p:set>
                                    <p:anim calcmode="lin" valueType="num">
                                      <p:cBhvr additive="base">
                                        <p:cTn id="35" dur="500" fill="hold"/>
                                        <p:tgtEl>
                                          <p:spTgt spid="18">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8">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8">
                                            <p:txEl>
                                              <p:pRg st="5" end="5"/>
                                            </p:txEl>
                                          </p:spTgt>
                                        </p:tgtEl>
                                        <p:attrNameLst>
                                          <p:attrName>style.visibility</p:attrName>
                                        </p:attrNameLst>
                                      </p:cBhvr>
                                      <p:to>
                                        <p:strVal val="visible"/>
                                      </p:to>
                                    </p:set>
                                    <p:anim calcmode="lin" valueType="num">
                                      <p:cBhvr additive="base">
                                        <p:cTn id="39" dur="500" fill="hold"/>
                                        <p:tgtEl>
                                          <p:spTgt spid="18">
                                            <p:txEl>
                                              <p:pRg st="5" end="5"/>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8">
                                            <p:txEl>
                                              <p:pRg st="5" end="5"/>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8">
                                            <p:txEl>
                                              <p:pRg st="6" end="6"/>
                                            </p:txEl>
                                          </p:spTgt>
                                        </p:tgtEl>
                                        <p:attrNameLst>
                                          <p:attrName>style.visibility</p:attrName>
                                        </p:attrNameLst>
                                      </p:cBhvr>
                                      <p:to>
                                        <p:strVal val="visible"/>
                                      </p:to>
                                    </p:set>
                                    <p:anim calcmode="lin" valueType="num">
                                      <p:cBhvr additive="base">
                                        <p:cTn id="43" dur="500" fill="hold"/>
                                        <p:tgtEl>
                                          <p:spTgt spid="18">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8">
                                            <p:txEl>
                                              <p:pRg st="6" end="6"/>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051"/>
                                        </p:tgtEl>
                                        <p:attrNameLst>
                                          <p:attrName>style.visibility</p:attrName>
                                        </p:attrNameLst>
                                      </p:cBhvr>
                                      <p:to>
                                        <p:strVal val="visible"/>
                                      </p:to>
                                    </p:set>
                                    <p:anim calcmode="lin" valueType="num">
                                      <p:cBhvr additive="base">
                                        <p:cTn id="47" dur="500" fill="hold"/>
                                        <p:tgtEl>
                                          <p:spTgt spid="2051"/>
                                        </p:tgtEl>
                                        <p:attrNameLst>
                                          <p:attrName>ppt_x</p:attrName>
                                        </p:attrNameLst>
                                      </p:cBhvr>
                                      <p:tavLst>
                                        <p:tav tm="0">
                                          <p:val>
                                            <p:strVal val="0-#ppt_w/2"/>
                                          </p:val>
                                        </p:tav>
                                        <p:tav tm="100000">
                                          <p:val>
                                            <p:strVal val="#ppt_x"/>
                                          </p:val>
                                        </p:tav>
                                      </p:tavLst>
                                    </p:anim>
                                    <p:anim calcmode="lin" valueType="num">
                                      <p:cBhvr additive="base">
                                        <p:cTn id="48"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 fill="hold" nodeType="clickEffect">
                                  <p:stCondLst>
                                    <p:cond delay="0"/>
                                  </p:stCondLst>
                                  <p:childTnLst>
                                    <p:set>
                                      <p:cBhvr>
                                        <p:cTn id="52" dur="1" fill="hold">
                                          <p:stCondLst>
                                            <p:cond delay="0"/>
                                          </p:stCondLst>
                                        </p:cTn>
                                        <p:tgtEl>
                                          <p:spTgt spid="18">
                                            <p:txEl>
                                              <p:pRg st="7" end="7"/>
                                            </p:txEl>
                                          </p:spTgt>
                                        </p:tgtEl>
                                        <p:attrNameLst>
                                          <p:attrName>style.visibility</p:attrName>
                                        </p:attrNameLst>
                                      </p:cBhvr>
                                      <p:to>
                                        <p:strVal val="visible"/>
                                      </p:to>
                                    </p:set>
                                    <p:anim calcmode="lin" valueType="num">
                                      <p:cBhvr additive="base">
                                        <p:cTn id="53"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11347" r="17735" b="5714"/>
          <a:stretch>
            <a:fillRect/>
          </a:stretch>
        </p:blipFill>
        <p:spPr bwMode="auto">
          <a:xfrm>
            <a:off x="5334000" y="1524000"/>
            <a:ext cx="3581400" cy="3571113"/>
          </a:xfrm>
          <a:prstGeom prst="roundRect">
            <a:avLst/>
          </a:prstGeom>
          <a:ln>
            <a:noFill/>
          </a:ln>
          <a:effectLst>
            <a:outerShdw blurRad="292100" dist="139700" dir="2700000" algn="tl" rotWithShape="0">
              <a:srgbClr val="333333">
                <a:alpha val="65000"/>
              </a:srgbClr>
            </a:outerShdw>
          </a:effectLst>
        </p:spPr>
      </p:pic>
      <p:sp>
        <p:nvSpPr>
          <p:cNvPr id="45059" name="Title 1"/>
          <p:cNvSpPr>
            <a:spLocks noGrp="1"/>
          </p:cNvSpPr>
          <p:nvPr>
            <p:ph type="title"/>
          </p:nvPr>
        </p:nvSpPr>
        <p:spPr>
          <a:xfrm>
            <a:off x="3138488" y="76200"/>
            <a:ext cx="5983287" cy="990600"/>
          </a:xfrm>
        </p:spPr>
        <p:txBody>
          <a:bodyPr/>
          <a:lstStyle/>
          <a:p>
            <a:r>
              <a:rPr lang="en-US" altLang="en-US" sz="3600" b="1"/>
              <a:t>What Can You Do To Recycle and Manage Solid Waste?</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C59385-3464-4033-8CE9-DBF08932C481}" type="slidenum">
              <a:rPr lang="en-US" altLang="en-US">
                <a:latin typeface="Centaur" panose="02030504050205020304" pitchFamily="18" charset="0"/>
              </a:rPr>
              <a:pPr eaLnBrk="1" hangingPunct="1"/>
              <a:t>35</a:t>
            </a:fld>
            <a:endParaRPr lang="en-US" altLang="en-US">
              <a:latin typeface="Centaur" panose="02030504050205020304" pitchFamily="18" charset="0"/>
            </a:endParaRPr>
          </a:p>
        </p:txBody>
      </p:sp>
      <p:sp>
        <p:nvSpPr>
          <p:cNvPr id="9" name="Rounded Rectangle 8"/>
          <p:cNvSpPr/>
          <p:nvPr/>
        </p:nvSpPr>
        <p:spPr>
          <a:xfrm>
            <a:off x="5791200" y="4343400"/>
            <a:ext cx="2693894" cy="2057400"/>
          </a:xfrm>
          <a:prstGeom prst="roundRect">
            <a:avLst/>
          </a:prstGeom>
          <a:solidFill>
            <a:schemeClr val="bg2">
              <a:lumMod val="50000"/>
            </a:schemeClr>
          </a:solidFill>
          <a:ln/>
          <a:scene3d>
            <a:camera prst="perspectiveHeroicExtremeLeftFacing"/>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000" dirty="0">
                <a:solidFill>
                  <a:schemeClr val="tx1"/>
                </a:solidFill>
              </a:rPr>
              <a:t>During a typical year </a:t>
            </a:r>
            <a:r>
              <a:rPr lang="en-US" sz="2000" dirty="0" err="1">
                <a:solidFill>
                  <a:schemeClr val="tx1"/>
                </a:solidFill>
              </a:rPr>
              <a:t>MCIEast-MCBCamLej</a:t>
            </a:r>
            <a:r>
              <a:rPr lang="en-US" sz="2000" dirty="0">
                <a:solidFill>
                  <a:schemeClr val="tx1"/>
                </a:solidFill>
              </a:rPr>
              <a:t> diverts </a:t>
            </a:r>
            <a:r>
              <a:rPr lang="en-US" sz="2000" u="sng" dirty="0">
                <a:solidFill>
                  <a:schemeClr val="tx1"/>
                </a:solidFill>
              </a:rPr>
              <a:t>over 1,000 tons </a:t>
            </a:r>
            <a:r>
              <a:rPr lang="en-US" sz="2000" dirty="0">
                <a:solidFill>
                  <a:schemeClr val="tx1"/>
                </a:solidFill>
              </a:rPr>
              <a:t>of cardboard and paper!</a:t>
            </a:r>
          </a:p>
        </p:txBody>
      </p:sp>
      <p:sp>
        <p:nvSpPr>
          <p:cNvPr id="10" name="Content Placeholder 2"/>
          <p:cNvSpPr txBox="1">
            <a:spLocks/>
          </p:cNvSpPr>
          <p:nvPr/>
        </p:nvSpPr>
        <p:spPr bwMode="auto">
          <a:xfrm>
            <a:off x="304800" y="1497013"/>
            <a:ext cx="510540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a:solidFill>
                  <a:schemeClr val="tx1"/>
                </a:solidFill>
                <a:latin typeface="Arial" panose="020B0604020202020204" pitchFamily="34" charset="0"/>
              </a:defRPr>
            </a:lvl1pPr>
            <a:lvl2pPr marL="639763" indent="-2730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100"/>
              </a:lnSpc>
              <a:spcAft>
                <a:spcPts val="600"/>
              </a:spcAft>
              <a:buClr>
                <a:schemeClr val="accent2"/>
              </a:buClr>
              <a:buSzPct val="60000"/>
              <a:buFont typeface="Wingdings" panose="05000000000000000000" pitchFamily="2" charset="2"/>
              <a:buNone/>
            </a:pPr>
            <a:r>
              <a:rPr lang="en-US" altLang="en-US" sz="2400" b="1" dirty="0">
                <a:latin typeface="Calibri" panose="020F0502020204030204" pitchFamily="34" charset="0"/>
              </a:rPr>
              <a:t>Reduce/Reuse/Recycle when possible!</a:t>
            </a:r>
          </a:p>
          <a:p>
            <a:pPr eaLnBrk="1" hangingPunct="1">
              <a:lnSpc>
                <a:spcPts val="1900"/>
              </a:lnSpc>
              <a:spcAft>
                <a:spcPts val="600"/>
              </a:spcAft>
              <a:buClr>
                <a:schemeClr val="accent2"/>
              </a:buClr>
              <a:buSzPct val="60000"/>
              <a:buFont typeface="Wingdings" panose="05000000000000000000" pitchFamily="2" charset="2"/>
              <a:buChar char=""/>
            </a:pPr>
            <a:r>
              <a:rPr lang="en-US" altLang="en-US" b="1" dirty="0">
                <a:latin typeface="Calibri" panose="020F0502020204030204" pitchFamily="34" charset="0"/>
              </a:rPr>
              <a:t>DO NOT</a:t>
            </a:r>
            <a:r>
              <a:rPr lang="en-US" altLang="en-US" dirty="0">
                <a:latin typeface="Calibri" panose="020F0502020204030204" pitchFamily="34" charset="0"/>
              </a:rPr>
              <a:t> put unauthorized wastes into general trash dumpsters</a:t>
            </a:r>
          </a:p>
          <a:p>
            <a:pPr lvl="1" eaLnBrk="1" hangingPunct="1">
              <a:lnSpc>
                <a:spcPts val="1900"/>
              </a:lnSpc>
              <a:spcAft>
                <a:spcPts val="600"/>
              </a:spcAft>
              <a:buClr>
                <a:schemeClr val="accent1"/>
              </a:buClr>
              <a:buSzPct val="70000"/>
              <a:buFont typeface="Wingdings 2" panose="05020102010507070707" pitchFamily="18" charset="2"/>
              <a:buChar char=""/>
            </a:pPr>
            <a:r>
              <a:rPr lang="en-US" altLang="en-US" sz="1600" dirty="0">
                <a:latin typeface="Calibri" panose="020F0502020204030204" pitchFamily="34" charset="0"/>
              </a:rPr>
              <a:t>Recyclable products should be placed in appropriate containers &amp; not co-mingled with </a:t>
            </a:r>
            <a:br>
              <a:rPr lang="en-US" altLang="en-US" sz="1600" dirty="0">
                <a:latin typeface="Calibri" panose="020F0502020204030204" pitchFamily="34" charset="0"/>
              </a:rPr>
            </a:br>
            <a:r>
              <a:rPr lang="en-US" altLang="en-US" sz="1600" dirty="0">
                <a:latin typeface="Calibri" panose="020F0502020204030204" pitchFamily="34" charset="0"/>
              </a:rPr>
              <a:t>solid waste</a:t>
            </a:r>
          </a:p>
          <a:p>
            <a:pPr lvl="1" eaLnBrk="1" hangingPunct="1">
              <a:lnSpc>
                <a:spcPts val="1900"/>
              </a:lnSpc>
              <a:spcAft>
                <a:spcPts val="600"/>
              </a:spcAft>
              <a:buClr>
                <a:schemeClr val="accent1"/>
              </a:buClr>
              <a:buSzPct val="70000"/>
              <a:buFont typeface="Wingdings 2" panose="05020102010507070707" pitchFamily="18" charset="2"/>
              <a:buChar char=""/>
            </a:pPr>
            <a:r>
              <a:rPr lang="en-US" altLang="en-US" sz="1700" dirty="0">
                <a:latin typeface="Calibri" panose="020F0502020204030204" pitchFamily="34" charset="0"/>
              </a:rPr>
              <a:t>Office Recycling Bins can be purchased at </a:t>
            </a:r>
            <a:br>
              <a:rPr lang="en-US" altLang="en-US" sz="1700" dirty="0">
                <a:latin typeface="Calibri" panose="020F0502020204030204" pitchFamily="34" charset="0"/>
              </a:rPr>
            </a:br>
            <a:r>
              <a:rPr lang="en-US" altLang="en-US" sz="1700" dirty="0" err="1">
                <a:latin typeface="Calibri" panose="020F0502020204030204" pitchFamily="34" charset="0"/>
              </a:rPr>
              <a:t>Bldg</a:t>
            </a:r>
            <a:r>
              <a:rPr lang="en-US" altLang="en-US" sz="1700" dirty="0">
                <a:latin typeface="Calibri" panose="020F0502020204030204" pitchFamily="34" charset="0"/>
              </a:rPr>
              <a:t> 1606, Serve Mart</a:t>
            </a:r>
            <a:endParaRPr lang="en-US" altLang="en-US" sz="1600" dirty="0">
              <a:latin typeface="Calibri" panose="020F0502020204030204" pitchFamily="34" charset="0"/>
            </a:endParaRPr>
          </a:p>
          <a:p>
            <a:pPr>
              <a:lnSpc>
                <a:spcPts val="1900"/>
              </a:lnSpc>
              <a:spcAft>
                <a:spcPts val="600"/>
              </a:spcAft>
              <a:buClr>
                <a:schemeClr val="accent2"/>
              </a:buClr>
              <a:buSzPct val="60000"/>
              <a:buFont typeface="Wingdings" panose="05000000000000000000" pitchFamily="2" charset="2"/>
              <a:buChar char=""/>
            </a:pPr>
            <a:r>
              <a:rPr lang="en-US" altLang="en-US" b="1" dirty="0">
                <a:latin typeface="Calibri" panose="020F0502020204030204" pitchFamily="34" charset="0"/>
              </a:rPr>
              <a:t>DO NOT</a:t>
            </a:r>
            <a:r>
              <a:rPr lang="en-US" altLang="en-US" dirty="0">
                <a:latin typeface="Calibri" panose="020F0502020204030204" pitchFamily="34" charset="0"/>
              </a:rPr>
              <a:t> use government-owned dumpsters for contractor waste and debris</a:t>
            </a:r>
          </a:p>
          <a:p>
            <a:pPr>
              <a:lnSpc>
                <a:spcPts val="1900"/>
              </a:lnSpc>
              <a:spcAft>
                <a:spcPts val="600"/>
              </a:spcAft>
              <a:buClr>
                <a:schemeClr val="accent2"/>
              </a:buClr>
              <a:buSzPct val="60000"/>
              <a:buFont typeface="Wingdings" panose="05000000000000000000" pitchFamily="2" charset="2"/>
              <a:buChar char=""/>
            </a:pPr>
            <a:r>
              <a:rPr lang="en-US" altLang="en-US" dirty="0">
                <a:latin typeface="Calibri" panose="020F0502020204030204" pitchFamily="34" charset="0"/>
              </a:rPr>
              <a:t>Recyclables are processed at the Landfill Material Recovery Facility (</a:t>
            </a:r>
            <a:r>
              <a:rPr lang="en-US" altLang="en-US" dirty="0" err="1">
                <a:latin typeface="Calibri" panose="020F0502020204030204" pitchFamily="34" charset="0"/>
              </a:rPr>
              <a:t>Bldg</a:t>
            </a:r>
            <a:r>
              <a:rPr lang="en-US" altLang="en-US" dirty="0">
                <a:latin typeface="Calibri" panose="020F0502020204030204" pitchFamily="34" charset="0"/>
              </a:rPr>
              <a:t> 978) located on Piney Green Road.  Additional questions can be forwarded to the Base Recycling Coordinator at 451-4214.</a:t>
            </a:r>
            <a:r>
              <a:rPr lang="en-US" altLang="en-US" sz="2900" dirty="0">
                <a:latin typeface="Calibri" panose="020F0502020204030204" pitchFamily="34" charset="0"/>
              </a:rPr>
              <a:t>  </a:t>
            </a:r>
            <a:endParaRPr lang="en-US" altLang="en-US" sz="1000" dirty="0">
              <a:latin typeface="Calibri" panose="020F0502020204030204" pitchFamily="34" charset="0"/>
            </a:endParaRPr>
          </a:p>
          <a:p>
            <a:pPr>
              <a:lnSpc>
                <a:spcPts val="1900"/>
              </a:lnSpc>
              <a:spcAft>
                <a:spcPts val="600"/>
              </a:spcAft>
              <a:buClr>
                <a:schemeClr val="accent2"/>
              </a:buClr>
              <a:buSzPct val="60000"/>
              <a:buFont typeface="Wingdings" panose="05000000000000000000" pitchFamily="2" charset="2"/>
              <a:buChar char=""/>
            </a:pPr>
            <a:r>
              <a:rPr lang="en-US" altLang="en-US" dirty="0">
                <a:latin typeface="Calibri" panose="020F0502020204030204" pitchFamily="34" charset="0"/>
              </a:rPr>
              <a:t>Locations for Recycled Material drop-offs can be found by contacting the Landfill office.</a:t>
            </a:r>
            <a:endParaRPr lang="en-US" altLang="en-US" u="sng" dirty="0">
              <a:solidFill>
                <a:schemeClr val="hlink"/>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p:cTn id="21"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0">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 calcmode="lin" valueType="num">
                                      <p:cBhvr>
                                        <p:cTn id="28"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0">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 calcmode="lin" valueType="num">
                                      <p:cBhvr>
                                        <p:cTn id="35"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10">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 calcmode="lin" valueType="num">
                                      <p:cBhvr>
                                        <p:cTn id="42"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2"/>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69C21797-10C4-451A-930B-9C170A2708ED}" type="slidenum">
              <a:rPr lang="en-US" altLang="en-US" sz="1400" b="1">
                <a:latin typeface="Centaur" panose="02030504050205020304" pitchFamily="18" charset="0"/>
              </a:rPr>
              <a:pPr algn="ctr" eaLnBrk="1" hangingPunct="1"/>
              <a:t>36</a:t>
            </a:fld>
            <a:endParaRPr lang="en-US" altLang="en-US" sz="1400" b="1">
              <a:latin typeface="Centaur" panose="02030504050205020304" pitchFamily="18" charset="0"/>
            </a:endParaRPr>
          </a:p>
        </p:txBody>
      </p:sp>
      <p:sp>
        <p:nvSpPr>
          <p:cNvPr id="46083" name="Title 1"/>
          <p:cNvSpPr>
            <a:spLocks noGrp="1"/>
          </p:cNvSpPr>
          <p:nvPr>
            <p:ph type="title" idx="4294967295"/>
          </p:nvPr>
        </p:nvSpPr>
        <p:spPr>
          <a:xfrm>
            <a:off x="3138488" y="76200"/>
            <a:ext cx="5983287" cy="990600"/>
          </a:xfrm>
        </p:spPr>
        <p:txBody>
          <a:bodyPr/>
          <a:lstStyle/>
          <a:p>
            <a:r>
              <a:rPr lang="en-US" altLang="en-US" sz="3600" b="1"/>
              <a:t>What Can You Do To Recycle and Manage Solid Waste?</a:t>
            </a:r>
          </a:p>
        </p:txBody>
      </p:sp>
      <p:sp>
        <p:nvSpPr>
          <p:cNvPr id="43011" name="Content Placeholder 2"/>
          <p:cNvSpPr>
            <a:spLocks noGrp="1"/>
          </p:cNvSpPr>
          <p:nvPr>
            <p:ph idx="4294967295"/>
          </p:nvPr>
        </p:nvSpPr>
        <p:spPr>
          <a:xfrm>
            <a:off x="152400" y="1497013"/>
            <a:ext cx="4648200" cy="5360987"/>
          </a:xfrm>
        </p:spPr>
        <p:txBody>
          <a:bodyPr/>
          <a:lstStyle/>
          <a:p>
            <a:pPr>
              <a:spcBef>
                <a:spcPct val="0"/>
              </a:spcBef>
              <a:spcAft>
                <a:spcPts val="600"/>
              </a:spcAft>
            </a:pPr>
            <a:r>
              <a:rPr lang="en-US" altLang="en-US" sz="2400" b="1" dirty="0"/>
              <a:t>Military Family Housing </a:t>
            </a:r>
            <a:r>
              <a:rPr lang="en-US" altLang="en-US" sz="2400" dirty="0"/>
              <a:t>residents can put everything into one recycling bin and place on curb for pick-up!</a:t>
            </a:r>
          </a:p>
          <a:p>
            <a:pPr lvl="1">
              <a:spcBef>
                <a:spcPct val="0"/>
              </a:spcBef>
              <a:spcAft>
                <a:spcPts val="600"/>
              </a:spcAft>
            </a:pPr>
            <a:r>
              <a:rPr lang="en-US" altLang="en-US" sz="2400" dirty="0"/>
              <a:t>Newspapers, magazines, paper bags, telephone books, cans, glass, plastic, cardboard, yard waste</a:t>
            </a:r>
          </a:p>
          <a:p>
            <a:pPr lvl="1">
              <a:spcBef>
                <a:spcPct val="0"/>
              </a:spcBef>
              <a:spcAft>
                <a:spcPts val="600"/>
              </a:spcAft>
            </a:pPr>
            <a:r>
              <a:rPr lang="en-US" altLang="en-US" sz="2400" b="1" i="1" dirty="0">
                <a:solidFill>
                  <a:srgbClr val="FF0000"/>
                </a:solidFill>
              </a:rPr>
              <a:t>Remember… </a:t>
            </a:r>
            <a:r>
              <a:rPr lang="en-US" altLang="en-US" sz="2400" dirty="0"/>
              <a:t>Household Hazardous Materials on MCAS New River must be collected &amp; delivered to the CHRIMP at AS-3525 located on Perimeter Road</a:t>
            </a:r>
            <a:endParaRPr lang="en-US" altLang="en-US" sz="2400" b="1" u="sng" dirty="0"/>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DE9F70BE-821B-4A23-8DEF-8E7A1AD70F9D}" type="slidenum">
              <a:rPr lang="en-US" altLang="en-US" sz="1400" b="1">
                <a:latin typeface="Centaur" panose="02030504050205020304" pitchFamily="18" charset="0"/>
              </a:rPr>
              <a:pPr algn="ctr" eaLnBrk="1" hangingPunct="1"/>
              <a:t>36</a:t>
            </a:fld>
            <a:endParaRPr lang="en-US" altLang="en-US" sz="1400" b="1">
              <a:latin typeface="Centaur" panose="02030504050205020304" pitchFamily="18" charset="0"/>
            </a:endParaRPr>
          </a:p>
        </p:txBody>
      </p:sp>
      <p:pic>
        <p:nvPicPr>
          <p:cNvPr id="450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532188"/>
            <a:ext cx="4159250" cy="287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549400"/>
            <a:ext cx="2562225"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dissolve">
                                      <p:cBhvr>
                                        <p:cTn id="7" dur="500"/>
                                        <p:tgtEl>
                                          <p:spTgt spid="4301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3011">
                                            <p:txEl>
                                              <p:pRg st="1" end="1"/>
                                            </p:txEl>
                                          </p:spTgt>
                                        </p:tgtEl>
                                        <p:attrNameLst>
                                          <p:attrName>style.visibility</p:attrName>
                                        </p:attrNameLst>
                                      </p:cBhvr>
                                      <p:to>
                                        <p:strVal val="visible"/>
                                      </p:to>
                                    </p:set>
                                    <p:animEffect transition="in" filter="dissolve">
                                      <p:cBhvr>
                                        <p:cTn id="10" dur="500"/>
                                        <p:tgtEl>
                                          <p:spTgt spid="4301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3011">
                                            <p:txEl>
                                              <p:pRg st="2" end="2"/>
                                            </p:txEl>
                                          </p:spTgt>
                                        </p:tgtEl>
                                        <p:attrNameLst>
                                          <p:attrName>style.visibility</p:attrName>
                                        </p:attrNameLst>
                                      </p:cBhvr>
                                      <p:to>
                                        <p:strVal val="visible"/>
                                      </p:to>
                                    </p:set>
                                    <p:animEffect transition="in" filter="dissolve">
                                      <p:cBhvr>
                                        <p:cTn id="13" dur="500"/>
                                        <p:tgtEl>
                                          <p:spTgt spid="43011">
                                            <p:txEl>
                                              <p:pRg st="2" end="2"/>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5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138488" y="76200"/>
            <a:ext cx="5983287" cy="990600"/>
          </a:xfrm>
        </p:spPr>
        <p:txBody>
          <a:bodyPr/>
          <a:lstStyle/>
          <a:p>
            <a:r>
              <a:rPr lang="en-US" altLang="en-US" b="1"/>
              <a:t>Recycling Facts</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0718DF-D4AD-4100-8B31-9E381BA1DF6C}" type="slidenum">
              <a:rPr lang="en-US" altLang="en-US">
                <a:latin typeface="Centaur" panose="02030504050205020304" pitchFamily="18" charset="0"/>
              </a:rPr>
              <a:pPr eaLnBrk="1" hangingPunct="1"/>
              <a:t>37</a:t>
            </a:fld>
            <a:endParaRPr lang="en-US" altLang="en-US">
              <a:latin typeface="Centaur" panose="02030504050205020304" pitchFamily="18" charset="0"/>
            </a:endParaRPr>
          </a:p>
        </p:txBody>
      </p:sp>
      <p:pic>
        <p:nvPicPr>
          <p:cNvPr id="47108" name="Picture 2" descr="http://www.lodi.gov/public_works/images/paper%20recycling.jpg"/>
          <p:cNvPicPr>
            <a:picLocks noChangeAspect="1" noChangeArrowheads="1"/>
          </p:cNvPicPr>
          <p:nvPr/>
        </p:nvPicPr>
        <p:blipFill>
          <a:blip r:embed="rId2">
            <a:extLst>
              <a:ext uri="{28A0092B-C50C-407E-A947-70E740481C1C}">
                <a14:useLocalDpi xmlns:a14="http://schemas.microsoft.com/office/drawing/2010/main" val="0"/>
              </a:ext>
            </a:extLst>
          </a:blip>
          <a:srcRect t="2814"/>
          <a:stretch>
            <a:fillRect/>
          </a:stretch>
        </p:blipFill>
        <p:spPr bwMode="auto">
          <a:xfrm>
            <a:off x="4876800" y="1447800"/>
            <a:ext cx="37576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a:xfrm>
            <a:off x="612775" y="1600200"/>
            <a:ext cx="8153400" cy="4495800"/>
          </a:xfrm>
        </p:spPr>
        <p:txBody>
          <a:bodyPr/>
          <a:lstStyle/>
          <a:p>
            <a:pPr marL="0" indent="0">
              <a:buFont typeface="Wingdings" panose="05000000000000000000" pitchFamily="2" charset="2"/>
              <a:buNone/>
              <a:defRPr/>
            </a:pPr>
            <a:r>
              <a:rPr lang="en-US" sz="3200" dirty="0"/>
              <a:t>Each ton of recycled paper saves</a:t>
            </a:r>
          </a:p>
          <a:p>
            <a:pPr marL="225425" indent="-225425">
              <a:buFont typeface="Courier New" pitchFamily="49" charset="0"/>
              <a:buChar char="o"/>
              <a:defRPr/>
            </a:pPr>
            <a:r>
              <a:rPr lang="en-US" sz="2800" dirty="0"/>
              <a:t>17 trees</a:t>
            </a:r>
          </a:p>
          <a:p>
            <a:pPr marL="225425" indent="-225425">
              <a:buFont typeface="Courier New" pitchFamily="49" charset="0"/>
              <a:buChar char="o"/>
              <a:defRPr/>
            </a:pPr>
            <a:r>
              <a:rPr lang="en-US" sz="2800" dirty="0"/>
              <a:t>380 gallons of oil</a:t>
            </a:r>
          </a:p>
          <a:p>
            <a:pPr marL="225425" indent="-225425">
              <a:buFont typeface="Courier New" pitchFamily="49" charset="0"/>
              <a:buChar char="o"/>
              <a:defRPr/>
            </a:pPr>
            <a:r>
              <a:rPr lang="en-US" sz="2800" dirty="0"/>
              <a:t>Three cubic yards of </a:t>
            </a:r>
            <a:br>
              <a:rPr lang="en-US" sz="2800" dirty="0"/>
            </a:br>
            <a:r>
              <a:rPr lang="en-US" sz="2800" dirty="0"/>
              <a:t>landfill space </a:t>
            </a:r>
          </a:p>
          <a:p>
            <a:pPr marL="225425" indent="-225425">
              <a:buFont typeface="Courier New" pitchFamily="49" charset="0"/>
              <a:buChar char="o"/>
              <a:defRPr/>
            </a:pPr>
            <a:r>
              <a:rPr lang="en-US" sz="2800" dirty="0"/>
              <a:t>4,000 kilowatts of </a:t>
            </a:r>
            <a:br>
              <a:rPr lang="en-US" sz="2800" dirty="0"/>
            </a:br>
            <a:r>
              <a:rPr lang="en-US" sz="2800" dirty="0"/>
              <a:t>energy and</a:t>
            </a:r>
          </a:p>
          <a:p>
            <a:pPr marL="225425" indent="-225425">
              <a:buFont typeface="Courier New" pitchFamily="49" charset="0"/>
              <a:buChar char="o"/>
              <a:defRPr/>
            </a:pPr>
            <a:r>
              <a:rPr lang="en-US" sz="2800" dirty="0"/>
              <a:t>7,000 gallons of water</a:t>
            </a:r>
          </a:p>
        </p:txBody>
      </p:sp>
      <p:sp>
        <p:nvSpPr>
          <p:cNvPr id="8" name="Title 1"/>
          <p:cNvSpPr txBox="1">
            <a:spLocks/>
          </p:cNvSpPr>
          <p:nvPr/>
        </p:nvSpPr>
        <p:spPr bwMode="auto">
          <a:xfrm>
            <a:off x="533400" y="5638800"/>
            <a:ext cx="5983288" cy="990600"/>
          </a:xfrm>
          <a:prstGeom prst="rect">
            <a:avLst/>
          </a:prstGeom>
          <a:noFill/>
          <a:ln w="9525">
            <a:noFill/>
            <a:miter lim="800000"/>
            <a:headEnd/>
            <a:tailEnd/>
          </a:ln>
        </p:spPr>
        <p:txBody>
          <a:bodyPr anchor="ctr"/>
          <a:lstStyle/>
          <a:p>
            <a:pPr eaLnBrk="0" hangingPunct="0">
              <a:lnSpc>
                <a:spcPts val="3600"/>
              </a:lnSpc>
              <a:defRPr/>
            </a:pPr>
            <a:r>
              <a:rPr lang="en-US" sz="4000" i="1" dirty="0">
                <a:latin typeface="Calibri" pitchFamily="34" charset="0"/>
                <a:ea typeface="+mj-ea"/>
                <a:cs typeface="+mj-cs"/>
              </a:rPr>
              <a:t>Do your part!  Recycle!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lide(fromBottom)">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lide(fromBottom)">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slide(fromBottom)">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lide(fromBottom)">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CD85BD-EC7A-4F0C-9E93-8A9F3083D60D}" type="slidenum">
              <a:rPr lang="en-US" altLang="en-US">
                <a:latin typeface="Centaur" panose="02030504050205020304" pitchFamily="18" charset="0"/>
              </a:rPr>
              <a:pPr eaLnBrk="1" hangingPunct="1"/>
              <a:t>38</a:t>
            </a:fld>
            <a:endParaRPr lang="en-US" altLang="en-US">
              <a:latin typeface="Centaur" panose="02030504050205020304" pitchFamily="18" charset="0"/>
            </a:endParaRPr>
          </a:p>
        </p:txBody>
      </p:sp>
      <p:sp>
        <p:nvSpPr>
          <p:cNvPr id="44034" name="Content Placeholder 2"/>
          <p:cNvSpPr>
            <a:spLocks noGrp="1"/>
          </p:cNvSpPr>
          <p:nvPr>
            <p:ph idx="1"/>
          </p:nvPr>
        </p:nvSpPr>
        <p:spPr>
          <a:xfrm>
            <a:off x="615950" y="1590675"/>
            <a:ext cx="8147050" cy="5029200"/>
          </a:xfrm>
        </p:spPr>
        <p:txBody>
          <a:bodyPr/>
          <a:lstStyle/>
          <a:p>
            <a:pPr>
              <a:lnSpc>
                <a:spcPct val="80000"/>
              </a:lnSpc>
            </a:pPr>
            <a:r>
              <a:rPr lang="en-US" altLang="en-US" sz="2000"/>
              <a:t>The Air Quality Program’s focus is on </a:t>
            </a:r>
            <a:r>
              <a:rPr lang="en-US" altLang="en-US" sz="2000" b="1"/>
              <a:t>improving air quality </a:t>
            </a:r>
            <a:r>
              <a:rPr lang="en-US" altLang="en-US" sz="2000"/>
              <a:t>and maintaining compliance with permit requirements</a:t>
            </a:r>
          </a:p>
          <a:p>
            <a:pPr>
              <a:lnSpc>
                <a:spcPct val="80000"/>
              </a:lnSpc>
            </a:pPr>
            <a:r>
              <a:rPr lang="en-US" altLang="en-US" sz="2000"/>
              <a:t>The </a:t>
            </a:r>
            <a:r>
              <a:rPr lang="en-US" altLang="en-US" sz="2000" b="1"/>
              <a:t>goal is to reduce overall emissions </a:t>
            </a:r>
            <a:r>
              <a:rPr lang="en-US" altLang="en-US" sz="2000"/>
              <a:t>through the use of cleaner technologies or by removing pollution sources </a:t>
            </a:r>
          </a:p>
          <a:p>
            <a:pPr>
              <a:lnSpc>
                <a:spcPct val="80000"/>
              </a:lnSpc>
            </a:pPr>
            <a:r>
              <a:rPr lang="en-US" altLang="en-US" sz="2000"/>
              <a:t>Various sources generate air emissions</a:t>
            </a:r>
          </a:p>
          <a:p>
            <a:pPr lvl="1">
              <a:lnSpc>
                <a:spcPct val="80000"/>
              </a:lnSpc>
            </a:pPr>
            <a:r>
              <a:rPr lang="en-US" altLang="en-US" sz="1800"/>
              <a:t>Steam Plant </a:t>
            </a:r>
          </a:p>
          <a:p>
            <a:pPr lvl="1">
              <a:lnSpc>
                <a:spcPct val="80000"/>
              </a:lnSpc>
            </a:pPr>
            <a:r>
              <a:rPr lang="en-US" altLang="en-US" sz="1800"/>
              <a:t>Boilers</a:t>
            </a:r>
          </a:p>
          <a:p>
            <a:pPr lvl="1">
              <a:lnSpc>
                <a:spcPct val="80000"/>
              </a:lnSpc>
            </a:pPr>
            <a:r>
              <a:rPr lang="en-US" altLang="en-US" sz="1800"/>
              <a:t>Paint booths</a:t>
            </a:r>
          </a:p>
          <a:p>
            <a:pPr lvl="1">
              <a:lnSpc>
                <a:spcPct val="80000"/>
              </a:lnSpc>
            </a:pPr>
            <a:r>
              <a:rPr lang="en-US" altLang="en-US" sz="1800"/>
              <a:t>Generators</a:t>
            </a:r>
          </a:p>
          <a:p>
            <a:pPr lvl="1">
              <a:lnSpc>
                <a:spcPct val="80000"/>
              </a:lnSpc>
            </a:pPr>
            <a:r>
              <a:rPr lang="en-US" altLang="en-US" sz="1800"/>
              <a:t>Petroleum storage tanks </a:t>
            </a:r>
          </a:p>
          <a:p>
            <a:pPr lvl="1">
              <a:lnSpc>
                <a:spcPct val="80000"/>
              </a:lnSpc>
            </a:pPr>
            <a:r>
              <a:rPr lang="en-US" altLang="en-US" sz="1800"/>
              <a:t>Fire-fighting training</a:t>
            </a:r>
          </a:p>
          <a:p>
            <a:pPr lvl="1">
              <a:lnSpc>
                <a:spcPct val="80000"/>
              </a:lnSpc>
            </a:pPr>
            <a:r>
              <a:rPr lang="en-US" altLang="en-US" sz="1800"/>
              <a:t>Abrasive blasting</a:t>
            </a:r>
          </a:p>
          <a:p>
            <a:pPr lvl="1">
              <a:lnSpc>
                <a:spcPct val="80000"/>
              </a:lnSpc>
            </a:pPr>
            <a:r>
              <a:rPr lang="en-US" altLang="en-US" sz="1800"/>
              <a:t>Dry cleaning</a:t>
            </a:r>
          </a:p>
          <a:p>
            <a:pPr lvl="1">
              <a:lnSpc>
                <a:spcPct val="80000"/>
              </a:lnSpc>
            </a:pPr>
            <a:r>
              <a:rPr lang="en-US" altLang="en-US" sz="1800"/>
              <a:t>Welding</a:t>
            </a:r>
          </a:p>
          <a:p>
            <a:pPr lvl="1">
              <a:lnSpc>
                <a:spcPct val="80000"/>
              </a:lnSpc>
            </a:pPr>
            <a:r>
              <a:rPr lang="en-US" altLang="en-US" sz="1800"/>
              <a:t>Woodworking</a:t>
            </a:r>
            <a:endParaRPr lang="en-US" altLang="en-US" sz="1600"/>
          </a:p>
          <a:p>
            <a:pPr>
              <a:lnSpc>
                <a:spcPct val="80000"/>
              </a:lnSpc>
            </a:pPr>
            <a:endParaRPr lang="en-US" altLang="en-US" sz="1800"/>
          </a:p>
        </p:txBody>
      </p:sp>
      <p:sp>
        <p:nvSpPr>
          <p:cNvPr id="48132" name="Title 1"/>
          <p:cNvSpPr>
            <a:spLocks noGrp="1"/>
          </p:cNvSpPr>
          <p:nvPr>
            <p:ph type="title"/>
          </p:nvPr>
        </p:nvSpPr>
        <p:spPr>
          <a:xfrm>
            <a:off x="3138488" y="76200"/>
            <a:ext cx="5983287" cy="990600"/>
          </a:xfrm>
        </p:spPr>
        <p:txBody>
          <a:bodyPr/>
          <a:lstStyle/>
          <a:p>
            <a:r>
              <a:rPr lang="en-US" altLang="en-US" b="1"/>
              <a:t>Air Quality Program </a:t>
            </a:r>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BB7D19D9-AD71-4910-B9CD-0FC9443E46C1}" type="slidenum">
              <a:rPr lang="en-US" altLang="en-US" sz="1400" b="1">
                <a:latin typeface="Centaur" panose="02030504050205020304" pitchFamily="18" charset="0"/>
              </a:rPr>
              <a:pPr algn="ctr" eaLnBrk="1" hangingPunct="1"/>
              <a:t>38</a:t>
            </a:fld>
            <a:endParaRPr lang="en-US" altLang="en-US" sz="1400" b="1">
              <a:latin typeface="Centaur" panose="02030504050205020304" pitchFamily="18" charset="0"/>
            </a:endParaRPr>
          </a:p>
        </p:txBody>
      </p:sp>
      <p:pic>
        <p:nvPicPr>
          <p:cNvPr id="12" name="Picture 8" descr="Main Steam Plant (1700)"/>
          <p:cNvPicPr>
            <a:picLocks noChangeAspect="1" noChangeArrowheads="1"/>
          </p:cNvPicPr>
          <p:nvPr/>
        </p:nvPicPr>
        <p:blipFill>
          <a:blip r:embed="rId2" cstate="print">
            <a:extLst>
              <a:ext uri="{28A0092B-C50C-407E-A947-70E740481C1C}">
                <a14:useLocalDpi xmlns:a14="http://schemas.microsoft.com/office/drawing/2010/main" val="0"/>
              </a:ext>
            </a:extLst>
          </a:blip>
          <a:srcRect l="10368" t="8183" r="17868" b="22250"/>
          <a:stretch>
            <a:fillRect/>
          </a:stretch>
        </p:blipFill>
        <p:spPr bwMode="auto">
          <a:xfrm>
            <a:off x="4156075" y="3032125"/>
            <a:ext cx="2765425" cy="208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l="15279" t="8333" r="4167"/>
          <a:stretch>
            <a:fillRect/>
          </a:stretch>
        </p:blipFill>
        <p:spPr bwMode="auto">
          <a:xfrm>
            <a:off x="3316288" y="4562475"/>
            <a:ext cx="2849562"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038" y="4724400"/>
            <a:ext cx="1685925" cy="173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1" descr="Woodworking1202(ES-39)NorthCyclone"/>
          <p:cNvPicPr>
            <a:picLocks noChangeAspect="1" noChangeArrowheads="1"/>
          </p:cNvPicPr>
          <p:nvPr/>
        </p:nvPicPr>
        <p:blipFill>
          <a:blip r:embed="rId5">
            <a:extLst>
              <a:ext uri="{28A0092B-C50C-407E-A947-70E740481C1C}">
                <a14:useLocalDpi xmlns:a14="http://schemas.microsoft.com/office/drawing/2010/main" val="0"/>
              </a:ext>
            </a:extLst>
          </a:blip>
          <a:srcRect t="7162"/>
          <a:stretch>
            <a:fillRect/>
          </a:stretch>
        </p:blipFill>
        <p:spPr bwMode="auto">
          <a:xfrm>
            <a:off x="6172200" y="2743200"/>
            <a:ext cx="2409825" cy="2724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4034">
                                            <p:txEl>
                                              <p:pRg st="3" end="3"/>
                                            </p:txEl>
                                          </p:spTgt>
                                        </p:tgtEl>
                                        <p:attrNameLst>
                                          <p:attrName>style.visibility</p:attrName>
                                        </p:attrNameLst>
                                      </p:cBhvr>
                                      <p:to>
                                        <p:strVal val="visible"/>
                                      </p:to>
                                    </p:set>
                                    <p:anim calcmode="lin" valueType="num">
                                      <p:cBhvr additive="base">
                                        <p:cTn id="7" dur="500" fill="hold"/>
                                        <p:tgtEl>
                                          <p:spTgt spid="44034">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4">
                                            <p:txEl>
                                              <p:pRg st="3" end="3"/>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44034">
                                            <p:txEl>
                                              <p:pRg st="4" end="4"/>
                                            </p:txEl>
                                          </p:spTgt>
                                        </p:tgtEl>
                                        <p:attrNameLst>
                                          <p:attrName>style.visibility</p:attrName>
                                        </p:attrNameLst>
                                      </p:cBhvr>
                                      <p:to>
                                        <p:strVal val="visible"/>
                                      </p:to>
                                    </p:set>
                                    <p:anim calcmode="lin" valueType="num">
                                      <p:cBhvr additive="base">
                                        <p:cTn id="16" dur="500" fill="hold"/>
                                        <p:tgtEl>
                                          <p:spTgt spid="44034">
                                            <p:txEl>
                                              <p:pRg st="4" end="4"/>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403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44034">
                                            <p:txEl>
                                              <p:pRg st="5" end="5"/>
                                            </p:txEl>
                                          </p:spTgt>
                                        </p:tgtEl>
                                        <p:attrNameLst>
                                          <p:attrName>style.visibility</p:attrName>
                                        </p:attrNameLst>
                                      </p:cBhvr>
                                      <p:to>
                                        <p:strVal val="visible"/>
                                      </p:to>
                                    </p:set>
                                    <p:anim calcmode="lin" valueType="num">
                                      <p:cBhvr additive="base">
                                        <p:cTn id="22" dur="500" fill="hold"/>
                                        <p:tgtEl>
                                          <p:spTgt spid="44034">
                                            <p:txEl>
                                              <p:pRg st="5" end="5"/>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4034">
                                            <p:txEl>
                                              <p:pRg st="5" end="5"/>
                                            </p:txEl>
                                          </p:spTgt>
                                        </p:tgtEl>
                                        <p:attrNameLst>
                                          <p:attrName>ppt_y</p:attrName>
                                        </p:attrNameLst>
                                      </p:cBhvr>
                                      <p:tavLst>
                                        <p:tav tm="0">
                                          <p:val>
                                            <p:strVal val="#ppt_y"/>
                                          </p:val>
                                        </p:tav>
                                        <p:tav tm="100000">
                                          <p:val>
                                            <p:strVal val="#ppt_y"/>
                                          </p:val>
                                        </p:tav>
                                      </p:tavLst>
                                    </p:anim>
                                  </p:childTnLst>
                                </p:cTn>
                              </p:par>
                              <p:par>
                                <p:cTn id="24" presetID="9"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44034">
                                            <p:txEl>
                                              <p:pRg st="6" end="6"/>
                                            </p:txEl>
                                          </p:spTgt>
                                        </p:tgtEl>
                                        <p:attrNameLst>
                                          <p:attrName>style.visibility</p:attrName>
                                        </p:attrNameLst>
                                      </p:cBhvr>
                                      <p:to>
                                        <p:strVal val="visible"/>
                                      </p:to>
                                    </p:set>
                                    <p:anim calcmode="lin" valueType="num">
                                      <p:cBhvr additive="base">
                                        <p:cTn id="31" dur="500" fill="hold"/>
                                        <p:tgtEl>
                                          <p:spTgt spid="4403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034">
                                            <p:txEl>
                                              <p:pRg st="6" end="6"/>
                                            </p:txEl>
                                          </p:spTgt>
                                        </p:tgtEl>
                                        <p:attrNameLst>
                                          <p:attrName>ppt_y</p:attrName>
                                        </p:attrNameLst>
                                      </p:cBhvr>
                                      <p:tavLst>
                                        <p:tav tm="0">
                                          <p:val>
                                            <p:strVal val="#ppt_y"/>
                                          </p:val>
                                        </p:tav>
                                        <p:tav tm="100000">
                                          <p:val>
                                            <p:strVal val="#ppt_y"/>
                                          </p:val>
                                        </p:tav>
                                      </p:tavLst>
                                    </p:anim>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4034">
                                            <p:txEl>
                                              <p:pRg st="7" end="7"/>
                                            </p:txEl>
                                          </p:spTgt>
                                        </p:tgtEl>
                                        <p:attrNameLst>
                                          <p:attrName>style.visibility</p:attrName>
                                        </p:attrNameLst>
                                      </p:cBhvr>
                                      <p:to>
                                        <p:strVal val="visible"/>
                                      </p:to>
                                    </p:set>
                                    <p:anim calcmode="lin" valueType="num">
                                      <p:cBhvr additive="base">
                                        <p:cTn id="40" dur="500" fill="hold"/>
                                        <p:tgtEl>
                                          <p:spTgt spid="44034">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4403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nodeType="clickEffect">
                                  <p:stCondLst>
                                    <p:cond delay="0"/>
                                  </p:stCondLst>
                                  <p:childTnLst>
                                    <p:set>
                                      <p:cBhvr>
                                        <p:cTn id="45" dur="1" fill="hold">
                                          <p:stCondLst>
                                            <p:cond delay="0"/>
                                          </p:stCondLst>
                                        </p:cTn>
                                        <p:tgtEl>
                                          <p:spTgt spid="44034">
                                            <p:txEl>
                                              <p:pRg st="8" end="8"/>
                                            </p:txEl>
                                          </p:spTgt>
                                        </p:tgtEl>
                                        <p:attrNameLst>
                                          <p:attrName>style.visibility</p:attrName>
                                        </p:attrNameLst>
                                      </p:cBhvr>
                                      <p:to>
                                        <p:strVal val="visible"/>
                                      </p:to>
                                    </p:set>
                                    <p:anim calcmode="lin" valueType="num">
                                      <p:cBhvr additive="base">
                                        <p:cTn id="46" dur="500" fill="hold"/>
                                        <p:tgtEl>
                                          <p:spTgt spid="44034">
                                            <p:txEl>
                                              <p:pRg st="8" end="8"/>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4403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nodeType="clickEffect">
                                  <p:stCondLst>
                                    <p:cond delay="0"/>
                                  </p:stCondLst>
                                  <p:childTnLst>
                                    <p:set>
                                      <p:cBhvr>
                                        <p:cTn id="51" dur="1" fill="hold">
                                          <p:stCondLst>
                                            <p:cond delay="0"/>
                                          </p:stCondLst>
                                        </p:cTn>
                                        <p:tgtEl>
                                          <p:spTgt spid="44034">
                                            <p:txEl>
                                              <p:pRg st="9" end="9"/>
                                            </p:txEl>
                                          </p:spTgt>
                                        </p:tgtEl>
                                        <p:attrNameLst>
                                          <p:attrName>style.visibility</p:attrName>
                                        </p:attrNameLst>
                                      </p:cBhvr>
                                      <p:to>
                                        <p:strVal val="visible"/>
                                      </p:to>
                                    </p:set>
                                    <p:anim calcmode="lin" valueType="num">
                                      <p:cBhvr additive="base">
                                        <p:cTn id="52" dur="500" fill="hold"/>
                                        <p:tgtEl>
                                          <p:spTgt spid="44034">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44034">
                                            <p:txEl>
                                              <p:pRg st="9" end="9"/>
                                            </p:txEl>
                                          </p:spTgt>
                                        </p:tgtEl>
                                        <p:attrNameLst>
                                          <p:attrName>ppt_y</p:attrName>
                                        </p:attrNameLst>
                                      </p:cBhvr>
                                      <p:tavLst>
                                        <p:tav tm="0">
                                          <p:val>
                                            <p:strVal val="#ppt_y"/>
                                          </p:val>
                                        </p:tav>
                                        <p:tav tm="100000">
                                          <p:val>
                                            <p:strVal val="#ppt_y"/>
                                          </p:val>
                                        </p:tav>
                                      </p:tavLst>
                                    </p:anim>
                                  </p:childTnLst>
                                </p:cTn>
                              </p:par>
                              <p:par>
                                <p:cTn id="54" presetID="9"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dissolve">
                                      <p:cBhvr>
                                        <p:cTn id="56" dur="500"/>
                                        <p:tgtEl>
                                          <p:spTgt spid="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44034">
                                            <p:txEl>
                                              <p:pRg st="10" end="10"/>
                                            </p:txEl>
                                          </p:spTgt>
                                        </p:tgtEl>
                                        <p:attrNameLst>
                                          <p:attrName>style.visibility</p:attrName>
                                        </p:attrNameLst>
                                      </p:cBhvr>
                                      <p:to>
                                        <p:strVal val="visible"/>
                                      </p:to>
                                    </p:set>
                                    <p:anim calcmode="lin" valueType="num">
                                      <p:cBhvr additive="base">
                                        <p:cTn id="61" dur="500" fill="hold"/>
                                        <p:tgtEl>
                                          <p:spTgt spid="44034">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4034">
                                            <p:txEl>
                                              <p:pRg st="10" end="10"/>
                                            </p:txEl>
                                          </p:spTgt>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44034">
                                            <p:txEl>
                                              <p:pRg st="11" end="11"/>
                                            </p:txEl>
                                          </p:spTgt>
                                        </p:tgtEl>
                                        <p:attrNameLst>
                                          <p:attrName>style.visibility</p:attrName>
                                        </p:attrNameLst>
                                      </p:cBhvr>
                                      <p:to>
                                        <p:strVal val="visible"/>
                                      </p:to>
                                    </p:set>
                                    <p:anim calcmode="lin" valueType="num">
                                      <p:cBhvr additive="base">
                                        <p:cTn id="65" dur="500" fill="hold"/>
                                        <p:tgtEl>
                                          <p:spTgt spid="44034">
                                            <p:txEl>
                                              <p:pRg st="11" end="11"/>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4034">
                                            <p:txEl>
                                              <p:pRg st="11" end="11"/>
                                            </p:txEl>
                                          </p:spTgt>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44034">
                                            <p:txEl>
                                              <p:pRg st="12" end="12"/>
                                            </p:txEl>
                                          </p:spTgt>
                                        </p:tgtEl>
                                        <p:attrNameLst>
                                          <p:attrName>style.visibility</p:attrName>
                                        </p:attrNameLst>
                                      </p:cBhvr>
                                      <p:to>
                                        <p:strVal val="visible"/>
                                      </p:to>
                                    </p:set>
                                    <p:anim calcmode="lin" valueType="num">
                                      <p:cBhvr additive="base">
                                        <p:cTn id="69" dur="500" fill="hold"/>
                                        <p:tgtEl>
                                          <p:spTgt spid="44034">
                                            <p:txEl>
                                              <p:pRg st="12" end="12"/>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44034">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17C1E3-2022-4864-9B26-189EDF1BB1B5}" type="slidenum">
              <a:rPr lang="en-US" altLang="en-US">
                <a:latin typeface="Centaur" panose="02030504050205020304" pitchFamily="18" charset="0"/>
              </a:rPr>
              <a:pPr eaLnBrk="1" hangingPunct="1"/>
              <a:t>39</a:t>
            </a:fld>
            <a:endParaRPr lang="en-US" altLang="en-US">
              <a:latin typeface="Centaur" panose="02030504050205020304" pitchFamily="18" charset="0"/>
            </a:endParaRPr>
          </a:p>
        </p:txBody>
      </p:sp>
      <p:sp>
        <p:nvSpPr>
          <p:cNvPr id="45058" name="Content Placeholder 2"/>
          <p:cNvSpPr>
            <a:spLocks noGrp="1"/>
          </p:cNvSpPr>
          <p:nvPr>
            <p:ph idx="1"/>
          </p:nvPr>
        </p:nvSpPr>
        <p:spPr>
          <a:xfrm>
            <a:off x="762000" y="1527175"/>
            <a:ext cx="8226425" cy="5257800"/>
          </a:xfrm>
        </p:spPr>
        <p:txBody>
          <a:bodyPr/>
          <a:lstStyle/>
          <a:p>
            <a:pPr>
              <a:lnSpc>
                <a:spcPts val="2400"/>
              </a:lnSpc>
              <a:spcBef>
                <a:spcPts val="200"/>
              </a:spcBef>
            </a:pPr>
            <a:r>
              <a:rPr lang="en-US" altLang="en-US" sz="2600" dirty="0"/>
              <a:t>What do you need to do if your work could impact air quality?</a:t>
            </a:r>
          </a:p>
          <a:p>
            <a:pPr marL="3773488" lvl="1" indent="-296863">
              <a:lnSpc>
                <a:spcPts val="2000"/>
              </a:lnSpc>
              <a:spcBef>
                <a:spcPts val="600"/>
              </a:spcBef>
              <a:spcAft>
                <a:spcPts val="600"/>
              </a:spcAft>
            </a:pPr>
            <a:r>
              <a:rPr lang="en-US" altLang="en-US" sz="1900" dirty="0"/>
              <a:t>Follow equipment air permit requirements, including keeping records for material usage</a:t>
            </a:r>
            <a:r>
              <a:rPr lang="en-US" altLang="en-US" sz="2000" dirty="0"/>
              <a:t> </a:t>
            </a:r>
          </a:p>
          <a:p>
            <a:pPr marL="3773488" lvl="1" indent="-296863">
              <a:lnSpc>
                <a:spcPts val="2000"/>
              </a:lnSpc>
              <a:spcBef>
                <a:spcPts val="600"/>
              </a:spcBef>
              <a:spcAft>
                <a:spcPts val="600"/>
              </a:spcAft>
            </a:pPr>
            <a:r>
              <a:rPr lang="en-US" altLang="en-US" sz="1900" dirty="0"/>
              <a:t>Notify the ROICC or Contract Rep &amp; EMD Air Quality Program Manager</a:t>
            </a:r>
          </a:p>
          <a:p>
            <a:pPr marL="3940175" lvl="2" indent="-180975">
              <a:lnSpc>
                <a:spcPts val="2000"/>
              </a:lnSpc>
              <a:spcBef>
                <a:spcPts val="600"/>
              </a:spcBef>
              <a:spcAft>
                <a:spcPts val="600"/>
              </a:spcAft>
            </a:pPr>
            <a:r>
              <a:rPr lang="en-US" altLang="en-US" sz="1700" dirty="0"/>
              <a:t>Before installing new equipment on site</a:t>
            </a:r>
          </a:p>
          <a:p>
            <a:pPr marL="3940175" lvl="2" indent="-180975">
              <a:lnSpc>
                <a:spcPts val="2000"/>
              </a:lnSpc>
              <a:spcBef>
                <a:spcPts val="600"/>
              </a:spcBef>
              <a:spcAft>
                <a:spcPts val="600"/>
              </a:spcAft>
            </a:pPr>
            <a:r>
              <a:rPr lang="en-US" altLang="en-US" sz="1700" dirty="0"/>
              <a:t>Before modifying existing permitted sources (including physical and material changes)</a:t>
            </a:r>
          </a:p>
          <a:p>
            <a:pPr marL="3773488" lvl="1" indent="-296863">
              <a:lnSpc>
                <a:spcPts val="2000"/>
              </a:lnSpc>
              <a:spcBef>
                <a:spcPts val="600"/>
              </a:spcBef>
              <a:spcAft>
                <a:spcPts val="600"/>
              </a:spcAft>
            </a:pPr>
            <a:r>
              <a:rPr lang="en-US" altLang="en-US" sz="1900" dirty="0"/>
              <a:t>Prior to beginning operations that generate emissions contact your unit ECC to ensure the proper paperwork is being filled out.</a:t>
            </a:r>
            <a:endParaRPr lang="en-US" altLang="en-US" sz="2500" dirty="0"/>
          </a:p>
        </p:txBody>
      </p:sp>
      <p:sp>
        <p:nvSpPr>
          <p:cNvPr id="2" name="Title 1"/>
          <p:cNvSpPr>
            <a:spLocks noGrp="1"/>
          </p:cNvSpPr>
          <p:nvPr>
            <p:ph type="title"/>
          </p:nvPr>
        </p:nvSpPr>
        <p:spPr>
          <a:xfrm>
            <a:off x="3032125" y="115888"/>
            <a:ext cx="5983288" cy="990600"/>
          </a:xfrm>
        </p:spPr>
        <p:txBody>
          <a:bodyPr>
            <a:normAutofit fontScale="90000"/>
          </a:bodyPr>
          <a:lstStyle/>
          <a:p>
            <a:pPr>
              <a:defRPr/>
            </a:pPr>
            <a:r>
              <a:rPr lang="en-US" b="1" dirty="0"/>
              <a:t>How Can I Help Improve or Manage Air Quality?</a:t>
            </a:r>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404BBD3A-1201-4F43-B2F6-99B42B859940}" type="slidenum">
              <a:rPr lang="en-US" altLang="en-US" sz="1400" b="1">
                <a:latin typeface="Centaur" panose="02030504050205020304" pitchFamily="18" charset="0"/>
              </a:rPr>
              <a:pPr algn="ctr" eaLnBrk="1" hangingPunct="1"/>
              <a:t>39</a:t>
            </a:fld>
            <a:endParaRPr lang="en-US" altLang="en-US" sz="1400" b="1">
              <a:latin typeface="Centaur" panose="02030504050205020304" pitchFamily="18" charset="0"/>
            </a:endParaRPr>
          </a:p>
        </p:txBody>
      </p:sp>
      <p:pic>
        <p:nvPicPr>
          <p:cNvPr id="2050" name="Picture 2"/>
          <p:cNvPicPr>
            <a:picLocks noChangeAspect="1" noChangeArrowheads="1"/>
          </p:cNvPicPr>
          <p:nvPr/>
        </p:nvPicPr>
        <p:blipFill>
          <a:blip r:embed="rId2"/>
          <a:srcRect/>
          <a:stretch>
            <a:fillRect/>
          </a:stretch>
        </p:blipFill>
        <p:spPr bwMode="auto">
          <a:xfrm>
            <a:off x="452438" y="2286000"/>
            <a:ext cx="3783012" cy="3124200"/>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5058">
                                            <p:txEl>
                                              <p:pRg st="1" end="1"/>
                                            </p:txEl>
                                          </p:spTgt>
                                        </p:tgtEl>
                                        <p:attrNameLst>
                                          <p:attrName>style.visibility</p:attrName>
                                        </p:attrNameLst>
                                      </p:cBhvr>
                                      <p:to>
                                        <p:strVal val="visible"/>
                                      </p:to>
                                    </p:set>
                                    <p:anim calcmode="lin" valueType="num">
                                      <p:cBhvr additive="base">
                                        <p:cTn id="7" dur="500" fill="hold"/>
                                        <p:tgtEl>
                                          <p:spTgt spid="4505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058">
                                            <p:txEl>
                                              <p:pRg st="2" end="2"/>
                                            </p:txEl>
                                          </p:spTgt>
                                        </p:tgtEl>
                                        <p:attrNameLst>
                                          <p:attrName>style.visibility</p:attrName>
                                        </p:attrNameLst>
                                      </p:cBhvr>
                                      <p:to>
                                        <p:strVal val="visible"/>
                                      </p:to>
                                    </p:set>
                                    <p:anim calcmode="lin" valueType="num">
                                      <p:cBhvr additive="base">
                                        <p:cTn id="13" dur="500" fill="hold"/>
                                        <p:tgtEl>
                                          <p:spTgt spid="4505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8">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058">
                                            <p:txEl>
                                              <p:pRg st="3" end="3"/>
                                            </p:txEl>
                                          </p:spTgt>
                                        </p:tgtEl>
                                        <p:attrNameLst>
                                          <p:attrName>style.visibility</p:attrName>
                                        </p:attrNameLst>
                                      </p:cBhvr>
                                      <p:to>
                                        <p:strVal val="visible"/>
                                      </p:to>
                                    </p:set>
                                    <p:anim calcmode="lin" valueType="num">
                                      <p:cBhvr additive="base">
                                        <p:cTn id="17" dur="500" fill="hold"/>
                                        <p:tgtEl>
                                          <p:spTgt spid="4505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058">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5058">
                                            <p:txEl>
                                              <p:pRg st="4" end="4"/>
                                            </p:txEl>
                                          </p:spTgt>
                                        </p:tgtEl>
                                        <p:attrNameLst>
                                          <p:attrName>style.visibility</p:attrName>
                                        </p:attrNameLst>
                                      </p:cBhvr>
                                      <p:to>
                                        <p:strVal val="visible"/>
                                      </p:to>
                                    </p:set>
                                    <p:anim calcmode="lin" valueType="num">
                                      <p:cBhvr additive="base">
                                        <p:cTn id="21" dur="500" fill="hold"/>
                                        <p:tgtEl>
                                          <p:spTgt spid="4505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505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5058">
                                            <p:txEl>
                                              <p:pRg st="5" end="5"/>
                                            </p:txEl>
                                          </p:spTgt>
                                        </p:tgtEl>
                                        <p:attrNameLst>
                                          <p:attrName>style.visibility</p:attrName>
                                        </p:attrNameLst>
                                      </p:cBhvr>
                                      <p:to>
                                        <p:strVal val="visible"/>
                                      </p:to>
                                    </p:set>
                                    <p:anim calcmode="lin" valueType="num">
                                      <p:cBhvr additive="base">
                                        <p:cTn id="27" dur="500" fill="hold"/>
                                        <p:tgtEl>
                                          <p:spTgt spid="4505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505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4</a:t>
            </a:fld>
            <a:endParaRPr lang="en-US" altLang="en-US"/>
          </a:p>
        </p:txBody>
      </p:sp>
      <p:sp>
        <p:nvSpPr>
          <p:cNvPr id="5" name="Title 1"/>
          <p:cNvSpPr txBox="1">
            <a:spLocks/>
          </p:cNvSpPr>
          <p:nvPr/>
        </p:nvSpPr>
        <p:spPr bwMode="auto">
          <a:xfrm>
            <a:off x="2971800" y="76200"/>
            <a:ext cx="617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a:lnSpc>
                <a:spcPts val="2600"/>
              </a:lnSpc>
            </a:pPr>
            <a:r>
              <a:rPr lang="en-US" altLang="en-US" sz="3000" b="1" dirty="0"/>
              <a:t>MCAS New River</a:t>
            </a:r>
            <a:br>
              <a:rPr lang="en-US" altLang="en-US" sz="3000" b="1" dirty="0"/>
            </a:br>
            <a:r>
              <a:rPr lang="en-US" altLang="en-US" sz="3000" b="1" dirty="0"/>
              <a:t>Commanding Officer’s </a:t>
            </a:r>
            <a:br>
              <a:rPr lang="en-US" altLang="en-US" sz="3000" b="1" dirty="0"/>
            </a:br>
            <a:r>
              <a:rPr lang="en-US" altLang="en-US" sz="3000" b="1" dirty="0"/>
              <a:t>Environmental Policy Statement</a:t>
            </a:r>
          </a:p>
        </p:txBody>
      </p:sp>
      <p:sp>
        <p:nvSpPr>
          <p:cNvPr id="6" name="Content Placeholder 2"/>
          <p:cNvSpPr txBox="1">
            <a:spLocks/>
          </p:cNvSpPr>
          <p:nvPr/>
        </p:nvSpPr>
        <p:spPr bwMode="auto">
          <a:xfrm>
            <a:off x="228600" y="2590800"/>
            <a:ext cx="8610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tabLst>
                <a:tab pos="2514600" algn="l"/>
              </a:tabLst>
            </a:pPr>
            <a:r>
              <a:rPr lang="en-US" altLang="en-US" sz="1600" dirty="0">
                <a:solidFill>
                  <a:schemeClr val="tx1"/>
                </a:solidFill>
              </a:rPr>
              <a:t>MCAS New River will…</a:t>
            </a:r>
          </a:p>
          <a:p>
            <a:pPr algn="l"/>
            <a:r>
              <a:rPr lang="en-US" sz="1600" dirty="0">
                <a:solidFill>
                  <a:schemeClr val="tx1"/>
                </a:solidFill>
              </a:rPr>
              <a:t>• Prevent pollution and minimize the distribution and use of hazardous materials to provide our tenant units and surrounding communities with safer and cleaner living environments;</a:t>
            </a:r>
          </a:p>
          <a:p>
            <a:pPr algn="l"/>
            <a:r>
              <a:rPr lang="en-US" sz="1600" dirty="0">
                <a:solidFill>
                  <a:schemeClr val="tx1"/>
                </a:solidFill>
              </a:rPr>
              <a:t>• Preventive identification and evaluation of environmental risk, along with the implementation of measures to eliminate or control that risk;</a:t>
            </a:r>
          </a:p>
          <a:p>
            <a:pPr algn="l"/>
            <a:r>
              <a:rPr lang="en-US" sz="1600" dirty="0">
                <a:solidFill>
                  <a:schemeClr val="tx1"/>
                </a:solidFill>
              </a:rPr>
              <a:t>• Set and review environmental objectives and targets, participate in external and internal environmental program assessments to allow for continued improvement</a:t>
            </a:r>
          </a:p>
          <a:p>
            <a:pPr algn="l"/>
            <a:r>
              <a:rPr lang="en-US" sz="1600" dirty="0">
                <a:solidFill>
                  <a:schemeClr val="tx1"/>
                </a:solidFill>
              </a:rPr>
              <a:t>• Adoption of industry best practices and prevent pollution whenever possible; </a:t>
            </a:r>
          </a:p>
          <a:p>
            <a:pPr algn="l"/>
            <a:r>
              <a:rPr lang="en-US" sz="1600" dirty="0">
                <a:solidFill>
                  <a:schemeClr val="tx1"/>
                </a:solidFill>
              </a:rPr>
              <a:t>• Clean contaminated sites and prevent future contamination or spills;</a:t>
            </a:r>
          </a:p>
          <a:p>
            <a:pPr algn="l"/>
            <a:r>
              <a:rPr lang="en-US" sz="1600" dirty="0">
                <a:solidFill>
                  <a:schemeClr val="tx1"/>
                </a:solidFill>
              </a:rPr>
              <a:t>• Conserve our finite natural and cultural resources by encouraging training and awareness of environmental factors such as soil erosion, waste streams and fire hazards.</a:t>
            </a:r>
            <a:endParaRPr lang="en-US" altLang="en-US" sz="1600" dirty="0">
              <a:solidFill>
                <a:schemeClr val="tx1"/>
              </a:solidFill>
            </a:endParaRPr>
          </a:p>
        </p:txBody>
      </p:sp>
      <p:sp>
        <p:nvSpPr>
          <p:cNvPr id="7" name="Content Placeholder 2"/>
          <p:cNvSpPr txBox="1">
            <a:spLocks/>
          </p:cNvSpPr>
          <p:nvPr/>
        </p:nvSpPr>
        <p:spPr bwMode="auto">
          <a:xfrm>
            <a:off x="228600" y="5791200"/>
            <a:ext cx="8610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algn="ctr" eaLnBrk="1" hangingPunct="1">
              <a:lnSpc>
                <a:spcPts val="2400"/>
              </a:lnSpc>
            </a:pPr>
            <a:r>
              <a:rPr lang="en-US" altLang="en-US" sz="1700" i="1" dirty="0"/>
              <a:t>Why?… </a:t>
            </a:r>
          </a:p>
          <a:p>
            <a:pPr marL="0" lvl="1" eaLnBrk="1" hangingPunct="1">
              <a:lnSpc>
                <a:spcPts val="2400"/>
              </a:lnSpc>
            </a:pPr>
            <a:r>
              <a:rPr lang="en-US" altLang="en-US" sz="1700" i="1" dirty="0"/>
              <a:t>In order to fulfill our obligation of good stewardship and to preserve the ability to fulfill our mission.</a:t>
            </a:r>
          </a:p>
        </p:txBody>
      </p:sp>
      <p:sp>
        <p:nvSpPr>
          <p:cNvPr id="8" name="Text Box 7"/>
          <p:cNvSpPr txBox="1">
            <a:spLocks noChangeArrowheads="1"/>
          </p:cNvSpPr>
          <p:nvPr/>
        </p:nvSpPr>
        <p:spPr bwMode="auto">
          <a:xfrm>
            <a:off x="228600" y="1371600"/>
            <a:ext cx="86106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i="1" dirty="0">
                <a:latin typeface="Calibri" panose="020F0502020204030204" pitchFamily="34" charset="0"/>
              </a:rPr>
              <a:t>“</a:t>
            </a:r>
            <a:r>
              <a:rPr lang="en-US" sz="1700" b="1" i="1" dirty="0">
                <a:latin typeface="Calibri" panose="020F0502020204030204" pitchFamily="34" charset="0"/>
              </a:rPr>
              <a:t>MCAS New River is dedicated to the continuous improvement of our environmental performance over time and to initiate additional projects and/or activities that will further reduce our impacts on the environment. Our commitment to the environment will conducted in a thoughtful, responsible way, with a view to preventing pollution and safeguarding our natural environment.</a:t>
            </a:r>
            <a:r>
              <a:rPr lang="en-US" altLang="en-US" sz="1700" b="1" i="1" dirty="0">
                <a:latin typeface="Calibri" panose="020F0502020204030204" pitchFamily="34" charset="0"/>
              </a:rPr>
              <a:t>”</a:t>
            </a:r>
          </a:p>
        </p:txBody>
      </p:sp>
    </p:spTree>
    <p:extLst>
      <p:ext uri="{BB962C8B-B14F-4D97-AF65-F5344CB8AC3E}">
        <p14:creationId xmlns:p14="http://schemas.microsoft.com/office/powerpoint/2010/main" val="34919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slide(fromBottom)">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AC2A5C-2D05-4906-9D1F-37ABBDE8830E}" type="slidenum">
              <a:rPr lang="en-US" altLang="en-US">
                <a:latin typeface="Centaur" panose="02030504050205020304" pitchFamily="18" charset="0"/>
              </a:rPr>
              <a:pPr eaLnBrk="1" hangingPunct="1"/>
              <a:t>40</a:t>
            </a:fld>
            <a:endParaRPr lang="en-US" altLang="en-US">
              <a:latin typeface="Centaur" panose="02030504050205020304" pitchFamily="18" charset="0"/>
            </a:endParaRPr>
          </a:p>
        </p:txBody>
      </p:sp>
      <p:sp>
        <p:nvSpPr>
          <p:cNvPr id="9" name="Slide Number Placeholder 22"/>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D522DD50-321D-415C-908B-7D332A40BE86}" type="slidenum">
              <a:rPr lang="en-US" altLang="en-US" sz="1400" b="1">
                <a:latin typeface="Centaur" panose="02030504050205020304" pitchFamily="18" charset="0"/>
              </a:rPr>
              <a:pPr algn="ctr" eaLnBrk="1" hangingPunct="1"/>
              <a:t>40</a:t>
            </a:fld>
            <a:endParaRPr lang="en-US" altLang="en-US" sz="1400" b="1">
              <a:latin typeface="Centaur" panose="02030504050205020304" pitchFamily="18" charset="0"/>
            </a:endParaRPr>
          </a:p>
        </p:txBody>
      </p:sp>
      <p:sp>
        <p:nvSpPr>
          <p:cNvPr id="50180" name="Title 1"/>
          <p:cNvSpPr>
            <a:spLocks noGrp="1"/>
          </p:cNvSpPr>
          <p:nvPr>
            <p:ph type="title"/>
          </p:nvPr>
        </p:nvSpPr>
        <p:spPr>
          <a:xfrm>
            <a:off x="3138488" y="182563"/>
            <a:ext cx="5983287" cy="990600"/>
          </a:xfrm>
        </p:spPr>
        <p:txBody>
          <a:bodyPr/>
          <a:lstStyle/>
          <a:p>
            <a:r>
              <a:rPr lang="en-US" altLang="en-US" b="1"/>
              <a:t>Asbestos Management</a:t>
            </a:r>
          </a:p>
        </p:txBody>
      </p:sp>
      <p:sp>
        <p:nvSpPr>
          <p:cNvPr id="3" name="Content Placeholder 2"/>
          <p:cNvSpPr>
            <a:spLocks noGrp="1"/>
          </p:cNvSpPr>
          <p:nvPr>
            <p:ph idx="1"/>
          </p:nvPr>
        </p:nvSpPr>
        <p:spPr>
          <a:xfrm>
            <a:off x="381000" y="1447800"/>
            <a:ext cx="6397625" cy="2895600"/>
          </a:xfrm>
        </p:spPr>
        <p:txBody>
          <a:bodyPr>
            <a:normAutofit fontScale="85000" lnSpcReduction="10000"/>
          </a:bodyPr>
          <a:lstStyle/>
          <a:p>
            <a:pPr marL="0" indent="0">
              <a:spcBef>
                <a:spcPct val="0"/>
              </a:spcBef>
              <a:buFont typeface="Wingdings" panose="05000000000000000000" pitchFamily="2" charset="2"/>
              <a:buNone/>
              <a:defRPr/>
            </a:pPr>
            <a:r>
              <a:rPr lang="en-US" sz="2400" b="1" i="1" dirty="0"/>
              <a:t>What is Asbestos?  </a:t>
            </a:r>
            <a:r>
              <a:rPr lang="en-US" sz="2400" dirty="0"/>
              <a:t>Asbestos is a fiber used in building construction materials for insulation and fire-retardation</a:t>
            </a:r>
          </a:p>
          <a:p>
            <a:pPr lvl="1">
              <a:defRPr/>
            </a:pPr>
            <a:r>
              <a:rPr lang="en-US" sz="2100" dirty="0"/>
              <a:t>Used in roofing shingles, ceiling and floor tiles, cement products, automobile clutch, brake, and transmission parts, heat-resistant fabrics, packaging, gaskets, and coatings</a:t>
            </a:r>
          </a:p>
          <a:p>
            <a:pPr lvl="1">
              <a:defRPr/>
            </a:pPr>
            <a:r>
              <a:rPr lang="en-US" sz="2100" dirty="0"/>
              <a:t>When asbestos-containing materials are damaged or disturbed </a:t>
            </a:r>
            <a:r>
              <a:rPr lang="en-US" sz="2100" b="1" i="1" dirty="0"/>
              <a:t>by repair, remodeling or demolition activities,</a:t>
            </a:r>
            <a:r>
              <a:rPr lang="en-US" sz="2100" dirty="0"/>
              <a:t> microscopic fibers become airborne and may be inhaled and cause significant health problems</a:t>
            </a:r>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B209904F-DFD0-4FDD-9ADD-69CA08071D91}" type="slidenum">
              <a:rPr lang="en-US" altLang="en-US" sz="1400" b="1">
                <a:latin typeface="Centaur" panose="02030504050205020304" pitchFamily="18" charset="0"/>
              </a:rPr>
              <a:pPr algn="ctr" eaLnBrk="1" hangingPunct="1"/>
              <a:t>40</a:t>
            </a:fld>
            <a:endParaRPr lang="en-US" altLang="en-US" sz="1400" b="1">
              <a:latin typeface="Centaur" panose="02030504050205020304" pitchFamily="18" charset="0"/>
            </a:endParaRPr>
          </a:p>
        </p:txBody>
      </p:sp>
      <p:grpSp>
        <p:nvGrpSpPr>
          <p:cNvPr id="11" name="Group 10"/>
          <p:cNvGrpSpPr>
            <a:grpSpLocks/>
          </p:cNvGrpSpPr>
          <p:nvPr/>
        </p:nvGrpSpPr>
        <p:grpSpPr bwMode="auto">
          <a:xfrm>
            <a:off x="6554788" y="1500188"/>
            <a:ext cx="2449512" cy="3300412"/>
            <a:chOff x="6554788" y="1500188"/>
            <a:chExt cx="2449512" cy="3300412"/>
          </a:xfrm>
        </p:grpSpPr>
        <p:pic>
          <p:nvPicPr>
            <p:cNvPr id="50186" name="Picture 4" descr="S23-04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4788" y="2962275"/>
              <a:ext cx="2449512" cy="1838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187" name="Picture 9" descr="asbes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00188"/>
              <a:ext cx="1828800" cy="2103437"/>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491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38600"/>
            <a:ext cx="2844800" cy="2195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3" name="Content Placeholder 2"/>
          <p:cNvSpPr txBox="1">
            <a:spLocks/>
          </p:cNvSpPr>
          <p:nvPr/>
        </p:nvSpPr>
        <p:spPr bwMode="auto">
          <a:xfrm>
            <a:off x="3200400" y="3962400"/>
            <a:ext cx="5410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700"/>
              </a:spcBef>
              <a:buClr>
                <a:schemeClr val="accent2"/>
              </a:buClr>
              <a:buSzPct val="60000"/>
              <a:buFont typeface="Wingdings" panose="05000000000000000000" pitchFamily="2" charset="2"/>
              <a:buNone/>
            </a:pPr>
            <a:r>
              <a:rPr lang="en-US" altLang="en-US" sz="2000" b="1" i="1">
                <a:latin typeface="Calibri" panose="020F0502020204030204" pitchFamily="34" charset="0"/>
              </a:rPr>
              <a:t>What do you need to know?</a:t>
            </a:r>
            <a:endParaRPr lang="en-US" altLang="en-US" sz="2000">
              <a:latin typeface="Calibri" panose="020F0502020204030204" pitchFamily="34" charset="0"/>
            </a:endParaRPr>
          </a:p>
          <a:p>
            <a:pPr>
              <a:buClr>
                <a:schemeClr val="accent2"/>
              </a:buClr>
              <a:buSzPct val="60000"/>
              <a:buFont typeface="Wingdings" panose="05000000000000000000" pitchFamily="2" charset="2"/>
              <a:buChar char=""/>
            </a:pPr>
            <a:r>
              <a:rPr lang="en-US" altLang="en-US">
                <a:solidFill>
                  <a:srgbClr val="C00000"/>
                </a:solidFill>
                <a:latin typeface="Calibri" panose="020F0502020204030204" pitchFamily="34" charset="0"/>
              </a:rPr>
              <a:t>Intact and undisturbed asbestos                                    in buildings does NOT pose a                                        health risk to occupants</a:t>
            </a:r>
          </a:p>
          <a:p>
            <a:pPr>
              <a:buClr>
                <a:schemeClr val="accent2"/>
              </a:buClr>
              <a:buSzPct val="60000"/>
              <a:buFont typeface="Wingdings" panose="05000000000000000000" pitchFamily="2" charset="2"/>
              <a:buChar char=""/>
            </a:pPr>
            <a:r>
              <a:rPr lang="en-US" altLang="en-US">
                <a:latin typeface="Calibri" panose="020F0502020204030204" pitchFamily="34" charset="0"/>
              </a:rPr>
              <a:t>Prior to renovating any buildings, contact EMD to verify that no asbestos is present</a:t>
            </a:r>
          </a:p>
          <a:p>
            <a:pPr>
              <a:buClr>
                <a:schemeClr val="accent2"/>
              </a:buClr>
              <a:buSzPct val="60000"/>
              <a:buFont typeface="Wingdings" panose="05000000000000000000" pitchFamily="2" charset="2"/>
              <a:buChar char=""/>
            </a:pPr>
            <a:r>
              <a:rPr lang="en-US" altLang="en-US">
                <a:latin typeface="Calibri" panose="020F0502020204030204" pitchFamily="34" charset="0"/>
              </a:rPr>
              <a:t>Most buildings have asbestos surveys typically located in the mechanical room and on the building’s official bulletin board</a:t>
            </a:r>
          </a:p>
          <a:p>
            <a:pPr>
              <a:buClr>
                <a:schemeClr val="accent2"/>
              </a:buClr>
              <a:buSzPct val="60000"/>
            </a:pPr>
            <a:endParaRPr lang="en-US" altLang="en-US">
              <a:solidFill>
                <a:srgbClr val="C0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47113">
                                            <p:txEl>
                                              <p:pRg st="0" end="0"/>
                                            </p:txEl>
                                          </p:spTgt>
                                        </p:tgtEl>
                                        <p:attrNameLst>
                                          <p:attrName>style.visibility</p:attrName>
                                        </p:attrNameLst>
                                      </p:cBhvr>
                                      <p:to>
                                        <p:strVal val="visible"/>
                                      </p:to>
                                    </p:set>
                                    <p:anim calcmode="lin" valueType="num">
                                      <p:cBhvr additive="base">
                                        <p:cTn id="25" dur="500" fill="hold"/>
                                        <p:tgtEl>
                                          <p:spTgt spid="471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113">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7113">
                                            <p:txEl>
                                              <p:pRg st="1" end="1"/>
                                            </p:txEl>
                                          </p:spTgt>
                                        </p:tgtEl>
                                        <p:attrNameLst>
                                          <p:attrName>style.visibility</p:attrName>
                                        </p:attrNameLst>
                                      </p:cBhvr>
                                      <p:to>
                                        <p:strVal val="visible"/>
                                      </p:to>
                                    </p:set>
                                    <p:anim calcmode="lin" valueType="num">
                                      <p:cBhvr additive="base">
                                        <p:cTn id="29" dur="500" fill="hold"/>
                                        <p:tgtEl>
                                          <p:spTgt spid="4711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7113">
                                            <p:txEl>
                                              <p:pRg st="1" end="1"/>
                                            </p:txEl>
                                          </p:spTgt>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47113">
                                            <p:txEl>
                                              <p:pRg st="2" end="2"/>
                                            </p:txEl>
                                          </p:spTgt>
                                        </p:tgtEl>
                                        <p:attrNameLst>
                                          <p:attrName>style.visibility</p:attrName>
                                        </p:attrNameLst>
                                      </p:cBhvr>
                                      <p:to>
                                        <p:strVal val="visible"/>
                                      </p:to>
                                    </p:set>
                                    <p:anim calcmode="lin" valueType="num">
                                      <p:cBhvr additive="base">
                                        <p:cTn id="33" dur="500" fill="hold"/>
                                        <p:tgtEl>
                                          <p:spTgt spid="4711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7113">
                                            <p:txEl>
                                              <p:pRg st="2" end="2"/>
                                            </p:txEl>
                                          </p:spTgt>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47113">
                                            <p:txEl>
                                              <p:pRg st="3" end="3"/>
                                            </p:txEl>
                                          </p:spTgt>
                                        </p:tgtEl>
                                        <p:attrNameLst>
                                          <p:attrName>style.visibility</p:attrName>
                                        </p:attrNameLst>
                                      </p:cBhvr>
                                      <p:to>
                                        <p:strVal val="visible"/>
                                      </p:to>
                                    </p:set>
                                    <p:anim calcmode="lin" valueType="num">
                                      <p:cBhvr additive="base">
                                        <p:cTn id="37" dur="500" fill="hold"/>
                                        <p:tgtEl>
                                          <p:spTgt spid="4711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7113">
                                            <p:txEl>
                                              <p:pRg st="3" end="3"/>
                                            </p:txEl>
                                          </p:spTgt>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49161"/>
                                        </p:tgtEl>
                                        <p:attrNameLst>
                                          <p:attrName>style.visibility</p:attrName>
                                        </p:attrNameLst>
                                      </p:cBhvr>
                                      <p:to>
                                        <p:strVal val="visible"/>
                                      </p:to>
                                    </p:set>
                                    <p:anim calcmode="lin" valueType="num">
                                      <p:cBhvr additive="base">
                                        <p:cTn id="41" dur="500" fill="hold"/>
                                        <p:tgtEl>
                                          <p:spTgt spid="49161"/>
                                        </p:tgtEl>
                                        <p:attrNameLst>
                                          <p:attrName>ppt_x</p:attrName>
                                        </p:attrNameLst>
                                      </p:cBhvr>
                                      <p:tavLst>
                                        <p:tav tm="0">
                                          <p:val>
                                            <p:strVal val="#ppt_x"/>
                                          </p:val>
                                        </p:tav>
                                        <p:tav tm="100000">
                                          <p:val>
                                            <p:strVal val="#ppt_x"/>
                                          </p:val>
                                        </p:tav>
                                      </p:tavLst>
                                    </p:anim>
                                    <p:anim calcmode="lin" valueType="num">
                                      <p:cBhvr additive="base">
                                        <p:cTn id="42" dur="500" fill="hold"/>
                                        <p:tgtEl>
                                          <p:spTgt spid="491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138488" y="76200"/>
            <a:ext cx="5983287" cy="990600"/>
          </a:xfrm>
        </p:spPr>
        <p:txBody>
          <a:bodyPr/>
          <a:lstStyle/>
          <a:p>
            <a:r>
              <a:rPr lang="en-US" altLang="en-US"/>
              <a:t>Threatened and Endangered Species</a:t>
            </a:r>
          </a:p>
        </p:txBody>
      </p:sp>
      <p:sp>
        <p:nvSpPr>
          <p:cNvPr id="3" name="Content Placeholder 2"/>
          <p:cNvSpPr>
            <a:spLocks noGrp="1"/>
          </p:cNvSpPr>
          <p:nvPr>
            <p:ph idx="1"/>
          </p:nvPr>
        </p:nvSpPr>
        <p:spPr>
          <a:xfrm>
            <a:off x="381000" y="1828800"/>
            <a:ext cx="8458200" cy="457200"/>
          </a:xfrm>
        </p:spPr>
        <p:txBody>
          <a:bodyPr>
            <a:normAutofit lnSpcReduction="10000"/>
          </a:bodyPr>
          <a:lstStyle/>
          <a:p>
            <a:pPr>
              <a:buFont typeface="Wingdings" panose="05000000000000000000" pitchFamily="2" charset="2"/>
              <a:buNone/>
              <a:defRPr/>
            </a:pPr>
            <a:r>
              <a:rPr lang="en-US" sz="2500" i="1" dirty="0"/>
              <a:t>MCBCL is home to seven Federally-listed endangered species</a:t>
            </a:r>
          </a:p>
          <a:p>
            <a:pPr>
              <a:defRPr/>
            </a:pPr>
            <a:endParaRPr lang="en-US" sz="1100" i="1" dirty="0"/>
          </a:p>
          <a:p>
            <a:pPr>
              <a:defRPr/>
            </a:pPr>
            <a:endParaRPr lang="en-US" dirty="0"/>
          </a:p>
          <a:p>
            <a:pP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1A7D0F-A04D-4F7A-9050-E2B33FAB9763}" type="slidenum">
              <a:rPr lang="en-US" altLang="en-US">
                <a:latin typeface="Centaur" panose="02030504050205020304" pitchFamily="18" charset="0"/>
              </a:rPr>
              <a:pPr eaLnBrk="1" hangingPunct="1"/>
              <a:t>41</a:t>
            </a:fld>
            <a:endParaRPr lang="en-US" altLang="en-US">
              <a:latin typeface="Centaur" panose="02030504050205020304" pitchFamily="18" charset="0"/>
            </a:endParaRPr>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val="0"/>
              </a:ext>
            </a:extLst>
          </a:blip>
          <a:srcRect t="2258"/>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329" y="5029200"/>
            <a:ext cx="9148658"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mn-cs"/>
              </a:rPr>
              <a:t>Red-cockaded woodpecker</a:t>
            </a:r>
          </a:p>
        </p:txBody>
      </p:sp>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543033" y="5486400"/>
            <a:ext cx="6057940"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mn-cs"/>
              </a:rPr>
              <a:t>Green Sea Turtles</a:t>
            </a:r>
          </a:p>
        </p:txBody>
      </p:sp>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l="3352"/>
          <a:stretch>
            <a:fillRect/>
          </a:stretch>
        </p:blipFill>
        <p:spPr bwMode="auto">
          <a:xfrm>
            <a:off x="0" y="1524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54356" y="838200"/>
            <a:ext cx="7635296"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mn-cs"/>
              </a:rPr>
              <a:t>Loggerhead Sea Turtle</a:t>
            </a:r>
          </a:p>
        </p:txBody>
      </p:sp>
      <p:pic>
        <p:nvPicPr>
          <p:cNvPr id="16" name="Picture 2"/>
          <p:cNvPicPr>
            <a:picLocks noChangeAspect="1" noChangeArrowheads="1"/>
          </p:cNvPicPr>
          <p:nvPr/>
        </p:nvPicPr>
        <p:blipFill>
          <a:blip r:embed="rId5" cstate="print"/>
          <a:srcRect/>
          <a:stretch>
            <a:fillRect/>
          </a:stretch>
        </p:blipFill>
        <p:spPr bwMode="auto">
          <a:xfrm>
            <a:off x="304800" y="798489"/>
            <a:ext cx="3681523" cy="3429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7" name="Picture 3"/>
          <p:cNvPicPr>
            <a:picLocks noChangeAspect="1" noChangeArrowheads="1"/>
          </p:cNvPicPr>
          <p:nvPr/>
        </p:nvPicPr>
        <p:blipFill>
          <a:blip r:embed="rId6" cstate="print"/>
          <a:srcRect/>
          <a:stretch>
            <a:fillRect/>
          </a:stretch>
        </p:blipFill>
        <p:spPr bwMode="auto">
          <a:xfrm>
            <a:off x="4600884" y="228600"/>
            <a:ext cx="4349931" cy="28194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Rectangle 20"/>
          <p:cNvSpPr/>
          <p:nvPr/>
        </p:nvSpPr>
        <p:spPr>
          <a:xfrm>
            <a:off x="4268274" y="2506008"/>
            <a:ext cx="4953000" cy="58477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mn-cs"/>
              </a:rPr>
              <a:t>Sea Beach Amaranth</a:t>
            </a:r>
          </a:p>
        </p:txBody>
      </p:sp>
      <p:sp>
        <p:nvSpPr>
          <p:cNvPr id="23" name="Rectangle 22"/>
          <p:cNvSpPr/>
          <p:nvPr/>
        </p:nvSpPr>
        <p:spPr>
          <a:xfrm>
            <a:off x="533400" y="3429000"/>
            <a:ext cx="3200400" cy="861774"/>
          </a:xfrm>
          <a:prstGeom prst="rect">
            <a:avLst/>
          </a:prstGeom>
          <a:noFill/>
        </p:spPr>
        <p:txBody>
          <a:bodyPr>
            <a:spAutoFit/>
          </a:bodyPr>
          <a:lstStyle/>
          <a:p>
            <a:pPr algn="ctr">
              <a:lnSpc>
                <a:spcPts val="3000"/>
              </a:lnSpc>
              <a:defRPr/>
            </a:pPr>
            <a:r>
              <a:rPr lang="en-US" sz="3200" b="1" dirty="0">
                <a:ln w="1905"/>
                <a:solidFill>
                  <a:srgbClr val="FFFF00"/>
                </a:solidFill>
                <a:effectLst>
                  <a:innerShdw blurRad="69850" dist="43180" dir="5400000">
                    <a:srgbClr val="000000">
                      <a:alpha val="65000"/>
                    </a:srgbClr>
                  </a:innerShdw>
                </a:effectLst>
                <a:latin typeface="Arial" charset="0"/>
                <a:cs typeface="+mn-cs"/>
              </a:rPr>
              <a:t>Rough Leaved Loosestrife</a:t>
            </a:r>
          </a:p>
        </p:txBody>
      </p:sp>
      <p:pic>
        <p:nvPicPr>
          <p:cNvPr id="24"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5410200" y="4724400"/>
            <a:ext cx="3063708" cy="1246495"/>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ts val="4500"/>
              </a:lnSpc>
              <a:defRPr/>
            </a:pPr>
            <a:r>
              <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mn-cs"/>
              </a:rPr>
              <a:t>American</a:t>
            </a:r>
            <a:br>
              <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mn-cs"/>
              </a:rPr>
            </a:br>
            <a:r>
              <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mn-cs"/>
              </a:rPr>
              <a:t>Alligator</a:t>
            </a:r>
          </a:p>
        </p:txBody>
      </p:sp>
      <p:pic>
        <p:nvPicPr>
          <p:cNvPr id="26" name="Picture 6" descr="http://t0.gstatic.com/images?q=tbn:ANd9GcTnnirXTTBlJI60PLT6Pn5d78G5zxlyXukrVtRCWnlorTj5bOA&amp;t=1&amp;usg=__tLBaPTdilTjpGHTRHTHTwynT5Sg="/>
          <p:cNvPicPr>
            <a:picLocks noChangeAspect="1" noChangeArrowheads="1"/>
          </p:cNvPicPr>
          <p:nvPr/>
        </p:nvPicPr>
        <p:blipFill>
          <a:blip r:embed="rId8" cstate="print"/>
          <a:srcRect/>
          <a:stretch>
            <a:fillRect/>
          </a:stretch>
        </p:blipFill>
        <p:spPr bwMode="auto">
          <a:xfrm>
            <a:off x="496911" y="342363"/>
            <a:ext cx="4800600" cy="4800600"/>
          </a:xfrm>
          <a:prstGeom prst="rect">
            <a:avLst/>
          </a:prstGeom>
          <a:no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7" name="Picture 8" descr="http://t0.gstatic.com/images?q=tbn:ANd9GcTeZTe6SdtKq65kJVasPwNdY0S1XMTv6KfQIKYdGuOe48G_fzA&amp;t=1&amp;usg=__piWY9tlwu4bnUwxunquIXhXv_5Y="/>
          <p:cNvPicPr>
            <a:picLocks noChangeAspect="1" noChangeArrowheads="1"/>
          </p:cNvPicPr>
          <p:nvPr/>
        </p:nvPicPr>
        <p:blipFill>
          <a:blip r:embed="rId9" cstate="print"/>
          <a:srcRect/>
          <a:stretch>
            <a:fillRect/>
          </a:stretch>
        </p:blipFill>
        <p:spPr bwMode="auto">
          <a:xfrm>
            <a:off x="3810000" y="3200400"/>
            <a:ext cx="4923850" cy="3276600"/>
          </a:xfrm>
          <a:prstGeom prst="rect">
            <a:avLst/>
          </a:prstGeom>
          <a:no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8" name="Rectangle 27"/>
          <p:cNvSpPr/>
          <p:nvPr/>
        </p:nvSpPr>
        <p:spPr>
          <a:xfrm>
            <a:off x="5410200" y="1828800"/>
            <a:ext cx="3128858" cy="1220847"/>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4400"/>
              </a:lnSpc>
              <a:defRPr/>
            </a:pPr>
            <a:r>
              <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mn-cs"/>
              </a:rPr>
              <a:t>Piping</a:t>
            </a:r>
          </a:p>
          <a:p>
            <a:pPr>
              <a:lnSpc>
                <a:spcPts val="4400"/>
              </a:lnSpc>
              <a:defRPr/>
            </a:pPr>
            <a:r>
              <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mn-cs"/>
              </a:rPr>
              <a:t>Plover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lide(fromTop)">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10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lide(fromLeft)">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10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lide(fromBottom)">
                                      <p:cBhvr>
                                        <p:cTn id="31" dur="500"/>
                                        <p:tgtEl>
                                          <p:spTgt spid="17"/>
                                        </p:tgtEl>
                                      </p:cBhvr>
                                    </p:animEffect>
                                  </p:childTnLst>
                                </p:cTn>
                              </p:par>
                              <p:par>
                                <p:cTn id="32" presetID="9"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10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slide(fromBottom)">
                                      <p:cBhvr>
                                        <p:cTn id="39" dur="500"/>
                                        <p:tgtEl>
                                          <p:spTgt spid="16"/>
                                        </p:tgtEl>
                                      </p:cBhvr>
                                    </p:animEffect>
                                  </p:childTnLst>
                                </p:cTn>
                              </p:par>
                              <p:par>
                                <p:cTn id="40" presetID="9"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dissolve">
                                      <p:cBhvr>
                                        <p:cTn id="42" dur="10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9"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dissolve">
                                      <p:cBhvr>
                                        <p:cTn id="49" dur="1000"/>
                                        <p:tgtEl>
                                          <p:spTgt spid="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1+#ppt_w/2"/>
                                          </p:val>
                                        </p:tav>
                                        <p:tav tm="100000">
                                          <p:val>
                                            <p:strVal val="#ppt_x"/>
                                          </p:val>
                                        </p:tav>
                                      </p:tavLst>
                                    </p:anim>
                                    <p:anim calcmode="lin" valueType="num">
                                      <p:cBhvr additive="base">
                                        <p:cTn id="59" dur="500" fill="hold"/>
                                        <p:tgtEl>
                                          <p:spTgt spid="27"/>
                                        </p:tgtEl>
                                        <p:attrNameLst>
                                          <p:attrName>ppt_y</p:attrName>
                                        </p:attrNameLst>
                                      </p:cBhvr>
                                      <p:tavLst>
                                        <p:tav tm="0">
                                          <p:val>
                                            <p:strVal val="#ppt_y"/>
                                          </p:val>
                                        </p:tav>
                                        <p:tav tm="100000">
                                          <p:val>
                                            <p:strVal val="#ppt_y"/>
                                          </p:val>
                                        </p:tav>
                                      </p:tavLst>
                                    </p:anim>
                                  </p:childTnLst>
                                </p:cTn>
                              </p:par>
                              <p:par>
                                <p:cTn id="60" presetID="9"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dissolve">
                                      <p:cBhvr>
                                        <p:cTn id="6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3B440EA-6557-411E-B781-DD54E1ED6795}" type="slidenum">
              <a:rPr lang="en-US" altLang="en-US">
                <a:latin typeface="Centaur" panose="02030504050205020304" pitchFamily="18" charset="0"/>
              </a:rPr>
              <a:pPr eaLnBrk="1" hangingPunct="1"/>
              <a:t>42</a:t>
            </a:fld>
            <a:endParaRPr lang="en-US" altLang="en-US">
              <a:latin typeface="Centaur" panose="02030504050205020304" pitchFamily="18" charset="0"/>
            </a:endParaRPr>
          </a:p>
        </p:txBody>
      </p:sp>
      <p:sp>
        <p:nvSpPr>
          <p:cNvPr id="52227" name="Title 1"/>
          <p:cNvSpPr>
            <a:spLocks noGrp="1"/>
          </p:cNvSpPr>
          <p:nvPr>
            <p:ph type="title"/>
          </p:nvPr>
        </p:nvSpPr>
        <p:spPr>
          <a:xfrm>
            <a:off x="2971800" y="76200"/>
            <a:ext cx="6149975" cy="990600"/>
          </a:xfrm>
        </p:spPr>
        <p:txBody>
          <a:bodyPr/>
          <a:lstStyle/>
          <a:p>
            <a:pPr>
              <a:lnSpc>
                <a:spcPts val="3200"/>
              </a:lnSpc>
            </a:pPr>
            <a:r>
              <a:rPr lang="en-US" altLang="en-US" sz="3400" b="1"/>
              <a:t>How Can You Protect Threatened and Endangered Species?</a:t>
            </a:r>
          </a:p>
        </p:txBody>
      </p:sp>
      <p:sp>
        <p:nvSpPr>
          <p:cNvPr id="50180" name="Content Placeholder 2"/>
          <p:cNvSpPr>
            <a:spLocks noGrp="1"/>
          </p:cNvSpPr>
          <p:nvPr>
            <p:ph idx="1"/>
          </p:nvPr>
        </p:nvSpPr>
        <p:spPr>
          <a:xfrm>
            <a:off x="381000" y="1600200"/>
            <a:ext cx="5257800" cy="5257800"/>
          </a:xfrm>
        </p:spPr>
        <p:txBody>
          <a:bodyPr/>
          <a:lstStyle/>
          <a:p>
            <a:pPr>
              <a:lnSpc>
                <a:spcPct val="80000"/>
              </a:lnSpc>
            </a:pPr>
            <a:r>
              <a:rPr lang="en-US" altLang="en-US" sz="2600" dirty="0"/>
              <a:t>Obey all signs in marked “Endangered Species” habitat areas</a:t>
            </a:r>
          </a:p>
          <a:p>
            <a:pPr>
              <a:lnSpc>
                <a:spcPct val="80000"/>
              </a:lnSpc>
            </a:pPr>
            <a:r>
              <a:rPr lang="en-US" altLang="en-US" sz="2600" dirty="0"/>
              <a:t>Do not feed or harass wildlife</a:t>
            </a:r>
          </a:p>
          <a:p>
            <a:pPr>
              <a:lnSpc>
                <a:spcPct val="80000"/>
              </a:lnSpc>
            </a:pPr>
            <a:r>
              <a:rPr lang="en-US" altLang="en-US" sz="2600" dirty="0"/>
              <a:t>There is special training on how to protect woodpeckers and </a:t>
            </a:r>
            <a:br>
              <a:rPr lang="en-US" altLang="en-US" sz="2600" dirty="0"/>
            </a:br>
            <a:r>
              <a:rPr lang="en-US" altLang="en-US" sz="2600" dirty="0"/>
              <a:t>sea turtles</a:t>
            </a:r>
          </a:p>
          <a:p>
            <a:pPr lvl="1">
              <a:lnSpc>
                <a:spcPct val="80000"/>
              </a:lnSpc>
            </a:pPr>
            <a:r>
              <a:rPr lang="en-US" altLang="en-US" sz="1900" dirty="0"/>
              <a:t>Familiarize yourself with the following documents:</a:t>
            </a:r>
          </a:p>
          <a:p>
            <a:pPr marL="1143000" lvl="2">
              <a:lnSpc>
                <a:spcPct val="80000"/>
              </a:lnSpc>
            </a:pPr>
            <a:r>
              <a:rPr lang="en-US" altLang="en-US" sz="1800" dirty="0"/>
              <a:t>Range Control SOP/Environmental Handbook for Trainers/Camp Lejeune Quick Look Guide (S3-Owned Docs)</a:t>
            </a:r>
          </a:p>
          <a:p>
            <a:pPr marL="1143000" lvl="2">
              <a:lnSpc>
                <a:spcPct val="80000"/>
              </a:lnSpc>
            </a:pPr>
            <a:r>
              <a:rPr lang="en-US" altLang="en-US" sz="1800" dirty="0"/>
              <a:t>MCIEAST-MCB CAMLEJO 5090.11 – Protected Species Program</a:t>
            </a:r>
          </a:p>
          <a:p>
            <a:pPr marL="1143000" lvl="2">
              <a:lnSpc>
                <a:spcPct val="80000"/>
              </a:lnSpc>
            </a:pPr>
            <a:r>
              <a:rPr lang="en-US" altLang="en-US" sz="1800" dirty="0"/>
              <a:t>MCIEAST-MCB CAMLEJO 5090.111 – Driving on Onslow Beach Aboard Camp Lejeune</a:t>
            </a:r>
            <a:endParaRPr lang="en-US" altLang="en-US" sz="2700" dirty="0"/>
          </a:p>
        </p:txBody>
      </p:sp>
      <p:sp>
        <p:nvSpPr>
          <p:cNvPr id="6" name="TextBox 5"/>
          <p:cNvSpPr txBox="1"/>
          <p:nvPr/>
        </p:nvSpPr>
        <p:spPr>
          <a:xfrm>
            <a:off x="6023116" y="4144777"/>
            <a:ext cx="2590800" cy="2108867"/>
          </a:xfrm>
          <a:prstGeom prst="horizontalScroll">
            <a:avLst/>
          </a:prstGeom>
          <a:ln>
            <a:solidFill>
              <a:schemeClr val="bg2"/>
            </a:solidFill>
          </a:ln>
          <a:effectLst/>
          <a:scene3d>
            <a:camera prst="orthographicFront"/>
            <a:lightRig rig="harsh" dir="t">
              <a:rot lat="0" lon="0" rev="3000000"/>
            </a:lightRig>
          </a:scene3d>
          <a:sp3d extrusionH="254000" contourW="19050">
            <a:bevelT w="82550" h="44450" prst="angle"/>
            <a:bevelB w="82550" h="44450" prst="angle"/>
            <a:contourClr>
              <a:srgbClr val="FFFFFF"/>
            </a:contourClr>
          </a:sp3d>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en-US" sz="1600" dirty="0">
                <a:solidFill>
                  <a:schemeClr val="tx1"/>
                </a:solidFill>
                <a:latin typeface="Calibri" pitchFamily="34" charset="0"/>
              </a:rPr>
              <a:t>Abiding by these guidelines keep areas open for training.  EMD works with the Marines to protect habitat while meeting training needs.</a:t>
            </a:r>
          </a:p>
        </p:txBody>
      </p:sp>
      <p:pic>
        <p:nvPicPr>
          <p:cNvPr id="52232" name="Picture 3"/>
          <p:cNvPicPr>
            <a:picLocks noChangeAspect="1" noChangeArrowheads="1"/>
          </p:cNvPicPr>
          <p:nvPr/>
        </p:nvPicPr>
        <p:blipFill>
          <a:blip r:embed="rId2">
            <a:extLst>
              <a:ext uri="{28A0092B-C50C-407E-A947-70E740481C1C}">
                <a14:useLocalDpi xmlns:a14="http://schemas.microsoft.com/office/drawing/2010/main" val="0"/>
              </a:ext>
            </a:extLst>
          </a:blip>
          <a:srcRect r="9677"/>
          <a:stretch>
            <a:fillRect/>
          </a:stretch>
        </p:blipFill>
        <p:spPr bwMode="auto">
          <a:xfrm>
            <a:off x="5616575" y="1600200"/>
            <a:ext cx="330835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Effect transition="in" filter="dissolve">
                                      <p:cBhvr>
                                        <p:cTn id="7" dur="500"/>
                                        <p:tgtEl>
                                          <p:spTgt spid="501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0180">
                                            <p:txEl>
                                              <p:pRg st="1" end="1"/>
                                            </p:txEl>
                                          </p:spTgt>
                                        </p:tgtEl>
                                        <p:attrNameLst>
                                          <p:attrName>style.visibility</p:attrName>
                                        </p:attrNameLst>
                                      </p:cBhvr>
                                      <p:to>
                                        <p:strVal val="visible"/>
                                      </p:to>
                                    </p:set>
                                    <p:animEffect transition="in" filter="dissolve">
                                      <p:cBhvr>
                                        <p:cTn id="12" dur="500"/>
                                        <p:tgtEl>
                                          <p:spTgt spid="501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0180">
                                            <p:txEl>
                                              <p:pRg st="2" end="2"/>
                                            </p:txEl>
                                          </p:spTgt>
                                        </p:tgtEl>
                                        <p:attrNameLst>
                                          <p:attrName>style.visibility</p:attrName>
                                        </p:attrNameLst>
                                      </p:cBhvr>
                                      <p:to>
                                        <p:strVal val="visible"/>
                                      </p:to>
                                    </p:set>
                                    <p:animEffect transition="in" filter="dissolve">
                                      <p:cBhvr>
                                        <p:cTn id="17" dur="500"/>
                                        <p:tgtEl>
                                          <p:spTgt spid="501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0180">
                                            <p:txEl>
                                              <p:pRg st="3" end="3"/>
                                            </p:txEl>
                                          </p:spTgt>
                                        </p:tgtEl>
                                        <p:attrNameLst>
                                          <p:attrName>style.visibility</p:attrName>
                                        </p:attrNameLst>
                                      </p:cBhvr>
                                      <p:to>
                                        <p:strVal val="visible"/>
                                      </p:to>
                                    </p:set>
                                    <p:animEffect transition="in" filter="dissolve">
                                      <p:cBhvr>
                                        <p:cTn id="22" dur="500"/>
                                        <p:tgtEl>
                                          <p:spTgt spid="50180">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0180">
                                            <p:txEl>
                                              <p:pRg st="4" end="4"/>
                                            </p:txEl>
                                          </p:spTgt>
                                        </p:tgtEl>
                                        <p:attrNameLst>
                                          <p:attrName>style.visibility</p:attrName>
                                        </p:attrNameLst>
                                      </p:cBhvr>
                                      <p:to>
                                        <p:strVal val="visible"/>
                                      </p:to>
                                    </p:set>
                                    <p:animEffect transition="in" filter="dissolve">
                                      <p:cBhvr>
                                        <p:cTn id="25" dur="500"/>
                                        <p:tgtEl>
                                          <p:spTgt spid="50180">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50180">
                                            <p:txEl>
                                              <p:pRg st="5" end="5"/>
                                            </p:txEl>
                                          </p:spTgt>
                                        </p:tgtEl>
                                        <p:attrNameLst>
                                          <p:attrName>style.visibility</p:attrName>
                                        </p:attrNameLst>
                                      </p:cBhvr>
                                      <p:to>
                                        <p:strVal val="visible"/>
                                      </p:to>
                                    </p:set>
                                    <p:animEffect transition="in" filter="dissolve">
                                      <p:cBhvr>
                                        <p:cTn id="28" dur="500"/>
                                        <p:tgtEl>
                                          <p:spTgt spid="50180">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50180">
                                            <p:txEl>
                                              <p:pRg st="6" end="6"/>
                                            </p:txEl>
                                          </p:spTgt>
                                        </p:tgtEl>
                                        <p:attrNameLst>
                                          <p:attrName>style.visibility</p:attrName>
                                        </p:attrNameLst>
                                      </p:cBhvr>
                                      <p:to>
                                        <p:strVal val="visible"/>
                                      </p:to>
                                    </p:set>
                                    <p:animEffect transition="in" filter="dissolve">
                                      <p:cBhvr>
                                        <p:cTn id="31" dur="500"/>
                                        <p:tgtEl>
                                          <p:spTgt spid="5018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99F7FE-5BAC-4936-87F6-2071633BD4EB}" type="slidenum">
              <a:rPr lang="en-US" altLang="en-US">
                <a:latin typeface="Centaur" panose="02030504050205020304" pitchFamily="18" charset="0"/>
              </a:rPr>
              <a:pPr eaLnBrk="1" hangingPunct="1"/>
              <a:t>43</a:t>
            </a:fld>
            <a:endParaRPr lang="en-US" altLang="en-US">
              <a:latin typeface="Centaur" panose="02030504050205020304" pitchFamily="18" charset="0"/>
            </a:endParaRPr>
          </a:p>
        </p:txBody>
      </p:sp>
      <p:sp>
        <p:nvSpPr>
          <p:cNvPr id="53251" name="Title 1"/>
          <p:cNvSpPr>
            <a:spLocks noGrp="1"/>
          </p:cNvSpPr>
          <p:nvPr>
            <p:ph type="title"/>
          </p:nvPr>
        </p:nvSpPr>
        <p:spPr>
          <a:xfrm>
            <a:off x="3160713" y="152400"/>
            <a:ext cx="5983287" cy="990600"/>
          </a:xfrm>
        </p:spPr>
        <p:txBody>
          <a:bodyPr/>
          <a:lstStyle/>
          <a:p>
            <a:r>
              <a:rPr lang="en-US" altLang="en-US" b="1"/>
              <a:t>Wetlands Management</a:t>
            </a:r>
          </a:p>
        </p:txBody>
      </p:sp>
      <p:sp>
        <p:nvSpPr>
          <p:cNvPr id="51204" name="Content Placeholder 2"/>
          <p:cNvSpPr>
            <a:spLocks noGrp="1"/>
          </p:cNvSpPr>
          <p:nvPr>
            <p:ph idx="1"/>
          </p:nvPr>
        </p:nvSpPr>
        <p:spPr>
          <a:xfrm>
            <a:off x="304800" y="1447800"/>
            <a:ext cx="8610600" cy="2057400"/>
          </a:xfrm>
        </p:spPr>
        <p:txBody>
          <a:bodyPr/>
          <a:lstStyle/>
          <a:p>
            <a:pPr>
              <a:lnSpc>
                <a:spcPts val="2500"/>
              </a:lnSpc>
              <a:spcBef>
                <a:spcPts val="600"/>
              </a:spcBef>
              <a:spcAft>
                <a:spcPts val="600"/>
              </a:spcAft>
            </a:pPr>
            <a:r>
              <a:rPr lang="en-US" altLang="en-US" sz="2400" b="1"/>
              <a:t>What are Wetlands? </a:t>
            </a:r>
            <a:r>
              <a:rPr lang="en-US" altLang="en-US" sz="2400"/>
              <a:t>Low-lying areas of land that are saturated with moisture (e.g., marshes and swamps)</a:t>
            </a:r>
          </a:p>
          <a:p>
            <a:pPr marL="4351338" lvl="1" indent="-230188">
              <a:lnSpc>
                <a:spcPts val="2300"/>
              </a:lnSpc>
              <a:spcBef>
                <a:spcPts val="600"/>
              </a:spcBef>
              <a:spcAft>
                <a:spcPts val="600"/>
              </a:spcAft>
            </a:pPr>
            <a:r>
              <a:rPr lang="en-US" altLang="en-US" sz="2000"/>
              <a:t>You </a:t>
            </a:r>
            <a:r>
              <a:rPr lang="en-US" altLang="en-US" sz="2000" b="1"/>
              <a:t>MUST</a:t>
            </a:r>
            <a:r>
              <a:rPr lang="en-US" altLang="en-US" sz="2000"/>
              <a:t> contact EMD (451-5063) prior to any land-disturbing activity involving wetlands</a:t>
            </a:r>
            <a:br>
              <a:rPr lang="en-US" altLang="en-US" sz="2400"/>
            </a:br>
            <a:br>
              <a:rPr lang="en-US" altLang="en-US" sz="2400"/>
            </a:br>
            <a:br>
              <a:rPr lang="en-US" altLang="en-US" sz="2400"/>
            </a:br>
            <a:endParaRPr lang="en-US" altLang="en-US" sz="2400"/>
          </a:p>
          <a:p>
            <a:endParaRPr lang="en-US" altLang="en-US"/>
          </a:p>
        </p:txBody>
      </p:sp>
      <p:pic>
        <p:nvPicPr>
          <p:cNvPr id="51206" name="Picture 7" descr="Cypress swamp"/>
          <p:cNvPicPr>
            <a:picLocks noChangeAspect="1" noChangeArrowheads="1"/>
          </p:cNvPicPr>
          <p:nvPr/>
        </p:nvPicPr>
        <p:blipFill>
          <a:blip r:embed="rId2">
            <a:extLst>
              <a:ext uri="{28A0092B-C50C-407E-A947-70E740481C1C}">
                <a14:useLocalDpi xmlns:a14="http://schemas.microsoft.com/office/drawing/2010/main" val="0"/>
              </a:ext>
            </a:extLst>
          </a:blip>
          <a:srcRect l="17410"/>
          <a:stretch>
            <a:fillRect/>
          </a:stretch>
        </p:blipFill>
        <p:spPr bwMode="auto">
          <a:xfrm>
            <a:off x="715963" y="2236788"/>
            <a:ext cx="362585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2" descr="Camp Lejeune landsc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76600"/>
            <a:ext cx="38100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8" name="Text Box 8"/>
          <p:cNvSpPr txBox="1">
            <a:spLocks noChangeArrowheads="1"/>
          </p:cNvSpPr>
          <p:nvPr/>
        </p:nvSpPr>
        <p:spPr bwMode="auto">
          <a:xfrm>
            <a:off x="609600" y="4953000"/>
            <a:ext cx="4038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Calibri" panose="020F0502020204030204" pitchFamily="34" charset="0"/>
              </a:rPr>
              <a:t>EMD’s Wetlands program strives to support the Marine Corps mission while ensuring compliance with Federal and State regulations. Wetlands are protected by Federal law (</a:t>
            </a:r>
            <a:r>
              <a:rPr lang="en-US" altLang="en-US" sz="1600">
                <a:latin typeface="Calibri" panose="020F0502020204030204" pitchFamily="34" charset="0"/>
                <a:hlinkClick r:id="rId4"/>
              </a:rPr>
              <a:t>the Clean</a:t>
            </a:r>
            <a:r>
              <a:rPr lang="en-US" altLang="en-US" sz="1600">
                <a:latin typeface="Calibri" panose="020F0502020204030204" pitchFamily="34" charset="0"/>
              </a:rPr>
              <a:t> </a:t>
            </a:r>
            <a:r>
              <a:rPr lang="en-US" altLang="en-US" sz="1600">
                <a:latin typeface="Calibri" panose="020F0502020204030204" pitchFamily="34" charset="0"/>
                <a:hlinkClick r:id="rId4"/>
              </a:rPr>
              <a:t>Water Act</a:t>
            </a:r>
            <a:r>
              <a:rPr lang="en-US" altLang="en-US" sz="1600">
                <a:latin typeface="Calibri" panose="020F0502020204030204" pitchFamily="34" charset="0"/>
              </a:rPr>
              <a:t>), and the regulations are enforced by the U.S. Army Corps of Engineers.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Effect transition="in" filter="fade">
                                      <p:cBhvr>
                                        <p:cTn id="7" dur="500"/>
                                        <p:tgtEl>
                                          <p:spTgt spid="512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206"/>
                                        </p:tgtEl>
                                        <p:attrNameLst>
                                          <p:attrName>style.visibility</p:attrName>
                                        </p:attrNameLst>
                                      </p:cBhvr>
                                      <p:to>
                                        <p:strVal val="visible"/>
                                      </p:to>
                                    </p:set>
                                    <p:animEffect transition="in" filter="fade">
                                      <p:cBhvr>
                                        <p:cTn id="12" dur="500"/>
                                        <p:tgtEl>
                                          <p:spTgt spid="512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08"/>
                                        </p:tgtEl>
                                        <p:attrNameLst>
                                          <p:attrName>style.visibility</p:attrName>
                                        </p:attrNameLst>
                                      </p:cBhvr>
                                      <p:to>
                                        <p:strVal val="visible"/>
                                      </p:to>
                                    </p:set>
                                    <p:animEffect transition="in" filter="fade">
                                      <p:cBhvr>
                                        <p:cTn id="17" dur="500"/>
                                        <p:tgtEl>
                                          <p:spTgt spid="512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04">
                                            <p:txEl>
                                              <p:pRg st="1" end="1"/>
                                            </p:txEl>
                                          </p:spTgt>
                                        </p:tgtEl>
                                        <p:attrNameLst>
                                          <p:attrName>style.visibility</p:attrName>
                                        </p:attrNameLst>
                                      </p:cBhvr>
                                      <p:to>
                                        <p:strVal val="visible"/>
                                      </p:to>
                                    </p:set>
                                    <p:animEffect transition="in" filter="fade">
                                      <p:cBhvr>
                                        <p:cTn id="22" dur="500"/>
                                        <p:tgtEl>
                                          <p:spTgt spid="51204">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1207"/>
                                        </p:tgtEl>
                                        <p:attrNameLst>
                                          <p:attrName>style.visibility</p:attrName>
                                        </p:attrNameLst>
                                      </p:cBhvr>
                                      <p:to>
                                        <p:strVal val="visible"/>
                                      </p:to>
                                    </p:set>
                                    <p:animEffect transition="in" filter="fade">
                                      <p:cBhvr>
                                        <p:cTn id="25"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P spid="5120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E5F2B0-DB27-4F6B-8010-6AC06442CDA9}" type="slidenum">
              <a:rPr lang="en-US" altLang="en-US">
                <a:latin typeface="Centaur" panose="02030504050205020304" pitchFamily="18" charset="0"/>
              </a:rPr>
              <a:pPr eaLnBrk="1" hangingPunct="1"/>
              <a:t>44</a:t>
            </a:fld>
            <a:endParaRPr lang="en-US" altLang="en-US">
              <a:latin typeface="Centaur" panose="02030504050205020304" pitchFamily="18" charset="0"/>
            </a:endParaRPr>
          </a:p>
        </p:txBody>
      </p:sp>
      <p:pic>
        <p:nvPicPr>
          <p:cNvPr id="54275" name="Picture 2" descr="DSC012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588" y="4332288"/>
            <a:ext cx="3200400" cy="2338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4276" name="Title 2"/>
          <p:cNvSpPr>
            <a:spLocks noGrp="1"/>
          </p:cNvSpPr>
          <p:nvPr>
            <p:ph type="title" idx="4294967295"/>
          </p:nvPr>
        </p:nvSpPr>
        <p:spPr>
          <a:xfrm>
            <a:off x="3124200" y="533400"/>
            <a:ext cx="5983288" cy="609600"/>
          </a:xfrm>
        </p:spPr>
        <p:txBody>
          <a:bodyPr/>
          <a:lstStyle/>
          <a:p>
            <a:r>
              <a:rPr lang="en-US" altLang="en-US" sz="4000" b="1"/>
              <a:t>Forest Management</a:t>
            </a:r>
            <a:br>
              <a:rPr lang="en-US" altLang="en-US" sz="3600">
                <a:latin typeface="Berlin Sans FB" panose="020E0602020502020306" pitchFamily="34" charset="0"/>
              </a:rPr>
            </a:br>
            <a:endParaRPr lang="en-US" altLang="en-US" sz="3600">
              <a:latin typeface="Berlin Sans FB" panose="020E0602020502020306" pitchFamily="34" charset="0"/>
            </a:endParaRPr>
          </a:p>
        </p:txBody>
      </p:sp>
      <p:sp>
        <p:nvSpPr>
          <p:cNvPr id="54277" name="Title 2"/>
          <p:cNvSpPr txBox="1">
            <a:spLocks/>
          </p:cNvSpPr>
          <p:nvPr/>
        </p:nvSpPr>
        <p:spPr bwMode="auto">
          <a:xfrm>
            <a:off x="533400" y="1905000"/>
            <a:ext cx="822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4278" name="Text Box 6"/>
          <p:cNvSpPr txBox="1">
            <a:spLocks noChangeArrowheads="1"/>
          </p:cNvSpPr>
          <p:nvPr/>
        </p:nvSpPr>
        <p:spPr bwMode="auto">
          <a:xfrm>
            <a:off x="381000" y="1408113"/>
            <a:ext cx="85344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500" b="1">
                <a:latin typeface="Calibri" panose="020F0502020204030204" pitchFamily="34" charset="0"/>
              </a:rPr>
              <a:t>There are over 95,000 forested acres on MCIEast-MCB CamLej!</a:t>
            </a:r>
          </a:p>
        </p:txBody>
      </p:sp>
      <p:sp>
        <p:nvSpPr>
          <p:cNvPr id="52231" name="Rectangle 7"/>
          <p:cNvSpPr>
            <a:spLocks noChangeArrowheads="1"/>
          </p:cNvSpPr>
          <p:nvPr/>
        </p:nvSpPr>
        <p:spPr bwMode="auto">
          <a:xfrm>
            <a:off x="304800" y="1981200"/>
            <a:ext cx="44196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70C0"/>
              </a:buClr>
              <a:buFont typeface="Wingdings" panose="05000000000000000000" pitchFamily="2" charset="2"/>
              <a:buChar char="q"/>
            </a:pPr>
            <a:r>
              <a:rPr lang="en-US" altLang="en-US"/>
              <a:t>  </a:t>
            </a:r>
            <a:r>
              <a:rPr lang="en-US" altLang="en-US" sz="2000">
                <a:latin typeface="Calibri" panose="020F0502020204030204" pitchFamily="34" charset="0"/>
              </a:rPr>
              <a:t>Do not damage or deface trees in</a:t>
            </a:r>
          </a:p>
          <a:p>
            <a:pPr eaLnBrk="1" hangingPunct="1">
              <a:buClr>
                <a:srgbClr val="0070C0"/>
              </a:buClr>
              <a:buFont typeface="Wingdings" panose="05000000000000000000" pitchFamily="2" charset="2"/>
              <a:buNone/>
            </a:pPr>
            <a:r>
              <a:rPr lang="en-US" altLang="en-US" sz="2000">
                <a:latin typeface="Calibri" panose="020F0502020204030204" pitchFamily="34" charset="0"/>
              </a:rPr>
              <a:t>      any way</a:t>
            </a:r>
          </a:p>
          <a:p>
            <a:pPr eaLnBrk="1" hangingPunct="1">
              <a:buClr>
                <a:srgbClr val="0070C0"/>
              </a:buClr>
              <a:buFont typeface="Wingdings" panose="05000000000000000000" pitchFamily="2" charset="2"/>
              <a:buNone/>
            </a:pPr>
            <a:endParaRPr lang="en-US" altLang="en-US" sz="900">
              <a:latin typeface="Calibri" panose="020F0502020204030204" pitchFamily="34" charset="0"/>
            </a:endParaRPr>
          </a:p>
          <a:p>
            <a:pPr eaLnBrk="1" hangingPunct="1">
              <a:buClr>
                <a:srgbClr val="0070C0"/>
              </a:buClr>
              <a:buFont typeface="Wingdings" panose="05000000000000000000" pitchFamily="2" charset="2"/>
              <a:buChar char="q"/>
            </a:pPr>
            <a:r>
              <a:rPr lang="en-US" altLang="en-US" sz="2000">
                <a:latin typeface="Calibri" panose="020F0502020204030204" pitchFamily="34" charset="0"/>
              </a:rPr>
              <a:t>  Do not perform land clearing</a:t>
            </a:r>
          </a:p>
          <a:p>
            <a:pPr eaLnBrk="1" hangingPunct="1">
              <a:buClr>
                <a:srgbClr val="0070C0"/>
              </a:buClr>
              <a:buFont typeface="Wingdings" panose="05000000000000000000" pitchFamily="2" charset="2"/>
              <a:buNone/>
            </a:pPr>
            <a:r>
              <a:rPr lang="en-US" altLang="en-US" sz="2000">
                <a:latin typeface="Calibri" panose="020F0502020204030204" pitchFamily="34" charset="0"/>
              </a:rPr>
              <a:t>     operations without EMD approval</a:t>
            </a:r>
          </a:p>
          <a:p>
            <a:pPr eaLnBrk="1" hangingPunct="1">
              <a:buClr>
                <a:srgbClr val="0070C0"/>
              </a:buClr>
              <a:buFont typeface="Wingdings" panose="05000000000000000000" pitchFamily="2" charset="2"/>
              <a:buNone/>
            </a:pPr>
            <a:endParaRPr lang="en-US" altLang="en-US" sz="900">
              <a:latin typeface="Calibri" panose="020F0502020204030204" pitchFamily="34" charset="0"/>
            </a:endParaRPr>
          </a:p>
          <a:p>
            <a:pPr eaLnBrk="1" hangingPunct="1">
              <a:buClr>
                <a:srgbClr val="0070C0"/>
              </a:buClr>
              <a:buFont typeface="Wingdings" panose="05000000000000000000" pitchFamily="2" charset="2"/>
              <a:buChar char="q"/>
            </a:pPr>
            <a:r>
              <a:rPr lang="en-US" altLang="en-US" sz="2000">
                <a:latin typeface="Calibri" panose="020F0502020204030204" pitchFamily="34" charset="0"/>
              </a:rPr>
              <a:t>  Be aware of ongoing timber harvest </a:t>
            </a:r>
          </a:p>
          <a:p>
            <a:pPr eaLnBrk="1" hangingPunct="1">
              <a:buClr>
                <a:srgbClr val="0070C0"/>
              </a:buClr>
              <a:buFont typeface="Wingdings" panose="05000000000000000000" pitchFamily="2" charset="2"/>
              <a:buNone/>
            </a:pPr>
            <a:r>
              <a:rPr lang="en-US" altLang="en-US" sz="2000">
                <a:latin typeface="Calibri" panose="020F0502020204030204" pitchFamily="34" charset="0"/>
              </a:rPr>
              <a:t>      and prescribed burning operations.                 </a:t>
            </a:r>
          </a:p>
          <a:p>
            <a:pPr eaLnBrk="1" hangingPunct="1">
              <a:buClr>
                <a:srgbClr val="0070C0"/>
              </a:buClr>
              <a:buFont typeface="Wingdings" panose="05000000000000000000" pitchFamily="2" charset="2"/>
              <a:buNone/>
            </a:pPr>
            <a:r>
              <a:rPr lang="en-US" altLang="en-US" sz="2000">
                <a:latin typeface="Calibri" panose="020F0502020204030204" pitchFamily="34" charset="0"/>
              </a:rPr>
              <a:t>      Current prescribed burn notices are </a:t>
            </a:r>
          </a:p>
          <a:p>
            <a:pPr eaLnBrk="1" hangingPunct="1">
              <a:buClr>
                <a:srgbClr val="0070C0"/>
              </a:buClr>
              <a:buFont typeface="Wingdings" panose="05000000000000000000" pitchFamily="2" charset="2"/>
              <a:buNone/>
            </a:pPr>
            <a:r>
              <a:rPr lang="en-US" altLang="en-US" sz="2000">
                <a:latin typeface="Calibri" panose="020F0502020204030204" pitchFamily="34" charset="0"/>
              </a:rPr>
              <a:t>      posted at </a:t>
            </a:r>
            <a:r>
              <a:rPr lang="en-US" altLang="en-US" sz="1600" u="sng">
                <a:solidFill>
                  <a:schemeClr val="hlink"/>
                </a:solidFill>
                <a:hlinkClick r:id="rId3"/>
              </a:rPr>
              <a:t>http://www.lejeune.marines.mil/</a:t>
            </a:r>
            <a:endParaRPr lang="en-US" altLang="en-US" sz="1600" u="sng">
              <a:solidFill>
                <a:schemeClr val="hlink"/>
              </a:solidFill>
            </a:endParaRPr>
          </a:p>
          <a:p>
            <a:pPr eaLnBrk="1" hangingPunct="1">
              <a:buClr>
                <a:srgbClr val="0070C0"/>
              </a:buClr>
              <a:buFont typeface="Wingdings" panose="05000000000000000000" pitchFamily="2" charset="2"/>
              <a:buNone/>
            </a:pPr>
            <a:endParaRPr lang="en-US" altLang="en-US" sz="1600" u="sng">
              <a:solidFill>
                <a:schemeClr val="hlink"/>
              </a:solidFill>
              <a:latin typeface="Calibri" panose="020F0502020204030204" pitchFamily="34" charset="0"/>
            </a:endParaRPr>
          </a:p>
          <a:p>
            <a:pPr eaLnBrk="1" hangingPunct="1">
              <a:buClr>
                <a:schemeClr val="hlink"/>
              </a:buClr>
              <a:buFont typeface="Wingdings" panose="05000000000000000000" pitchFamily="2" charset="2"/>
              <a:buNone/>
            </a:pPr>
            <a:endParaRPr lang="en-US" altLang="en-US" sz="800">
              <a:latin typeface="Calibri" panose="020F0502020204030204" pitchFamily="34" charset="0"/>
            </a:endParaRPr>
          </a:p>
          <a:p>
            <a:pPr eaLnBrk="1" hangingPunct="1">
              <a:buClr>
                <a:schemeClr val="hlink"/>
              </a:buClr>
              <a:buFont typeface="Wingdings" panose="05000000000000000000" pitchFamily="2" charset="2"/>
              <a:buNone/>
            </a:pPr>
            <a:r>
              <a:rPr lang="en-US" altLang="en-US" i="1"/>
              <a:t>*An uncontrolled fire can cause problems for training, destroy timber, adversely affect some wildlife, and threaten humans!  </a:t>
            </a:r>
            <a:r>
              <a:rPr lang="en-US" altLang="en-US" b="1" i="1"/>
              <a:t>Report wildfires to the Base's Fire Dispatch office by dialing 911!</a:t>
            </a:r>
            <a:endParaRPr lang="en-US" altLang="en-US"/>
          </a:p>
        </p:txBody>
      </p:sp>
      <p:pic>
        <p:nvPicPr>
          <p:cNvPr id="54280" name="Picture 8" descr="C47_LOGG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588" y="1895475"/>
            <a:ext cx="3200400" cy="24003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2231">
                                            <p:txEl>
                                              <p:pRg st="0" end="0"/>
                                            </p:txEl>
                                          </p:spTgt>
                                        </p:tgtEl>
                                        <p:attrNameLst>
                                          <p:attrName>style.visibility</p:attrName>
                                        </p:attrNameLst>
                                      </p:cBhvr>
                                      <p:to>
                                        <p:strVal val="visible"/>
                                      </p:to>
                                    </p:set>
                                    <p:animEffect transition="in" filter="slide(fromBottom)">
                                      <p:cBhvr>
                                        <p:cTn id="7" dur="500"/>
                                        <p:tgtEl>
                                          <p:spTgt spid="52231">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52231">
                                            <p:txEl>
                                              <p:pRg st="1" end="1"/>
                                            </p:txEl>
                                          </p:spTgt>
                                        </p:tgtEl>
                                        <p:attrNameLst>
                                          <p:attrName>style.visibility</p:attrName>
                                        </p:attrNameLst>
                                      </p:cBhvr>
                                      <p:to>
                                        <p:strVal val="visible"/>
                                      </p:to>
                                    </p:set>
                                    <p:animEffect transition="in" filter="slide(fromBottom)">
                                      <p:cBhvr>
                                        <p:cTn id="10" dur="500"/>
                                        <p:tgtEl>
                                          <p:spTgt spid="5223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52231">
                                            <p:txEl>
                                              <p:pRg st="3" end="3"/>
                                            </p:txEl>
                                          </p:spTgt>
                                        </p:tgtEl>
                                        <p:attrNameLst>
                                          <p:attrName>style.visibility</p:attrName>
                                        </p:attrNameLst>
                                      </p:cBhvr>
                                      <p:to>
                                        <p:strVal val="visible"/>
                                      </p:to>
                                    </p:set>
                                    <p:animEffect transition="in" filter="slide(fromBottom)">
                                      <p:cBhvr>
                                        <p:cTn id="15" dur="500"/>
                                        <p:tgtEl>
                                          <p:spTgt spid="52231">
                                            <p:txEl>
                                              <p:pRg st="3" end="3"/>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52231">
                                            <p:txEl>
                                              <p:pRg st="4" end="4"/>
                                            </p:txEl>
                                          </p:spTgt>
                                        </p:tgtEl>
                                        <p:attrNameLst>
                                          <p:attrName>style.visibility</p:attrName>
                                        </p:attrNameLst>
                                      </p:cBhvr>
                                      <p:to>
                                        <p:strVal val="visible"/>
                                      </p:to>
                                    </p:set>
                                    <p:animEffect transition="in" filter="slide(fromBottom)">
                                      <p:cBhvr>
                                        <p:cTn id="18" dur="500"/>
                                        <p:tgtEl>
                                          <p:spTgt spid="52231">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52231">
                                            <p:txEl>
                                              <p:pRg st="6" end="6"/>
                                            </p:txEl>
                                          </p:spTgt>
                                        </p:tgtEl>
                                        <p:attrNameLst>
                                          <p:attrName>style.visibility</p:attrName>
                                        </p:attrNameLst>
                                      </p:cBhvr>
                                      <p:to>
                                        <p:strVal val="visible"/>
                                      </p:to>
                                    </p:set>
                                    <p:animEffect transition="in" filter="slide(fromBottom)">
                                      <p:cBhvr>
                                        <p:cTn id="23" dur="500"/>
                                        <p:tgtEl>
                                          <p:spTgt spid="52231">
                                            <p:txEl>
                                              <p:pRg st="6" end="6"/>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52231">
                                            <p:txEl>
                                              <p:pRg st="7" end="7"/>
                                            </p:txEl>
                                          </p:spTgt>
                                        </p:tgtEl>
                                        <p:attrNameLst>
                                          <p:attrName>style.visibility</p:attrName>
                                        </p:attrNameLst>
                                      </p:cBhvr>
                                      <p:to>
                                        <p:strVal val="visible"/>
                                      </p:to>
                                    </p:set>
                                    <p:animEffect transition="in" filter="slide(fromBottom)">
                                      <p:cBhvr>
                                        <p:cTn id="26" dur="500"/>
                                        <p:tgtEl>
                                          <p:spTgt spid="52231">
                                            <p:txEl>
                                              <p:pRg st="7" end="7"/>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52231">
                                            <p:txEl>
                                              <p:pRg st="8" end="8"/>
                                            </p:txEl>
                                          </p:spTgt>
                                        </p:tgtEl>
                                        <p:attrNameLst>
                                          <p:attrName>style.visibility</p:attrName>
                                        </p:attrNameLst>
                                      </p:cBhvr>
                                      <p:to>
                                        <p:strVal val="visible"/>
                                      </p:to>
                                    </p:set>
                                    <p:animEffect transition="in" filter="slide(fromBottom)">
                                      <p:cBhvr>
                                        <p:cTn id="29" dur="500"/>
                                        <p:tgtEl>
                                          <p:spTgt spid="52231">
                                            <p:txEl>
                                              <p:pRg st="8" end="8"/>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52231">
                                            <p:txEl>
                                              <p:pRg st="9" end="9"/>
                                            </p:txEl>
                                          </p:spTgt>
                                        </p:tgtEl>
                                        <p:attrNameLst>
                                          <p:attrName>style.visibility</p:attrName>
                                        </p:attrNameLst>
                                      </p:cBhvr>
                                      <p:to>
                                        <p:strVal val="visible"/>
                                      </p:to>
                                    </p:set>
                                    <p:animEffect transition="in" filter="slide(fromBottom)">
                                      <p:cBhvr>
                                        <p:cTn id="32" dur="500"/>
                                        <p:tgtEl>
                                          <p:spTgt spid="52231">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52231">
                                            <p:txEl>
                                              <p:pRg st="12" end="12"/>
                                            </p:txEl>
                                          </p:spTgt>
                                        </p:tgtEl>
                                        <p:attrNameLst>
                                          <p:attrName>style.visibility</p:attrName>
                                        </p:attrNameLst>
                                      </p:cBhvr>
                                      <p:to>
                                        <p:strVal val="visible"/>
                                      </p:to>
                                    </p:set>
                                    <p:animEffect transition="in" filter="slide(fromBottom)">
                                      <p:cBhvr>
                                        <p:cTn id="37" dur="500"/>
                                        <p:tgtEl>
                                          <p:spTgt spid="5223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138488" y="76200"/>
            <a:ext cx="5983287" cy="990600"/>
          </a:xfrm>
        </p:spPr>
        <p:txBody>
          <a:bodyPr/>
          <a:lstStyle/>
          <a:p>
            <a:r>
              <a:rPr lang="en-US" altLang="en-US" b="1"/>
              <a:t>Cultural and </a:t>
            </a:r>
            <a:br>
              <a:rPr lang="en-US" altLang="en-US" b="1"/>
            </a:br>
            <a:r>
              <a:rPr lang="en-US" altLang="en-US" b="1"/>
              <a:t>Archeological Resources</a:t>
            </a:r>
          </a:p>
        </p:txBody>
      </p:sp>
      <p:sp>
        <p:nvSpPr>
          <p:cNvPr id="3" name="Content Placeholder 2"/>
          <p:cNvSpPr>
            <a:spLocks noGrp="1"/>
          </p:cNvSpPr>
          <p:nvPr>
            <p:ph idx="1"/>
          </p:nvPr>
        </p:nvSpPr>
        <p:spPr>
          <a:xfrm>
            <a:off x="612775" y="1600200"/>
            <a:ext cx="8153400" cy="3303588"/>
          </a:xfrm>
        </p:spPr>
        <p:txBody>
          <a:bodyPr>
            <a:normAutofit fontScale="92500"/>
          </a:bodyPr>
          <a:lstStyle/>
          <a:p>
            <a:pPr marL="0" indent="0" algn="ctr">
              <a:lnSpc>
                <a:spcPts val="2500"/>
              </a:lnSpc>
              <a:spcBef>
                <a:spcPct val="0"/>
              </a:spcBef>
              <a:buFont typeface="Wingdings" panose="05000000000000000000" pitchFamily="2" charset="2"/>
              <a:buNone/>
              <a:defRPr/>
            </a:pPr>
            <a:r>
              <a:rPr lang="en-US" sz="2600" dirty="0">
                <a:solidFill>
                  <a:srgbClr val="000000"/>
                </a:solidFill>
              </a:rPr>
              <a:t>The Installation manages a variety of historic and prehistoric archaeological</a:t>
            </a:r>
            <a:r>
              <a:rPr lang="en-US" sz="2600" dirty="0"/>
              <a:t> </a:t>
            </a:r>
            <a:r>
              <a:rPr lang="en-US" sz="2600" dirty="0">
                <a:solidFill>
                  <a:srgbClr val="000000"/>
                </a:solidFill>
              </a:rPr>
              <a:t>sites, as well as historic</a:t>
            </a:r>
            <a:r>
              <a:rPr lang="en-US" sz="2600" dirty="0"/>
              <a:t> </a:t>
            </a:r>
            <a:r>
              <a:rPr lang="en-US" sz="2600" dirty="0">
                <a:solidFill>
                  <a:srgbClr val="000000"/>
                </a:solidFill>
              </a:rPr>
              <a:t>structures.</a:t>
            </a:r>
            <a:r>
              <a:rPr lang="en-US" sz="2600" dirty="0"/>
              <a:t> </a:t>
            </a:r>
          </a:p>
          <a:p>
            <a:pPr marL="0" indent="0" algn="ctr">
              <a:lnSpc>
                <a:spcPts val="2500"/>
              </a:lnSpc>
              <a:spcBef>
                <a:spcPct val="0"/>
              </a:spcBef>
              <a:buFont typeface="Wingdings" panose="05000000000000000000" pitchFamily="2" charset="2"/>
              <a:buNone/>
              <a:defRPr/>
            </a:pPr>
            <a:endParaRPr lang="en-US" sz="2600" dirty="0"/>
          </a:p>
          <a:p>
            <a:pPr>
              <a:spcBef>
                <a:spcPct val="0"/>
              </a:spcBef>
              <a:defRPr/>
            </a:pPr>
            <a:endParaRPr lang="en-US" dirty="0"/>
          </a:p>
          <a:p>
            <a:pPr>
              <a:spcBef>
                <a:spcPct val="0"/>
              </a:spcBef>
              <a:defRPr/>
            </a:pPr>
            <a:endParaRPr lang="en-US" dirty="0"/>
          </a:p>
          <a:p>
            <a:pPr>
              <a:spcBef>
                <a:spcPct val="0"/>
              </a:spcBef>
              <a:buFont typeface="Wingdings" panose="05000000000000000000" pitchFamily="2" charset="2"/>
              <a:buNone/>
              <a:defRPr/>
            </a:pPr>
            <a:endParaRPr lang="en-US" dirty="0"/>
          </a:p>
          <a:p>
            <a:pPr>
              <a:spcBef>
                <a:spcPct val="0"/>
              </a:spcBef>
              <a:buFont typeface="Wingdings" panose="05000000000000000000" pitchFamily="2" charset="2"/>
              <a:buNone/>
              <a:defRPr/>
            </a:pPr>
            <a:r>
              <a:rPr lang="en-US" sz="2800" dirty="0">
                <a:solidFill>
                  <a:srgbClr val="800080"/>
                </a:solidFill>
                <a:effectLst>
                  <a:outerShdw blurRad="38100" dist="38100" dir="2700000" algn="tl">
                    <a:srgbClr val="C0C0C0"/>
                  </a:outerShdw>
                </a:effectLst>
                <a:latin typeface="Times New Roman" pitchFamily="18" charset="0"/>
              </a:rPr>
              <a:t>	</a:t>
            </a:r>
          </a:p>
          <a:p>
            <a:pPr>
              <a:spcBef>
                <a:spcPct val="0"/>
              </a:spcBef>
              <a:buFont typeface="Wingdings" panose="05000000000000000000" pitchFamily="2" charset="2"/>
              <a:buNone/>
              <a:defRPr/>
            </a:pPr>
            <a:r>
              <a:rPr lang="en-US" sz="2800" dirty="0">
                <a:solidFill>
                  <a:srgbClr val="800080"/>
                </a:solidFill>
                <a:effectLst>
                  <a:outerShdw blurRad="38100" dist="38100" dir="2700000" algn="tl">
                    <a:srgbClr val="C0C0C0"/>
                  </a:outerShdw>
                </a:effectLst>
                <a:latin typeface="Times New Roman" pitchFamily="18" charset="0"/>
              </a:rPr>
              <a:t>	</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9F76E3-B528-4E58-83BD-B35C9A37D8E0}" type="slidenum">
              <a:rPr lang="en-US" altLang="en-US">
                <a:latin typeface="Centaur" panose="02030504050205020304" pitchFamily="18" charset="0"/>
              </a:rPr>
              <a:pPr eaLnBrk="1" hangingPunct="1"/>
              <a:t>45</a:t>
            </a:fld>
            <a:endParaRPr lang="en-US" altLang="en-US">
              <a:latin typeface="Centaur" panose="02030504050205020304" pitchFamily="18" charset="0"/>
            </a:endParaRPr>
          </a:p>
        </p:txBody>
      </p:sp>
      <p:grpSp>
        <p:nvGrpSpPr>
          <p:cNvPr id="2" name="Group 7"/>
          <p:cNvGrpSpPr>
            <a:grpSpLocks/>
          </p:cNvGrpSpPr>
          <p:nvPr/>
        </p:nvGrpSpPr>
        <p:grpSpPr bwMode="auto">
          <a:xfrm>
            <a:off x="381000" y="2819400"/>
            <a:ext cx="8443913" cy="2084388"/>
            <a:chOff x="274638" y="4525963"/>
            <a:chExt cx="7870825" cy="1943100"/>
          </a:xfrm>
        </p:grpSpPr>
        <p:pic>
          <p:nvPicPr>
            <p:cNvPr id="5" name="Picture 7" descr="Woodland period ceramics."/>
            <p:cNvPicPr>
              <a:picLocks noChangeAspect="1" noChangeArrowheads="1"/>
            </p:cNvPicPr>
            <p:nvPr/>
          </p:nvPicPr>
          <p:blipFill>
            <a:blip r:embed="rId2" cstate="print"/>
            <a:srcRect/>
            <a:stretch>
              <a:fillRect/>
            </a:stretch>
          </p:blipFill>
          <p:spPr bwMode="auto">
            <a:xfrm>
              <a:off x="274638" y="4525963"/>
              <a:ext cx="2590800" cy="19431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8" descr="19th century jug fragments."/>
            <p:cNvPicPr>
              <a:picLocks noChangeAspect="1" noChangeArrowheads="1"/>
            </p:cNvPicPr>
            <p:nvPr/>
          </p:nvPicPr>
          <p:blipFill>
            <a:blip r:embed="rId3" cstate="print"/>
            <a:srcRect/>
            <a:stretch>
              <a:fillRect/>
            </a:stretch>
          </p:blipFill>
          <p:spPr bwMode="auto">
            <a:xfrm>
              <a:off x="3200399" y="4525963"/>
              <a:ext cx="2285999" cy="19208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10" descr="Bldg. 1"/>
            <p:cNvPicPr>
              <a:picLocks noChangeAspect="1" noChangeArrowheads="1"/>
            </p:cNvPicPr>
            <p:nvPr/>
          </p:nvPicPr>
          <p:blipFill>
            <a:blip r:embed="rId4" cstate="print"/>
            <a:srcRect/>
            <a:stretch>
              <a:fillRect/>
            </a:stretch>
          </p:blipFill>
          <p:spPr bwMode="auto">
            <a:xfrm>
              <a:off x="5668963" y="4525963"/>
              <a:ext cx="2476500" cy="19431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8" name="TextBox 7"/>
          <p:cNvSpPr txBox="1">
            <a:spLocks noChangeArrowheads="1"/>
          </p:cNvSpPr>
          <p:nvPr/>
        </p:nvSpPr>
        <p:spPr bwMode="auto">
          <a:xfrm>
            <a:off x="319088" y="5283200"/>
            <a:ext cx="8640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a:latin typeface="Calibri" panose="020F0502020204030204" pitchFamily="34" charset="0"/>
              </a:rPr>
              <a:t>If you have a bone, bottle, or piece of pottery that you think might have archaeological or historic interest, </a:t>
            </a:r>
            <a:r>
              <a:rPr lang="en-US" altLang="en-US" sz="2400" b="1">
                <a:latin typeface="Calibri" panose="020F0502020204030204" pitchFamily="34" charset="0"/>
              </a:rPr>
              <a:t>don’t pick it up</a:t>
            </a:r>
            <a:r>
              <a:rPr lang="en-US" altLang="en-US" sz="2400">
                <a:latin typeface="Calibri" panose="020F0502020204030204" pitchFamily="34" charset="0"/>
              </a:rPr>
              <a:t>.  Mark the area and notify EMD’s Archeologist at 451-5063.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160713" y="152400"/>
            <a:ext cx="5983287" cy="990600"/>
          </a:xfrm>
        </p:spPr>
        <p:txBody>
          <a:bodyPr/>
          <a:lstStyle/>
          <a:p>
            <a:r>
              <a:rPr lang="en-US" altLang="en-US" b="1"/>
              <a:t>National Environmental Policy Act (NEPA)</a:t>
            </a:r>
          </a:p>
        </p:txBody>
      </p:sp>
      <p:sp>
        <p:nvSpPr>
          <p:cNvPr id="3" name="Content Placeholder 2"/>
          <p:cNvSpPr>
            <a:spLocks noGrp="1"/>
          </p:cNvSpPr>
          <p:nvPr>
            <p:ph idx="1"/>
          </p:nvPr>
        </p:nvSpPr>
        <p:spPr>
          <a:xfrm>
            <a:off x="612775" y="1447800"/>
            <a:ext cx="8378825" cy="5257800"/>
          </a:xfrm>
        </p:spPr>
        <p:txBody>
          <a:bodyPr>
            <a:normAutofit fontScale="25000" lnSpcReduction="20000"/>
          </a:bodyPr>
          <a:lstStyle/>
          <a:p>
            <a:pPr>
              <a:spcBef>
                <a:spcPts val="600"/>
              </a:spcBef>
              <a:spcAft>
                <a:spcPts val="600"/>
              </a:spcAft>
              <a:defRPr/>
            </a:pPr>
            <a:r>
              <a:rPr lang="en-US" sz="9600" b="1" i="1" dirty="0"/>
              <a:t>What is NEPA?  </a:t>
            </a:r>
            <a:r>
              <a:rPr lang="en-US" sz="9600" dirty="0"/>
              <a:t>NEPA requires the environmental analysis of any action that could impact the environment, an archaeological site, or an historic building</a:t>
            </a:r>
          </a:p>
          <a:p>
            <a:pPr>
              <a:spcBef>
                <a:spcPts val="600"/>
              </a:spcBef>
              <a:spcAft>
                <a:spcPts val="600"/>
              </a:spcAft>
              <a:defRPr/>
            </a:pPr>
            <a:r>
              <a:rPr lang="en-US" sz="9600" b="1" i="1" dirty="0"/>
              <a:t>Why is it important?  </a:t>
            </a:r>
            <a:r>
              <a:rPr lang="en-US" sz="9600" dirty="0"/>
              <a:t>It allows the review of environmental impacts before project implementation, so </a:t>
            </a:r>
            <a:r>
              <a:rPr lang="en-US" sz="9600" b="1" dirty="0"/>
              <a:t>impacts can be minimized</a:t>
            </a:r>
            <a:r>
              <a:rPr lang="en-US" sz="9600" dirty="0"/>
              <a:t> and </a:t>
            </a:r>
            <a:r>
              <a:rPr lang="en-US" sz="9600" b="1" dirty="0"/>
              <a:t>money can be saved </a:t>
            </a:r>
            <a:r>
              <a:rPr lang="en-US" sz="9600" dirty="0"/>
              <a:t>with appropriate planning</a:t>
            </a:r>
          </a:p>
          <a:p>
            <a:pPr marL="3213100" lvl="1" indent="-228600">
              <a:spcBef>
                <a:spcPts val="600"/>
              </a:spcBef>
              <a:spcAft>
                <a:spcPts val="600"/>
              </a:spcAft>
              <a:buClr>
                <a:schemeClr val="accent2"/>
              </a:buClr>
              <a:defRPr/>
            </a:pPr>
            <a:r>
              <a:rPr lang="en-US" sz="9300" dirty="0"/>
              <a:t>Actions that need NEPA review </a:t>
            </a:r>
          </a:p>
          <a:p>
            <a:pPr marL="3306763" lvl="2">
              <a:spcBef>
                <a:spcPts val="100"/>
              </a:spcBef>
              <a:spcAft>
                <a:spcPts val="100"/>
              </a:spcAft>
              <a:buClr>
                <a:schemeClr val="tx2"/>
              </a:buClr>
              <a:defRPr/>
            </a:pPr>
            <a:r>
              <a:rPr lang="en-US" sz="8000" dirty="0"/>
              <a:t>All field training exercises</a:t>
            </a:r>
          </a:p>
          <a:p>
            <a:pPr marL="3306763" lvl="2">
              <a:spcBef>
                <a:spcPts val="100"/>
              </a:spcBef>
              <a:spcAft>
                <a:spcPts val="100"/>
              </a:spcAft>
              <a:buClr>
                <a:schemeClr val="tx2"/>
              </a:buClr>
              <a:defRPr/>
            </a:pPr>
            <a:r>
              <a:rPr lang="en-US" sz="8000" dirty="0"/>
              <a:t>All facility or building maintenance activities </a:t>
            </a:r>
          </a:p>
          <a:p>
            <a:pPr marL="3306763" lvl="2">
              <a:spcBef>
                <a:spcPts val="100"/>
              </a:spcBef>
              <a:spcAft>
                <a:spcPts val="100"/>
              </a:spcAft>
              <a:buClr>
                <a:schemeClr val="tx2"/>
              </a:buClr>
              <a:defRPr/>
            </a:pPr>
            <a:r>
              <a:rPr lang="en-US" sz="8000" dirty="0"/>
              <a:t>All landscaping, grounds maintenance and trail rehabilitation</a:t>
            </a:r>
          </a:p>
          <a:p>
            <a:pPr marL="3306763" lvl="2">
              <a:spcBef>
                <a:spcPts val="100"/>
              </a:spcBef>
              <a:spcAft>
                <a:spcPts val="100"/>
              </a:spcAft>
              <a:buClr>
                <a:schemeClr val="tx2"/>
              </a:buClr>
              <a:defRPr/>
            </a:pPr>
            <a:r>
              <a:rPr lang="en-US" sz="8000" dirty="0"/>
              <a:t>All construction activities</a:t>
            </a:r>
          </a:p>
          <a:p>
            <a:pPr marL="3306763" lvl="2">
              <a:spcBef>
                <a:spcPts val="100"/>
              </a:spcBef>
              <a:spcAft>
                <a:spcPts val="100"/>
              </a:spcAft>
              <a:buClr>
                <a:schemeClr val="tx2"/>
              </a:buClr>
              <a:defRPr/>
            </a:pPr>
            <a:r>
              <a:rPr lang="en-US" sz="8000" dirty="0"/>
              <a:t>All real estate transactions </a:t>
            </a:r>
            <a:r>
              <a:rPr lang="en-US" sz="9000" dirty="0"/>
              <a:t> </a:t>
            </a:r>
          </a:p>
          <a:p>
            <a:pPr marL="2968625" indent="0">
              <a:spcBef>
                <a:spcPts val="600"/>
              </a:spcBef>
              <a:spcAft>
                <a:spcPts val="600"/>
              </a:spcAft>
              <a:buFont typeface="Wingdings" panose="05000000000000000000" pitchFamily="2" charset="2"/>
              <a:buNone/>
              <a:defRPr/>
            </a:pPr>
            <a:r>
              <a:rPr lang="en-US" sz="8000" i="1" dirty="0"/>
              <a:t>For questions regarding whether a proposed action needs NEPA review, Call EMD (451-5063) to discuss requirements.</a:t>
            </a:r>
          </a:p>
          <a:p>
            <a:pPr>
              <a:defRPr/>
            </a:pPr>
            <a:endParaRPr lang="en-US" dirty="0"/>
          </a:p>
          <a:p>
            <a:pPr>
              <a:defRPr/>
            </a:pPr>
            <a:endParaRPr lang="en-US" dirty="0"/>
          </a:p>
          <a:p>
            <a:pPr>
              <a:buFont typeface="Wingdings" panose="05000000000000000000" pitchFamily="2" charset="2"/>
              <a:buNone/>
              <a:defRPr/>
            </a:pPr>
            <a:endParaRPr lang="en-US" dirty="0"/>
          </a:p>
          <a:p>
            <a:pP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F550A7-D672-4B3C-8218-79D166B7E40E}" type="slidenum">
              <a:rPr lang="en-US" altLang="en-US">
                <a:latin typeface="Centaur" panose="02030504050205020304" pitchFamily="18" charset="0"/>
              </a:rPr>
              <a:pPr eaLnBrk="1" hangingPunct="1"/>
              <a:t>46</a:t>
            </a:fld>
            <a:endParaRPr lang="en-US" altLang="en-US">
              <a:latin typeface="Centaur" panose="02030504050205020304" pitchFamily="18" charset="0"/>
            </a:endParaRPr>
          </a:p>
        </p:txBody>
      </p:sp>
      <p:pic>
        <p:nvPicPr>
          <p:cNvPr id="5" name="Picture 2"/>
          <p:cNvPicPr>
            <a:picLocks noChangeAspect="1" noChangeArrowheads="1"/>
          </p:cNvPicPr>
          <p:nvPr/>
        </p:nvPicPr>
        <p:blipFill>
          <a:blip r:embed="rId2" cstate="print">
            <a:lum bright="10000"/>
          </a:blip>
          <a:srcRect/>
          <a:stretch>
            <a:fillRect/>
          </a:stretch>
        </p:blipFill>
        <p:spPr bwMode="auto">
          <a:xfrm>
            <a:off x="381000" y="3647660"/>
            <a:ext cx="3163966" cy="22098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2" presetClass="entr" presetSubtype="2"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138488" y="76200"/>
            <a:ext cx="5983287" cy="990600"/>
          </a:xfrm>
        </p:spPr>
        <p:txBody>
          <a:bodyPr/>
          <a:lstStyle/>
          <a:p>
            <a:r>
              <a:rPr lang="en-US" altLang="en-US" b="1"/>
              <a:t>Outdoor Recreation</a:t>
            </a:r>
          </a:p>
        </p:txBody>
      </p:sp>
      <p:sp>
        <p:nvSpPr>
          <p:cNvPr id="3" name="Content Placeholder 2"/>
          <p:cNvSpPr>
            <a:spLocks noGrp="1"/>
          </p:cNvSpPr>
          <p:nvPr>
            <p:ph idx="1"/>
          </p:nvPr>
        </p:nvSpPr>
        <p:spPr>
          <a:xfrm>
            <a:off x="201613" y="1436688"/>
            <a:ext cx="8229600" cy="5334000"/>
          </a:xfrm>
        </p:spPr>
        <p:txBody>
          <a:bodyPr>
            <a:normAutofit fontScale="92500" lnSpcReduction="20000"/>
          </a:bodyPr>
          <a:lstStyle/>
          <a:p>
            <a:pPr>
              <a:defRPr/>
            </a:pPr>
            <a:r>
              <a:rPr lang="en-US" sz="2600" dirty="0"/>
              <a:t>Outdoor recreation activities and resources include…</a:t>
            </a:r>
          </a:p>
          <a:p>
            <a:pPr lvl="1">
              <a:defRPr/>
            </a:pPr>
            <a:r>
              <a:rPr lang="en-US" sz="2200" dirty="0"/>
              <a:t>Hunting</a:t>
            </a:r>
          </a:p>
          <a:p>
            <a:pPr lvl="2">
              <a:defRPr/>
            </a:pPr>
            <a:r>
              <a:rPr lang="en-US" sz="2200" dirty="0"/>
              <a:t>Game include deer, turkey, rabbit, </a:t>
            </a:r>
            <a:br>
              <a:rPr lang="en-US" sz="2200" dirty="0"/>
            </a:br>
            <a:r>
              <a:rPr lang="en-US" sz="2200" dirty="0"/>
              <a:t>quail, dove, waterfowl</a:t>
            </a:r>
          </a:p>
          <a:p>
            <a:pPr lvl="1">
              <a:defRPr/>
            </a:pPr>
            <a:r>
              <a:rPr lang="en-US" sz="2200" dirty="0"/>
              <a:t>Fishing</a:t>
            </a:r>
          </a:p>
          <a:p>
            <a:pPr lvl="2">
              <a:defRPr/>
            </a:pPr>
            <a:r>
              <a:rPr lang="en-US" sz="2200" dirty="0"/>
              <a:t>Species include bass, bluegill, </a:t>
            </a:r>
            <a:br>
              <a:rPr lang="en-US" sz="2200" dirty="0"/>
            </a:br>
            <a:r>
              <a:rPr lang="en-US" sz="2200" dirty="0"/>
              <a:t>sunfish, catfish, flounder</a:t>
            </a:r>
          </a:p>
          <a:p>
            <a:pPr lvl="1">
              <a:defRPr/>
            </a:pPr>
            <a:r>
              <a:rPr lang="en-US" sz="2200" dirty="0"/>
              <a:t>Boat Launch</a:t>
            </a:r>
          </a:p>
          <a:p>
            <a:pPr lvl="1">
              <a:defRPr/>
            </a:pPr>
            <a:r>
              <a:rPr lang="en-US" sz="2200" dirty="0"/>
              <a:t>Onslow Beach Access</a:t>
            </a:r>
          </a:p>
          <a:p>
            <a:pPr lvl="1">
              <a:defRPr/>
            </a:pPr>
            <a:r>
              <a:rPr lang="en-US" sz="2200" dirty="0"/>
              <a:t>Off-Road Recreation Vehicle Use</a:t>
            </a:r>
          </a:p>
          <a:p>
            <a:pPr lvl="1">
              <a:spcAft>
                <a:spcPts val="0"/>
              </a:spcAft>
              <a:defRPr/>
            </a:pPr>
            <a:r>
              <a:rPr lang="en-US" sz="2200" dirty="0"/>
              <a:t>Trapping, Harvesting Firewood</a:t>
            </a:r>
          </a:p>
          <a:p>
            <a:pPr lvl="1">
              <a:spcAft>
                <a:spcPts val="1200"/>
              </a:spcAft>
              <a:defRPr/>
            </a:pPr>
            <a:r>
              <a:rPr lang="en-US" sz="2200" dirty="0"/>
              <a:t>Base Skeet and Archery Ranges</a:t>
            </a:r>
          </a:p>
          <a:p>
            <a:pPr marL="319088" lvl="1" indent="-319088">
              <a:spcBef>
                <a:spcPts val="700"/>
              </a:spcBef>
              <a:buClr>
                <a:schemeClr val="accent2"/>
              </a:buClr>
              <a:buSzPct val="60000"/>
              <a:buFont typeface="Wingdings" pitchFamily="2" charset="2"/>
              <a:buChar char=""/>
              <a:defRPr/>
            </a:pPr>
            <a:r>
              <a:rPr lang="en-US" dirty="0"/>
              <a:t>These activities </a:t>
            </a:r>
            <a:r>
              <a:rPr lang="en-US" i="1" u="sng" dirty="0"/>
              <a:t>require permits and training</a:t>
            </a:r>
            <a:r>
              <a:rPr lang="en-US" dirty="0"/>
              <a:t>! </a:t>
            </a:r>
          </a:p>
          <a:p>
            <a:pPr marL="593725" lvl="2" indent="-319088">
              <a:lnSpc>
                <a:spcPct val="120000"/>
              </a:lnSpc>
              <a:spcBef>
                <a:spcPts val="0"/>
              </a:spcBef>
              <a:buSzPct val="60000"/>
              <a:buFont typeface="Wingdings" panose="05000000000000000000" pitchFamily="2" charset="2"/>
              <a:buChar char=""/>
              <a:defRPr/>
            </a:pPr>
            <a:r>
              <a:rPr lang="en-US" sz="1700" dirty="0"/>
              <a:t>Please visit </a:t>
            </a:r>
            <a:r>
              <a:rPr lang="en-US" sz="1700" dirty="0">
                <a:hlinkClick r:id="rId2"/>
              </a:rPr>
              <a:t>http://www.lejeune.marines.mil/OfficesStaff/</a:t>
            </a:r>
            <a:endParaRPr lang="en-US" sz="1700" dirty="0"/>
          </a:p>
          <a:p>
            <a:pPr marL="274637" lvl="2" indent="0">
              <a:lnSpc>
                <a:spcPct val="120000"/>
              </a:lnSpc>
              <a:spcBef>
                <a:spcPts val="0"/>
              </a:spcBef>
              <a:buSzPct val="60000"/>
              <a:buFont typeface="Wingdings" panose="05000000000000000000" pitchFamily="2" charset="2"/>
              <a:buNone/>
              <a:defRPr/>
            </a:pPr>
            <a:r>
              <a:rPr lang="en-US" sz="1700" dirty="0"/>
              <a:t>       </a:t>
            </a:r>
            <a:r>
              <a:rPr lang="en-US" sz="1700" u="sng" dirty="0">
                <a:solidFill>
                  <a:srgbClr val="0000FF"/>
                </a:solidFill>
              </a:rPr>
              <a:t>ConservationLawEnforcement.aspx   </a:t>
            </a:r>
            <a:r>
              <a:rPr lang="en-US" sz="1700" dirty="0"/>
              <a:t>or contact the Conservation</a:t>
            </a:r>
          </a:p>
          <a:p>
            <a:pPr marL="274637" lvl="2" indent="0">
              <a:lnSpc>
                <a:spcPct val="120000"/>
              </a:lnSpc>
              <a:spcBef>
                <a:spcPts val="0"/>
              </a:spcBef>
              <a:buSzPct val="60000"/>
              <a:buFont typeface="Wingdings" panose="05000000000000000000" pitchFamily="2" charset="2"/>
              <a:buNone/>
              <a:defRPr/>
            </a:pPr>
            <a:r>
              <a:rPr lang="en-US" sz="1700" dirty="0"/>
              <a:t>       Law Enforcement Office (CLEO) at (910) 449-4776/7 </a:t>
            </a:r>
          </a:p>
          <a:p>
            <a:pP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CD9254-6A31-4D59-9C89-9A62F3B6970E}" type="slidenum">
              <a:rPr lang="en-US" altLang="en-US">
                <a:latin typeface="Centaur" panose="02030504050205020304" pitchFamily="18" charset="0"/>
              </a:rPr>
              <a:pPr eaLnBrk="1" hangingPunct="1"/>
              <a:t>47</a:t>
            </a:fld>
            <a:endParaRPr lang="en-US" altLang="en-US">
              <a:latin typeface="Centaur" panose="02030504050205020304" pitchFamily="18" charset="0"/>
            </a:endParaRPr>
          </a:p>
        </p:txBody>
      </p:sp>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1781175"/>
            <a:ext cx="1666875" cy="199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900" y="2062163"/>
            <a:ext cx="2038350" cy="2595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4351338"/>
            <a:ext cx="1744663" cy="2227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500" y="3797300"/>
            <a:ext cx="1130300" cy="1843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5963" y="3351213"/>
            <a:ext cx="2028825" cy="1747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dissolve">
                                      <p:cBhvr>
                                        <p:cTn id="7" dur="500"/>
                                        <p:tgtEl>
                                          <p:spTgt spid="6151"/>
                                        </p:tgtEl>
                                      </p:cBhvr>
                                    </p:animEffect>
                                  </p:childTnLst>
                                </p:cTn>
                              </p:par>
                              <p:par>
                                <p:cTn id="8" presetID="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additive="base">
                                        <p:cTn id="10"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3">
                                            <p:txEl>
                                              <p:pRg st="1" end="1"/>
                                            </p:txEl>
                                          </p:spTgt>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154"/>
                                        </p:tgtEl>
                                        <p:attrNameLst>
                                          <p:attrName>style.visibility</p:attrName>
                                        </p:attrNameLst>
                                      </p:cBhvr>
                                      <p:to>
                                        <p:strVal val="visible"/>
                                      </p:to>
                                    </p:set>
                                    <p:animEffect transition="in" filter="dissolve">
                                      <p:cBhvr>
                                        <p:cTn id="20" dur="500"/>
                                        <p:tgtEl>
                                          <p:spTgt spid="6154"/>
                                        </p:tgtEl>
                                      </p:cBhvr>
                                    </p:animEffect>
                                  </p:childTnLst>
                                </p:cTn>
                              </p:par>
                              <p:par>
                                <p:cTn id="21" presetID="2" presetClass="entr" presetSubtype="8"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dissolve">
                                      <p:cBhvr>
                                        <p:cTn id="33" dur="500"/>
                                        <p:tgtEl>
                                          <p:spTgt spid="6146"/>
                                        </p:tgtEl>
                                      </p:cBhvr>
                                    </p:animEffect>
                                  </p:childTnLst>
                                </p:cTn>
                              </p:par>
                              <p:par>
                                <p:cTn id="34" presetID="2" presetClass="entr" presetSubtype="8"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6155"/>
                                        </p:tgtEl>
                                        <p:attrNameLst>
                                          <p:attrName>style.visibility</p:attrName>
                                        </p:attrNameLst>
                                      </p:cBhvr>
                                      <p:to>
                                        <p:strVal val="visible"/>
                                      </p:to>
                                    </p:set>
                                    <p:animEffect transition="in" filter="dissolve">
                                      <p:cBhvr>
                                        <p:cTn id="50" dur="500"/>
                                        <p:tgtEl>
                                          <p:spTgt spid="6155"/>
                                        </p:tgtEl>
                                      </p:cBhvr>
                                    </p:animEffect>
                                  </p:childTnLst>
                                </p:cTn>
                              </p:par>
                              <p:par>
                                <p:cTn id="51" presetID="2" presetClass="entr" presetSubtype="8"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6148"/>
                                        </p:tgtEl>
                                        <p:attrNameLst>
                                          <p:attrName>style.visibility</p:attrName>
                                        </p:attrNameLst>
                                      </p:cBhvr>
                                      <p:to>
                                        <p:strVal val="visible"/>
                                      </p:to>
                                    </p:set>
                                    <p:animEffect transition="in" filter="dissolve">
                                      <p:cBhvr>
                                        <p:cTn id="59" dur="500"/>
                                        <p:tgtEl>
                                          <p:spTgt spid="6148"/>
                                        </p:tgtEl>
                                      </p:cBhvr>
                                    </p:animEffect>
                                  </p:childTnLst>
                                </p:cTn>
                              </p:par>
                              <p:par>
                                <p:cTn id="60" presetID="2" presetClass="entr" presetSubtype="8" fill="hold" nodeType="with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 calcmode="lin" valueType="num">
                                      <p:cBhvr additive="base">
                                        <p:cTn id="62"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8" fill="hold" nodeType="click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 calcmode="lin" valueType="num">
                                      <p:cBhvr additive="base">
                                        <p:cTn id="68" dur="10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69"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8" fill="hold" nodeType="click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 calcmode="lin" valueType="num">
                                      <p:cBhvr additive="base">
                                        <p:cTn id="74" dur="10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75" dur="1000" fill="hold"/>
                                        <p:tgtEl>
                                          <p:spTgt spid="3">
                                            <p:txEl>
                                              <p:pRg st="11" end="11"/>
                                            </p:txEl>
                                          </p:spTgt>
                                        </p:tgtEl>
                                        <p:attrNameLst>
                                          <p:attrName>ppt_y</p:attrName>
                                        </p:attrNameLst>
                                      </p:cBhvr>
                                      <p:tavLst>
                                        <p:tav tm="0">
                                          <p:val>
                                            <p:strVal val="#ppt_y"/>
                                          </p:val>
                                        </p:tav>
                                        <p:tav tm="100000">
                                          <p:val>
                                            <p:strVal val="#ppt_y"/>
                                          </p:val>
                                        </p:tav>
                                      </p:tavLst>
                                    </p:anim>
                                  </p:childTnLst>
                                </p:cTn>
                              </p:par>
                              <p:par>
                                <p:cTn id="76" presetID="2" presetClass="entr" presetSubtype="8" fill="hold" nodeType="with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anim calcmode="lin" valueType="num">
                                      <p:cBhvr additive="base">
                                        <p:cTn id="78" dur="10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79" dur="1000" fill="hold"/>
                                        <p:tgtEl>
                                          <p:spTgt spid="3">
                                            <p:txEl>
                                              <p:pRg st="12" end="12"/>
                                            </p:txEl>
                                          </p:spTgt>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0"/>
                                  </p:stCondLst>
                                  <p:childTnLst>
                                    <p:set>
                                      <p:cBhvr>
                                        <p:cTn id="81" dur="1" fill="hold">
                                          <p:stCondLst>
                                            <p:cond delay="0"/>
                                          </p:stCondLst>
                                        </p:cTn>
                                        <p:tgtEl>
                                          <p:spTgt spid="3">
                                            <p:txEl>
                                              <p:pRg st="13" end="13"/>
                                            </p:txEl>
                                          </p:spTgt>
                                        </p:tgtEl>
                                        <p:attrNameLst>
                                          <p:attrName>style.visibility</p:attrName>
                                        </p:attrNameLst>
                                      </p:cBhvr>
                                      <p:to>
                                        <p:strVal val="visible"/>
                                      </p:to>
                                    </p:set>
                                    <p:anim calcmode="lin" valueType="num">
                                      <p:cBhvr additive="base">
                                        <p:cTn id="82" dur="10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83" dur="10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2895600" y="76200"/>
            <a:ext cx="6248400" cy="990600"/>
          </a:xfrm>
        </p:spPr>
        <p:txBody>
          <a:bodyPr/>
          <a:lstStyle/>
          <a:p>
            <a:r>
              <a:rPr lang="en-US" altLang="en-US" sz="3400" b="1"/>
              <a:t>Underground and Aboveground Storage Tank (UST/AST) Program</a:t>
            </a:r>
          </a:p>
        </p:txBody>
      </p:sp>
      <p:sp>
        <p:nvSpPr>
          <p:cNvPr id="3" name="Content Placeholder 2"/>
          <p:cNvSpPr>
            <a:spLocks noGrp="1"/>
          </p:cNvSpPr>
          <p:nvPr>
            <p:ph idx="1"/>
          </p:nvPr>
        </p:nvSpPr>
        <p:spPr>
          <a:xfrm>
            <a:off x="76200" y="1447800"/>
            <a:ext cx="8153400" cy="5410200"/>
          </a:xfrm>
        </p:spPr>
        <p:txBody>
          <a:bodyPr>
            <a:normAutofit fontScale="92500" lnSpcReduction="20000"/>
          </a:bodyPr>
          <a:lstStyle/>
          <a:p>
            <a:pPr>
              <a:spcAft>
                <a:spcPts val="600"/>
              </a:spcAft>
              <a:defRPr/>
            </a:pPr>
            <a:r>
              <a:rPr lang="en-US" b="1" i="1" dirty="0"/>
              <a:t>What does the UST/AST program do?  </a:t>
            </a:r>
          </a:p>
          <a:p>
            <a:pPr lvl="1">
              <a:spcAft>
                <a:spcPts val="600"/>
              </a:spcAft>
              <a:defRPr/>
            </a:pPr>
            <a:r>
              <a:rPr lang="en-US" dirty="0"/>
              <a:t>Assesses and remediates contaminated sites that result from leaking USTs/ASTs, overfills, spills, and any other petroleum related contamination</a:t>
            </a:r>
          </a:p>
          <a:p>
            <a:pPr lvl="2">
              <a:spcAft>
                <a:spcPts val="600"/>
              </a:spcAft>
              <a:defRPr/>
            </a:pPr>
            <a:r>
              <a:rPr lang="en-US" dirty="0"/>
              <a:t>Currently there are 303 no further action                       remediation sites,</a:t>
            </a:r>
          </a:p>
          <a:p>
            <a:pPr lvl="2">
              <a:spcAft>
                <a:spcPts val="600"/>
              </a:spcAft>
              <a:defRPr/>
            </a:pPr>
            <a:r>
              <a:rPr lang="en-US" dirty="0"/>
              <a:t>18 remediation sites under assessment,</a:t>
            </a:r>
          </a:p>
          <a:p>
            <a:pPr lvl="2">
              <a:spcAft>
                <a:spcPts val="600"/>
              </a:spcAft>
              <a:defRPr/>
            </a:pPr>
            <a:r>
              <a:rPr lang="en-US" dirty="0"/>
              <a:t> and 9 active remediation sites</a:t>
            </a:r>
          </a:p>
          <a:p>
            <a:pPr lvl="1">
              <a:spcAft>
                <a:spcPts val="600"/>
              </a:spcAft>
              <a:defRPr/>
            </a:pPr>
            <a:r>
              <a:rPr lang="en-US" dirty="0"/>
              <a:t>Permitting and monitoring of USTs aboard the Base</a:t>
            </a:r>
          </a:p>
          <a:p>
            <a:pPr lvl="2">
              <a:spcAft>
                <a:spcPts val="600"/>
              </a:spcAft>
              <a:defRPr/>
            </a:pPr>
            <a:r>
              <a:rPr lang="en-US" dirty="0"/>
              <a:t>In 1991, the Base had 505 regulated and 4,400 non-regulated (heating oil) USTs.  Today the Base maintains 27 USTs.</a:t>
            </a:r>
          </a:p>
          <a:p>
            <a:pPr lvl="1">
              <a:spcAft>
                <a:spcPts val="600"/>
              </a:spcAft>
              <a:defRPr/>
            </a:pPr>
            <a:r>
              <a:rPr lang="en-US" dirty="0"/>
              <a:t>Maintains the Spill Prevention Control and Countermeasure (SPCC) Plan for approximately 600 ASTs aboard the Base as well as drum storage, transformers, etc.</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0C17DA-70A9-4E0F-A7E9-37F9B6649E85}" type="slidenum">
              <a:rPr lang="en-US" altLang="en-US">
                <a:solidFill>
                  <a:srgbClr val="000000"/>
                </a:solidFill>
                <a:latin typeface="Centaur" panose="02030504050205020304" pitchFamily="18" charset="0"/>
              </a:rPr>
              <a:pPr eaLnBrk="1" hangingPunct="1"/>
              <a:t>48</a:t>
            </a:fld>
            <a:endParaRPr lang="en-US" altLang="en-US">
              <a:solidFill>
                <a:srgbClr val="000000"/>
              </a:solidFill>
              <a:latin typeface="Centaur" panose="02030504050205020304" pitchFamily="18" charset="0"/>
            </a:endParaRPr>
          </a:p>
        </p:txBody>
      </p:sp>
      <p:pic>
        <p:nvPicPr>
          <p:cNvPr id="58373" name="Picture 6" descr="Camp Lejeune-20121106-RR15-03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667000"/>
            <a:ext cx="2286000" cy="17145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lide(fromBottom)">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lide(fromBottom)">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lide(fromBottom)">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lide(fromBottom)">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65" y="3985436"/>
            <a:ext cx="4034971" cy="25677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Slide Number Placeholder 3"/>
          <p:cNvSpPr>
            <a:spLocks noGrp="1"/>
          </p:cNvSpPr>
          <p:nvPr>
            <p:ph type="sldNum" sz="quarter" idx="12"/>
          </p:nvPr>
        </p:nvSpPr>
        <p:spPr/>
        <p:txBody>
          <a:bodyPr/>
          <a:lstStyle/>
          <a:p>
            <a:fld id="{E246EF01-035B-4ED0-A049-50F50BC9A830}" type="slidenum">
              <a:rPr lang="en-US" altLang="en-US" smtClean="0"/>
              <a:pPr/>
              <a:t>49</a:t>
            </a:fld>
            <a:endParaRPr lang="en-US" altLang="en-US"/>
          </a:p>
        </p:txBody>
      </p:sp>
      <p:sp>
        <p:nvSpPr>
          <p:cNvPr id="5" name="Content Placeholder 1"/>
          <p:cNvSpPr txBox="1">
            <a:spLocks/>
          </p:cNvSpPr>
          <p:nvPr/>
        </p:nvSpPr>
        <p:spPr bwMode="auto">
          <a:xfrm>
            <a:off x="4103688" y="1574800"/>
            <a:ext cx="47244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marL="231775" indent="-231775" algn="l">
              <a:spcBef>
                <a:spcPts val="600"/>
              </a:spcBef>
              <a:spcAft>
                <a:spcPts val="600"/>
              </a:spcAft>
              <a:buFont typeface="Wingdings" panose="05000000000000000000" pitchFamily="2" charset="2"/>
              <a:buChar char="q"/>
              <a:defRPr/>
            </a:pPr>
            <a:r>
              <a:rPr lang="en-US" sz="2400" dirty="0">
                <a:solidFill>
                  <a:schemeClr val="tx1"/>
                </a:solidFill>
              </a:rPr>
              <a:t>To minimize leaks, keep aircraft and vehicle maintenance up-to-date</a:t>
            </a:r>
          </a:p>
          <a:p>
            <a:pPr marL="231775" indent="-231775" algn="l">
              <a:spcBef>
                <a:spcPts val="600"/>
              </a:spcBef>
              <a:spcAft>
                <a:spcPts val="600"/>
              </a:spcAft>
              <a:buFont typeface="Wingdings" panose="05000000000000000000" pitchFamily="2" charset="2"/>
              <a:buChar char="q"/>
              <a:defRPr/>
            </a:pPr>
            <a:r>
              <a:rPr lang="en-US" sz="2400" dirty="0">
                <a:solidFill>
                  <a:schemeClr val="tx1"/>
                </a:solidFill>
              </a:rPr>
              <a:t>Always use drip pans and </a:t>
            </a:r>
            <a:br>
              <a:rPr lang="en-US" sz="2400" dirty="0">
                <a:solidFill>
                  <a:schemeClr val="tx1"/>
                </a:solidFill>
              </a:rPr>
            </a:br>
            <a:r>
              <a:rPr lang="en-US" sz="2400" dirty="0">
                <a:solidFill>
                  <a:schemeClr val="tx1"/>
                </a:solidFill>
              </a:rPr>
              <a:t>absorbents under equipment during maintenance </a:t>
            </a:r>
          </a:p>
          <a:p>
            <a:pPr marL="569913" indent="-231775" algn="l">
              <a:spcBef>
                <a:spcPts val="600"/>
              </a:spcBef>
              <a:spcAft>
                <a:spcPts val="600"/>
              </a:spcAft>
              <a:buFont typeface="Wingdings" panose="05000000000000000000" pitchFamily="2" charset="2"/>
              <a:buChar char="q"/>
              <a:defRPr/>
            </a:pPr>
            <a:r>
              <a:rPr lang="en-US" sz="2400" dirty="0">
                <a:solidFill>
                  <a:schemeClr val="tx1"/>
                </a:solidFill>
              </a:rPr>
              <a:t>Conduct field servicing of vehicles only at approved locations</a:t>
            </a:r>
          </a:p>
          <a:p>
            <a:pPr marL="569913" indent="-231775" algn="l">
              <a:spcBef>
                <a:spcPts val="600"/>
              </a:spcBef>
              <a:spcAft>
                <a:spcPts val="600"/>
              </a:spcAft>
              <a:buFont typeface="Wingdings" panose="05000000000000000000" pitchFamily="2" charset="2"/>
              <a:buChar char="q"/>
              <a:defRPr/>
            </a:pPr>
            <a:r>
              <a:rPr lang="en-US" sz="2400" dirty="0">
                <a:solidFill>
                  <a:schemeClr val="tx1"/>
                </a:solidFill>
              </a:rPr>
              <a:t>Keep maintenance bay floors and grease rack areas clean</a:t>
            </a:r>
          </a:p>
          <a:p>
            <a:pPr marL="463550" indent="-231775" algn="l">
              <a:spcBef>
                <a:spcPts val="600"/>
              </a:spcBef>
              <a:spcAft>
                <a:spcPts val="600"/>
              </a:spcAft>
              <a:defRPr/>
            </a:pPr>
            <a:endParaRPr lang="en-US" sz="2400" dirty="0">
              <a:solidFill>
                <a:schemeClr val="tx1"/>
              </a:solidFill>
              <a:latin typeface="Arial Rounded MT Bold" pitchFamily="34" charset="0"/>
            </a:endParaRPr>
          </a:p>
        </p:txBody>
      </p:sp>
      <p:sp>
        <p:nvSpPr>
          <p:cNvPr id="6" name="Title 2"/>
          <p:cNvSpPr txBox="1">
            <a:spLocks/>
          </p:cNvSpPr>
          <p:nvPr/>
        </p:nvSpPr>
        <p:spPr bwMode="auto">
          <a:xfrm>
            <a:off x="3175000" y="142875"/>
            <a:ext cx="589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4000" b="1"/>
              <a:t>Prevention of Spills</a:t>
            </a:r>
            <a:endParaRPr lang="en-US" altLang="en-US" sz="4000" b="1" dirty="0"/>
          </a:p>
        </p:txBody>
      </p:sp>
      <p:pic>
        <p:nvPicPr>
          <p:cNvPr id="8" name="Picture 9" descr="Untitled8"/>
          <p:cNvPicPr>
            <a:picLocks noChangeAspect="1" noChangeArrowheads="1"/>
          </p:cNvPicPr>
          <p:nvPr/>
        </p:nvPicPr>
        <p:blipFill>
          <a:blip r:embed="rId3" cstate="print"/>
          <a:srcRect t="16495" r="7671" b="7824"/>
          <a:stretch>
            <a:fillRect/>
          </a:stretch>
        </p:blipFill>
        <p:spPr>
          <a:xfrm>
            <a:off x="304800" y="1524000"/>
            <a:ext cx="3581400" cy="2591789"/>
          </a:xfrm>
          <a:prstGeom prst="rect">
            <a:avLst/>
          </a:prstGeom>
          <a:no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98615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5</a:t>
            </a:fld>
            <a:endParaRPr lang="en-US" altLang="en-US"/>
          </a:p>
        </p:txBody>
      </p:sp>
      <p:sp>
        <p:nvSpPr>
          <p:cNvPr id="5" name="Title 1"/>
          <p:cNvSpPr txBox="1">
            <a:spLocks/>
          </p:cNvSpPr>
          <p:nvPr/>
        </p:nvSpPr>
        <p:spPr bwMode="auto">
          <a:xfrm>
            <a:off x="3138488" y="76200"/>
            <a:ext cx="59832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3800" b="1" dirty="0"/>
              <a:t>Environmental Policy Implementation</a:t>
            </a:r>
          </a:p>
        </p:txBody>
      </p:sp>
      <p:sp>
        <p:nvSpPr>
          <p:cNvPr id="6" name="Content Placeholder 2"/>
          <p:cNvSpPr txBox="1">
            <a:spLocks/>
          </p:cNvSpPr>
          <p:nvPr/>
        </p:nvSpPr>
        <p:spPr bwMode="auto">
          <a:xfrm>
            <a:off x="304800" y="1600200"/>
            <a:ext cx="85312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spcAft>
                <a:spcPts val="1200"/>
              </a:spcAft>
            </a:pPr>
            <a:r>
              <a:rPr lang="en-US" altLang="en-US" sz="2400" dirty="0">
                <a:solidFill>
                  <a:schemeClr val="tx1"/>
                </a:solidFill>
              </a:rPr>
              <a:t>Our environmental policy is implemented through the use of an </a:t>
            </a:r>
            <a:r>
              <a:rPr lang="en-US" altLang="en-US" sz="2400" b="1" dirty="0">
                <a:solidFill>
                  <a:schemeClr val="tx1"/>
                </a:solidFill>
              </a:rPr>
              <a:t>Environmental Management System </a:t>
            </a:r>
            <a:r>
              <a:rPr lang="en-US" altLang="en-US" sz="2400" dirty="0">
                <a:solidFill>
                  <a:schemeClr val="tx1"/>
                </a:solidFill>
              </a:rPr>
              <a:t>(EMS)</a:t>
            </a:r>
          </a:p>
          <a:p>
            <a:pPr lvl="1">
              <a:spcBef>
                <a:spcPts val="600"/>
              </a:spcBef>
              <a:spcAft>
                <a:spcPts val="1200"/>
              </a:spcAft>
            </a:pPr>
            <a:r>
              <a:rPr lang="en-US" altLang="en-US" sz="2000" dirty="0">
                <a:solidFill>
                  <a:schemeClr val="tx1"/>
                </a:solidFill>
              </a:rPr>
              <a:t>EMS integrates environmental considerations and accountability into day-to-day decision making and long-term planning. </a:t>
            </a:r>
          </a:p>
        </p:txBody>
      </p:sp>
      <p:sp>
        <p:nvSpPr>
          <p:cNvPr id="7" name="Content Placeholder 2"/>
          <p:cNvSpPr txBox="1">
            <a:spLocks/>
          </p:cNvSpPr>
          <p:nvPr/>
        </p:nvSpPr>
        <p:spPr bwMode="auto">
          <a:xfrm>
            <a:off x="2667000" y="3581400"/>
            <a:ext cx="6172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639763" indent="-2730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spcBef>
                <a:spcPts val="600"/>
              </a:spcBef>
              <a:spcAft>
                <a:spcPts val="600"/>
              </a:spcAft>
              <a:buClr>
                <a:schemeClr val="accent1"/>
              </a:buClr>
              <a:buSzPct val="70000"/>
              <a:buFont typeface="Wingdings 2" panose="05020102010507070707" pitchFamily="18" charset="2"/>
              <a:buChar char=""/>
            </a:pPr>
            <a:r>
              <a:rPr lang="en-US" altLang="en-US" sz="2000" b="1" i="1" dirty="0">
                <a:latin typeface="Calibri" panose="020F0502020204030204" pitchFamily="34" charset="0"/>
              </a:rPr>
              <a:t>The focus of EMS is continual  improvement through planning, review and corrective action.</a:t>
            </a:r>
            <a:endParaRPr lang="en-US" altLang="en-US" sz="1000" b="1" i="1" dirty="0">
              <a:latin typeface="Calibri" panose="020F0502020204030204" pitchFamily="34" charset="0"/>
            </a:endParaRPr>
          </a:p>
          <a:p>
            <a:pPr lvl="1">
              <a:spcBef>
                <a:spcPts val="600"/>
              </a:spcBef>
              <a:buClr>
                <a:schemeClr val="accent1"/>
              </a:buClr>
              <a:buSzPct val="70000"/>
              <a:buFont typeface="Wingdings 2" panose="05020102010507070707" pitchFamily="18" charset="2"/>
              <a:buChar char=""/>
            </a:pPr>
            <a:endParaRPr lang="en-US" altLang="en-US" sz="800" b="1" i="1" dirty="0">
              <a:latin typeface="Calibri" panose="020F0502020204030204" pitchFamily="34" charset="0"/>
            </a:endParaRPr>
          </a:p>
          <a:p>
            <a:pPr lvl="1">
              <a:spcBef>
                <a:spcPts val="600"/>
              </a:spcBef>
              <a:spcAft>
                <a:spcPts val="600"/>
              </a:spcAft>
              <a:buClr>
                <a:schemeClr val="accent1"/>
              </a:buClr>
              <a:buSzPct val="70000"/>
              <a:buFont typeface="Wingdings 2" panose="05020102010507070707" pitchFamily="18" charset="2"/>
              <a:buChar char=""/>
            </a:pPr>
            <a:r>
              <a:rPr lang="en-US" altLang="en-US" sz="2000" dirty="0">
                <a:latin typeface="Calibri" panose="020F0502020204030204" pitchFamily="34" charset="0"/>
              </a:rPr>
              <a:t>At the installation level, </a:t>
            </a:r>
            <a:r>
              <a:rPr lang="en-US" altLang="en-US" dirty="0">
                <a:latin typeface="Calibri" panose="020F0502020204030204" pitchFamily="34" charset="0"/>
              </a:rPr>
              <a:t>on behalf of the Installation Commander, </a:t>
            </a:r>
            <a:r>
              <a:rPr lang="en-US" altLang="en-US" sz="2000" dirty="0">
                <a:latin typeface="Calibri" panose="020F0502020204030204" pitchFamily="34" charset="0"/>
              </a:rPr>
              <a:t>the Installation &amp; Environment (I&amp;E) implements the EMS.  The EMS Working Groups determine Objectives and Targets and ensure that Plans of Action and Milestones are met.</a:t>
            </a:r>
          </a:p>
        </p:txBody>
      </p:sp>
      <p:grpSp>
        <p:nvGrpSpPr>
          <p:cNvPr id="8" name="Group 24"/>
          <p:cNvGrpSpPr>
            <a:grpSpLocks/>
          </p:cNvGrpSpPr>
          <p:nvPr/>
        </p:nvGrpSpPr>
        <p:grpSpPr bwMode="auto">
          <a:xfrm>
            <a:off x="138113" y="3124200"/>
            <a:ext cx="3049587" cy="3309938"/>
            <a:chOff x="381000" y="3352800"/>
            <a:chExt cx="2819400" cy="3060132"/>
          </a:xfrm>
        </p:grpSpPr>
        <p:grpSp>
          <p:nvGrpSpPr>
            <p:cNvPr id="9" name="Group 121"/>
            <p:cNvGrpSpPr>
              <a:grpSpLocks/>
            </p:cNvGrpSpPr>
            <p:nvPr/>
          </p:nvGrpSpPr>
          <p:grpSpPr bwMode="auto">
            <a:xfrm>
              <a:off x="381000" y="3352802"/>
              <a:ext cx="2795588" cy="2800830"/>
              <a:chOff x="1681" y="794"/>
              <a:chExt cx="3200" cy="3206"/>
            </a:xfrm>
          </p:grpSpPr>
          <p:sp>
            <p:nvSpPr>
              <p:cNvPr id="17" name="AutoShape 76"/>
              <p:cNvSpPr>
                <a:spLocks noChangeArrowheads="1"/>
              </p:cNvSpPr>
              <p:nvPr/>
            </p:nvSpPr>
            <p:spPr bwMode="auto">
              <a:xfrm>
                <a:off x="1786" y="1041"/>
                <a:ext cx="2991" cy="2959"/>
              </a:xfrm>
              <a:custGeom>
                <a:avLst/>
                <a:gdLst>
                  <a:gd name="T0" fmla="*/ 4 w 21600"/>
                  <a:gd name="T1" fmla="*/ 0 h 21600"/>
                  <a:gd name="T2" fmla="*/ 2 w 21600"/>
                  <a:gd name="T3" fmla="*/ 1 h 21600"/>
                  <a:gd name="T4" fmla="*/ 4 w 21600"/>
                  <a:gd name="T5" fmla="*/ 1 h 21600"/>
                  <a:gd name="T6" fmla="*/ 6 w 21600"/>
                  <a:gd name="T7" fmla="*/ 1 h 21600"/>
                  <a:gd name="T8" fmla="*/ 0 60000 65536"/>
                  <a:gd name="T9" fmla="*/ 0 60000 65536"/>
                  <a:gd name="T10" fmla="*/ 0 60000 65536"/>
                  <a:gd name="T11" fmla="*/ 0 60000 65536"/>
                  <a:gd name="T12" fmla="*/ 3495 w 21600"/>
                  <a:gd name="T13" fmla="*/ 0 h 21600"/>
                  <a:gd name="T14" fmla="*/ 18105 w 21600"/>
                  <a:gd name="T15" fmla="*/ 5730 h 21600"/>
                </a:gdLst>
                <a:ahLst/>
                <a:cxnLst>
                  <a:cxn ang="T8">
                    <a:pos x="T0" y="T1"/>
                  </a:cxn>
                  <a:cxn ang="T9">
                    <a:pos x="T2" y="T3"/>
                  </a:cxn>
                  <a:cxn ang="T10">
                    <a:pos x="T4" y="T5"/>
                  </a:cxn>
                  <a:cxn ang="T11">
                    <a:pos x="T6" y="T7"/>
                  </a:cxn>
                </a:cxnLst>
                <a:rect l="T12" t="T13" r="T14" b="T15"/>
                <a:pathLst>
                  <a:path w="21600" h="21600">
                    <a:moveTo>
                      <a:pt x="7221" y="4926"/>
                    </a:moveTo>
                    <a:cubicBezTo>
                      <a:pt x="8299" y="4269"/>
                      <a:pt x="9537" y="3921"/>
                      <a:pt x="10800" y="3922"/>
                    </a:cubicBezTo>
                    <a:cubicBezTo>
                      <a:pt x="12062" y="3922"/>
                      <a:pt x="13300" y="4269"/>
                      <a:pt x="14378" y="4926"/>
                    </a:cubicBezTo>
                    <a:lnTo>
                      <a:pt x="16419" y="1577"/>
                    </a:lnTo>
                    <a:cubicBezTo>
                      <a:pt x="14726" y="545"/>
                      <a:pt x="12782" y="-1"/>
                      <a:pt x="10799" y="0"/>
                    </a:cubicBezTo>
                    <a:cubicBezTo>
                      <a:pt x="8817" y="0"/>
                      <a:pt x="6873" y="545"/>
                      <a:pt x="5180" y="1577"/>
                    </a:cubicBezTo>
                    <a:lnTo>
                      <a:pt x="7221" y="4926"/>
                    </a:lnTo>
                    <a:close/>
                  </a:path>
                </a:pathLst>
              </a:custGeom>
              <a:gradFill rotWithShape="0">
                <a:gsLst>
                  <a:gs pos="0">
                    <a:srgbClr val="4E89C4"/>
                  </a:gs>
                  <a:gs pos="100000">
                    <a:srgbClr val="3366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AutoShape 101"/>
              <p:cNvSpPr>
                <a:spLocks noChangeArrowheads="1"/>
              </p:cNvSpPr>
              <p:nvPr/>
            </p:nvSpPr>
            <p:spPr bwMode="auto">
              <a:xfrm rot="4320000">
                <a:off x="1664" y="977"/>
                <a:ext cx="2991" cy="2958"/>
              </a:xfrm>
              <a:custGeom>
                <a:avLst/>
                <a:gdLst>
                  <a:gd name="T0" fmla="*/ 4 w 21600"/>
                  <a:gd name="T1" fmla="*/ 0 h 21600"/>
                  <a:gd name="T2" fmla="*/ 2 w 21600"/>
                  <a:gd name="T3" fmla="*/ 1 h 21600"/>
                  <a:gd name="T4" fmla="*/ 4 w 21600"/>
                  <a:gd name="T5" fmla="*/ 1 h 21600"/>
                  <a:gd name="T6" fmla="*/ 6 w 21600"/>
                  <a:gd name="T7" fmla="*/ 1 h 21600"/>
                  <a:gd name="T8" fmla="*/ 0 60000 65536"/>
                  <a:gd name="T9" fmla="*/ 0 60000 65536"/>
                  <a:gd name="T10" fmla="*/ 0 60000 65536"/>
                  <a:gd name="T11" fmla="*/ 0 60000 65536"/>
                  <a:gd name="T12" fmla="*/ 3495 w 21600"/>
                  <a:gd name="T13" fmla="*/ 0 h 21600"/>
                  <a:gd name="T14" fmla="*/ 18105 w 21600"/>
                  <a:gd name="T15" fmla="*/ 5732 h 21600"/>
                </a:gdLst>
                <a:ahLst/>
                <a:cxnLst>
                  <a:cxn ang="T8">
                    <a:pos x="T0" y="T1"/>
                  </a:cxn>
                  <a:cxn ang="T9">
                    <a:pos x="T2" y="T3"/>
                  </a:cxn>
                  <a:cxn ang="T10">
                    <a:pos x="T4" y="T5"/>
                  </a:cxn>
                  <a:cxn ang="T11">
                    <a:pos x="T6" y="T7"/>
                  </a:cxn>
                </a:cxnLst>
                <a:rect l="T12" t="T13" r="T14" b="T15"/>
                <a:pathLst>
                  <a:path w="21600" h="21600">
                    <a:moveTo>
                      <a:pt x="7221" y="4926"/>
                    </a:moveTo>
                    <a:cubicBezTo>
                      <a:pt x="8299" y="4269"/>
                      <a:pt x="9537" y="3921"/>
                      <a:pt x="10800" y="3922"/>
                    </a:cubicBezTo>
                    <a:cubicBezTo>
                      <a:pt x="12062" y="3922"/>
                      <a:pt x="13300" y="4269"/>
                      <a:pt x="14378" y="4926"/>
                    </a:cubicBezTo>
                    <a:lnTo>
                      <a:pt x="16419" y="1577"/>
                    </a:lnTo>
                    <a:cubicBezTo>
                      <a:pt x="14726" y="545"/>
                      <a:pt x="12782" y="-1"/>
                      <a:pt x="10799" y="0"/>
                    </a:cubicBezTo>
                    <a:cubicBezTo>
                      <a:pt x="8817" y="0"/>
                      <a:pt x="6873" y="545"/>
                      <a:pt x="5180" y="1577"/>
                    </a:cubicBezTo>
                    <a:lnTo>
                      <a:pt x="7221" y="4926"/>
                    </a:lnTo>
                    <a:close/>
                  </a:path>
                </a:pathLst>
              </a:custGeom>
              <a:gradFill rotWithShape="0">
                <a:gsLst>
                  <a:gs pos="0">
                    <a:srgbClr val="4E89C4"/>
                  </a:gs>
                  <a:gs pos="100000">
                    <a:srgbClr val="33669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AutoShape 102"/>
              <p:cNvSpPr>
                <a:spLocks noChangeArrowheads="1"/>
              </p:cNvSpPr>
              <p:nvPr/>
            </p:nvSpPr>
            <p:spPr bwMode="auto">
              <a:xfrm rot="8640000">
                <a:off x="1693" y="830"/>
                <a:ext cx="2990" cy="2958"/>
              </a:xfrm>
              <a:custGeom>
                <a:avLst/>
                <a:gdLst>
                  <a:gd name="T0" fmla="*/ 4 w 21600"/>
                  <a:gd name="T1" fmla="*/ 0 h 21600"/>
                  <a:gd name="T2" fmla="*/ 2 w 21600"/>
                  <a:gd name="T3" fmla="*/ 1 h 21600"/>
                  <a:gd name="T4" fmla="*/ 4 w 21600"/>
                  <a:gd name="T5" fmla="*/ 1 h 21600"/>
                  <a:gd name="T6" fmla="*/ 6 w 21600"/>
                  <a:gd name="T7" fmla="*/ 1 h 21600"/>
                  <a:gd name="T8" fmla="*/ 0 60000 65536"/>
                  <a:gd name="T9" fmla="*/ 0 60000 65536"/>
                  <a:gd name="T10" fmla="*/ 0 60000 65536"/>
                  <a:gd name="T11" fmla="*/ 0 60000 65536"/>
                  <a:gd name="T12" fmla="*/ 3496 w 21600"/>
                  <a:gd name="T13" fmla="*/ 0 h 21600"/>
                  <a:gd name="T14" fmla="*/ 18104 w 21600"/>
                  <a:gd name="T15" fmla="*/ 5732 h 21600"/>
                </a:gdLst>
                <a:ahLst/>
                <a:cxnLst>
                  <a:cxn ang="T8">
                    <a:pos x="T0" y="T1"/>
                  </a:cxn>
                  <a:cxn ang="T9">
                    <a:pos x="T2" y="T3"/>
                  </a:cxn>
                  <a:cxn ang="T10">
                    <a:pos x="T4" y="T5"/>
                  </a:cxn>
                  <a:cxn ang="T11">
                    <a:pos x="T6" y="T7"/>
                  </a:cxn>
                </a:cxnLst>
                <a:rect l="T12" t="T13" r="T14" b="T15"/>
                <a:pathLst>
                  <a:path w="21600" h="21600">
                    <a:moveTo>
                      <a:pt x="7221" y="4926"/>
                    </a:moveTo>
                    <a:cubicBezTo>
                      <a:pt x="8299" y="4269"/>
                      <a:pt x="9537" y="3921"/>
                      <a:pt x="10800" y="3922"/>
                    </a:cubicBezTo>
                    <a:cubicBezTo>
                      <a:pt x="12062" y="3922"/>
                      <a:pt x="13300" y="4269"/>
                      <a:pt x="14378" y="4926"/>
                    </a:cubicBezTo>
                    <a:lnTo>
                      <a:pt x="16419" y="1577"/>
                    </a:lnTo>
                    <a:cubicBezTo>
                      <a:pt x="14726" y="545"/>
                      <a:pt x="12782" y="-1"/>
                      <a:pt x="10799" y="0"/>
                    </a:cubicBezTo>
                    <a:cubicBezTo>
                      <a:pt x="8817" y="0"/>
                      <a:pt x="6873" y="545"/>
                      <a:pt x="5180" y="1577"/>
                    </a:cubicBezTo>
                    <a:lnTo>
                      <a:pt x="7221" y="4926"/>
                    </a:lnTo>
                    <a:close/>
                  </a:path>
                </a:pathLst>
              </a:custGeom>
              <a:gradFill rotWithShape="0">
                <a:gsLst>
                  <a:gs pos="0">
                    <a:srgbClr val="336699"/>
                  </a:gs>
                  <a:gs pos="100000">
                    <a:srgbClr val="4E89C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AutoShape 103"/>
              <p:cNvSpPr>
                <a:spLocks noChangeArrowheads="1"/>
              </p:cNvSpPr>
              <p:nvPr/>
            </p:nvSpPr>
            <p:spPr bwMode="auto">
              <a:xfrm rot="-8640000">
                <a:off x="1847" y="794"/>
                <a:ext cx="2991" cy="2959"/>
              </a:xfrm>
              <a:custGeom>
                <a:avLst/>
                <a:gdLst>
                  <a:gd name="T0" fmla="*/ 4 w 21600"/>
                  <a:gd name="T1" fmla="*/ 0 h 21600"/>
                  <a:gd name="T2" fmla="*/ 2 w 21600"/>
                  <a:gd name="T3" fmla="*/ 1 h 21600"/>
                  <a:gd name="T4" fmla="*/ 4 w 21600"/>
                  <a:gd name="T5" fmla="*/ 1 h 21600"/>
                  <a:gd name="T6" fmla="*/ 6 w 21600"/>
                  <a:gd name="T7" fmla="*/ 1 h 21600"/>
                  <a:gd name="T8" fmla="*/ 0 60000 65536"/>
                  <a:gd name="T9" fmla="*/ 0 60000 65536"/>
                  <a:gd name="T10" fmla="*/ 0 60000 65536"/>
                  <a:gd name="T11" fmla="*/ 0 60000 65536"/>
                  <a:gd name="T12" fmla="*/ 3495 w 21600"/>
                  <a:gd name="T13" fmla="*/ 0 h 21600"/>
                  <a:gd name="T14" fmla="*/ 18105 w 21600"/>
                  <a:gd name="T15" fmla="*/ 5730 h 21600"/>
                </a:gdLst>
                <a:ahLst/>
                <a:cxnLst>
                  <a:cxn ang="T8">
                    <a:pos x="T0" y="T1"/>
                  </a:cxn>
                  <a:cxn ang="T9">
                    <a:pos x="T2" y="T3"/>
                  </a:cxn>
                  <a:cxn ang="T10">
                    <a:pos x="T4" y="T5"/>
                  </a:cxn>
                  <a:cxn ang="T11">
                    <a:pos x="T6" y="T7"/>
                  </a:cxn>
                </a:cxnLst>
                <a:rect l="T12" t="T13" r="T14" b="T15"/>
                <a:pathLst>
                  <a:path w="21600" h="21600">
                    <a:moveTo>
                      <a:pt x="7221" y="4926"/>
                    </a:moveTo>
                    <a:cubicBezTo>
                      <a:pt x="8299" y="4269"/>
                      <a:pt x="9537" y="3921"/>
                      <a:pt x="10800" y="3922"/>
                    </a:cubicBezTo>
                    <a:cubicBezTo>
                      <a:pt x="12062" y="3922"/>
                      <a:pt x="13300" y="4269"/>
                      <a:pt x="14378" y="4926"/>
                    </a:cubicBezTo>
                    <a:lnTo>
                      <a:pt x="16419" y="1577"/>
                    </a:lnTo>
                    <a:cubicBezTo>
                      <a:pt x="14726" y="545"/>
                      <a:pt x="12782" y="-1"/>
                      <a:pt x="10799" y="0"/>
                    </a:cubicBezTo>
                    <a:cubicBezTo>
                      <a:pt x="8817" y="0"/>
                      <a:pt x="6873" y="545"/>
                      <a:pt x="5180" y="1577"/>
                    </a:cubicBezTo>
                    <a:lnTo>
                      <a:pt x="7221" y="4926"/>
                    </a:lnTo>
                    <a:close/>
                  </a:path>
                </a:pathLst>
              </a:custGeom>
              <a:gradFill rotWithShape="0">
                <a:gsLst>
                  <a:gs pos="0">
                    <a:srgbClr val="336699"/>
                  </a:gs>
                  <a:gs pos="100000">
                    <a:srgbClr val="4E89C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AutoShape 104"/>
              <p:cNvSpPr>
                <a:spLocks noChangeArrowheads="1"/>
              </p:cNvSpPr>
              <p:nvPr/>
            </p:nvSpPr>
            <p:spPr bwMode="auto">
              <a:xfrm rot="-4320000">
                <a:off x="1907" y="958"/>
                <a:ext cx="2990" cy="2958"/>
              </a:xfrm>
              <a:custGeom>
                <a:avLst/>
                <a:gdLst>
                  <a:gd name="T0" fmla="*/ 4 w 21600"/>
                  <a:gd name="T1" fmla="*/ 0 h 21600"/>
                  <a:gd name="T2" fmla="*/ 2 w 21600"/>
                  <a:gd name="T3" fmla="*/ 1 h 21600"/>
                  <a:gd name="T4" fmla="*/ 4 w 21600"/>
                  <a:gd name="T5" fmla="*/ 1 h 21600"/>
                  <a:gd name="T6" fmla="*/ 6 w 21600"/>
                  <a:gd name="T7" fmla="*/ 1 h 21600"/>
                  <a:gd name="T8" fmla="*/ 0 60000 65536"/>
                  <a:gd name="T9" fmla="*/ 0 60000 65536"/>
                  <a:gd name="T10" fmla="*/ 0 60000 65536"/>
                  <a:gd name="T11" fmla="*/ 0 60000 65536"/>
                  <a:gd name="T12" fmla="*/ 3496 w 21600"/>
                  <a:gd name="T13" fmla="*/ 0 h 21600"/>
                  <a:gd name="T14" fmla="*/ 18104 w 21600"/>
                  <a:gd name="T15" fmla="*/ 5732 h 21600"/>
                </a:gdLst>
                <a:ahLst/>
                <a:cxnLst>
                  <a:cxn ang="T8">
                    <a:pos x="T0" y="T1"/>
                  </a:cxn>
                  <a:cxn ang="T9">
                    <a:pos x="T2" y="T3"/>
                  </a:cxn>
                  <a:cxn ang="T10">
                    <a:pos x="T4" y="T5"/>
                  </a:cxn>
                  <a:cxn ang="T11">
                    <a:pos x="T6" y="T7"/>
                  </a:cxn>
                </a:cxnLst>
                <a:rect l="T12" t="T13" r="T14" b="T15"/>
                <a:pathLst>
                  <a:path w="21600" h="21600">
                    <a:moveTo>
                      <a:pt x="7221" y="4926"/>
                    </a:moveTo>
                    <a:cubicBezTo>
                      <a:pt x="8299" y="4269"/>
                      <a:pt x="9537" y="3921"/>
                      <a:pt x="10800" y="3922"/>
                    </a:cubicBezTo>
                    <a:cubicBezTo>
                      <a:pt x="12062" y="3922"/>
                      <a:pt x="13300" y="4269"/>
                      <a:pt x="14378" y="4926"/>
                    </a:cubicBezTo>
                    <a:lnTo>
                      <a:pt x="16419" y="1577"/>
                    </a:lnTo>
                    <a:cubicBezTo>
                      <a:pt x="14726" y="545"/>
                      <a:pt x="12782" y="-1"/>
                      <a:pt x="10799" y="0"/>
                    </a:cubicBezTo>
                    <a:cubicBezTo>
                      <a:pt x="8817" y="0"/>
                      <a:pt x="6873" y="545"/>
                      <a:pt x="5180" y="1577"/>
                    </a:cubicBezTo>
                    <a:lnTo>
                      <a:pt x="7221" y="4926"/>
                    </a:lnTo>
                    <a:close/>
                  </a:path>
                </a:pathLst>
              </a:custGeom>
              <a:gradFill rotWithShape="0">
                <a:gsLst>
                  <a:gs pos="0">
                    <a:srgbClr val="4E89C4"/>
                  </a:gs>
                  <a:gs pos="100000">
                    <a:srgbClr val="336699"/>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AutoShape 23"/>
              <p:cNvSpPr>
                <a:spLocks noChangeArrowheads="1"/>
              </p:cNvSpPr>
              <p:nvPr/>
            </p:nvSpPr>
            <p:spPr bwMode="auto">
              <a:xfrm rot="-1201891">
                <a:off x="1796" y="2271"/>
                <a:ext cx="734" cy="498"/>
              </a:xfrm>
              <a:prstGeom prst="triangle">
                <a:avLst>
                  <a:gd name="adj" fmla="val 50000"/>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 name="AutoShape 105"/>
              <p:cNvSpPr>
                <a:spLocks noChangeArrowheads="1"/>
              </p:cNvSpPr>
              <p:nvPr/>
            </p:nvSpPr>
            <p:spPr bwMode="auto">
              <a:xfrm rot="3120000">
                <a:off x="2426" y="1122"/>
                <a:ext cx="733" cy="498"/>
              </a:xfrm>
              <a:prstGeom prst="triangle">
                <a:avLst>
                  <a:gd name="adj" fmla="val 50000"/>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 name="AutoShape 106"/>
              <p:cNvSpPr>
                <a:spLocks noChangeArrowheads="1"/>
              </p:cNvSpPr>
              <p:nvPr/>
            </p:nvSpPr>
            <p:spPr bwMode="auto">
              <a:xfrm rot="7440000">
                <a:off x="3731" y="1379"/>
                <a:ext cx="734" cy="498"/>
              </a:xfrm>
              <a:prstGeom prst="triangle">
                <a:avLst>
                  <a:gd name="adj" fmla="val 50000"/>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 name="AutoShape 107"/>
              <p:cNvSpPr>
                <a:spLocks noChangeArrowheads="1"/>
              </p:cNvSpPr>
              <p:nvPr/>
            </p:nvSpPr>
            <p:spPr bwMode="auto">
              <a:xfrm rot="-9840000">
                <a:off x="3900" y="2711"/>
                <a:ext cx="733" cy="499"/>
              </a:xfrm>
              <a:prstGeom prst="triangle">
                <a:avLst>
                  <a:gd name="adj" fmla="val 50000"/>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 name="AutoShape 108"/>
              <p:cNvSpPr>
                <a:spLocks noChangeArrowheads="1"/>
              </p:cNvSpPr>
              <p:nvPr/>
            </p:nvSpPr>
            <p:spPr bwMode="auto">
              <a:xfrm rot="-5520000">
                <a:off x="2686" y="3250"/>
                <a:ext cx="734" cy="498"/>
              </a:xfrm>
              <a:prstGeom prst="triangle">
                <a:avLst>
                  <a:gd name="adj" fmla="val 50000"/>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0" name="TextBox 26"/>
            <p:cNvSpPr txBox="1">
              <a:spLocks noChangeArrowheads="1"/>
            </p:cNvSpPr>
            <p:nvPr/>
          </p:nvSpPr>
          <p:spPr bwMode="auto">
            <a:xfrm>
              <a:off x="1524000" y="3657600"/>
              <a:ext cx="83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latin typeface="Calibri" panose="020F0502020204030204" pitchFamily="34" charset="0"/>
                </a:rPr>
                <a:t>POLICY</a:t>
              </a:r>
            </a:p>
          </p:txBody>
        </p:sp>
        <p:sp>
          <p:nvSpPr>
            <p:cNvPr id="11" name="TextBox 27"/>
            <p:cNvSpPr txBox="1">
              <a:spLocks noChangeArrowheads="1"/>
            </p:cNvSpPr>
            <p:nvPr/>
          </p:nvSpPr>
          <p:spPr bwMode="auto">
            <a:xfrm>
              <a:off x="2362200" y="4267200"/>
              <a:ext cx="83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latin typeface="Calibri" panose="020F0502020204030204" pitchFamily="34" charset="0"/>
                </a:rPr>
                <a:t>PLAN</a:t>
              </a:r>
            </a:p>
          </p:txBody>
        </p:sp>
        <p:sp>
          <p:nvSpPr>
            <p:cNvPr id="12" name="TextBox 28"/>
            <p:cNvSpPr txBox="1">
              <a:spLocks noChangeArrowheads="1"/>
            </p:cNvSpPr>
            <p:nvPr/>
          </p:nvSpPr>
          <p:spPr bwMode="auto">
            <a:xfrm>
              <a:off x="2057400" y="5410200"/>
              <a:ext cx="83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latin typeface="Calibri" panose="020F0502020204030204" pitchFamily="34" charset="0"/>
                </a:rPr>
                <a:t>DO</a:t>
              </a:r>
            </a:p>
          </p:txBody>
        </p:sp>
        <p:sp>
          <p:nvSpPr>
            <p:cNvPr id="13" name="TextBox 29"/>
            <p:cNvSpPr txBox="1">
              <a:spLocks noChangeArrowheads="1"/>
            </p:cNvSpPr>
            <p:nvPr/>
          </p:nvSpPr>
          <p:spPr bwMode="auto">
            <a:xfrm>
              <a:off x="762000" y="5257799"/>
              <a:ext cx="83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latin typeface="Calibri" panose="020F0502020204030204" pitchFamily="34" charset="0"/>
                </a:rPr>
                <a:t>CHECK</a:t>
              </a:r>
            </a:p>
          </p:txBody>
        </p:sp>
        <p:sp>
          <p:nvSpPr>
            <p:cNvPr id="14" name="TextBox 30"/>
            <p:cNvSpPr txBox="1">
              <a:spLocks noChangeArrowheads="1"/>
            </p:cNvSpPr>
            <p:nvPr/>
          </p:nvSpPr>
          <p:spPr bwMode="auto">
            <a:xfrm>
              <a:off x="609600" y="4267200"/>
              <a:ext cx="83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latin typeface="Calibri" panose="020F0502020204030204" pitchFamily="34" charset="0"/>
                </a:rPr>
                <a:t>ACT</a:t>
              </a:r>
            </a:p>
          </p:txBody>
        </p:sp>
        <p:sp>
          <p:nvSpPr>
            <p:cNvPr id="15" name="TextBox 31"/>
            <p:cNvSpPr txBox="1">
              <a:spLocks noChangeArrowheads="1"/>
            </p:cNvSpPr>
            <p:nvPr/>
          </p:nvSpPr>
          <p:spPr bwMode="auto">
            <a:xfrm>
              <a:off x="1066800" y="4495800"/>
              <a:ext cx="1447800" cy="50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1600"/>
                </a:lnSpc>
              </a:pPr>
              <a:r>
                <a:rPr lang="en-US" altLang="en-US" sz="1600" b="1" dirty="0">
                  <a:latin typeface="Calibri" panose="020F0502020204030204" pitchFamily="34" charset="0"/>
                </a:rPr>
                <a:t>Continual Improvement</a:t>
              </a:r>
            </a:p>
          </p:txBody>
        </p:sp>
        <p:sp>
          <p:nvSpPr>
            <p:cNvPr id="16" name="TextBox 32"/>
            <p:cNvSpPr txBox="1">
              <a:spLocks noChangeArrowheads="1"/>
            </p:cNvSpPr>
            <p:nvPr/>
          </p:nvSpPr>
          <p:spPr bwMode="auto">
            <a:xfrm>
              <a:off x="881072" y="5945555"/>
              <a:ext cx="1815849" cy="46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1600"/>
                </a:lnSpc>
              </a:pPr>
              <a:r>
                <a:rPr lang="en-US" altLang="en-US" sz="1600" b="1">
                  <a:latin typeface="Calibri" panose="020F0502020204030204" pitchFamily="34" charset="0"/>
                </a:rPr>
                <a:t>The Environmental Management System</a:t>
              </a:r>
            </a:p>
          </p:txBody>
        </p:sp>
      </p:grpSp>
    </p:spTree>
    <p:extLst>
      <p:ext uri="{BB962C8B-B14F-4D97-AF65-F5344CB8AC3E}">
        <p14:creationId xmlns:p14="http://schemas.microsoft.com/office/powerpoint/2010/main" val="379298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ppt_y"/>
                                          </p:val>
                                        </p:tav>
                                        <p:tav tm="100000">
                                          <p:val>
                                            <p:strVal val="#ppt_y"/>
                                          </p:val>
                                        </p:tav>
                                      </p:tavLst>
                                    </p:anim>
                                  </p:childTnLst>
                                </p:cTn>
                              </p:par>
                              <p:par>
                                <p:cTn id="21" presetID="21"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4)">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additive="base">
                                        <p:cTn id="28"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50</a:t>
            </a:fld>
            <a:endParaRPr lang="en-US" altLang="en-US"/>
          </a:p>
        </p:txBody>
      </p:sp>
      <p:sp>
        <p:nvSpPr>
          <p:cNvPr id="5" name="Title 2"/>
          <p:cNvSpPr txBox="1">
            <a:spLocks/>
          </p:cNvSpPr>
          <p:nvPr/>
        </p:nvSpPr>
        <p:spPr bwMode="auto">
          <a:xfrm>
            <a:off x="3175000" y="142875"/>
            <a:ext cx="589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4000" b="1"/>
              <a:t>Prevention of Spills</a:t>
            </a:r>
            <a:endParaRPr lang="en-US" altLang="en-US" sz="4000" b="1" dirty="0"/>
          </a:p>
        </p:txBody>
      </p:sp>
      <p:sp>
        <p:nvSpPr>
          <p:cNvPr id="6" name="Content Placeholder 1"/>
          <p:cNvSpPr txBox="1">
            <a:spLocks/>
          </p:cNvSpPr>
          <p:nvPr/>
        </p:nvSpPr>
        <p:spPr bwMode="auto">
          <a:xfrm>
            <a:off x="3200400" y="1524000"/>
            <a:ext cx="53340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7663" indent="-2825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2100"/>
              </a:lnSpc>
              <a:spcBef>
                <a:spcPts val="600"/>
              </a:spcBef>
              <a:spcAft>
                <a:spcPts val="600"/>
              </a:spcAft>
              <a:buClr>
                <a:schemeClr val="accent2"/>
              </a:buClr>
              <a:buSzPct val="60000"/>
              <a:buFont typeface="Wingdings" panose="05000000000000000000" pitchFamily="2" charset="2"/>
              <a:buChar char="q"/>
            </a:pPr>
            <a:r>
              <a:rPr lang="en-US" altLang="en-US" sz="2400">
                <a:latin typeface="Calibri" panose="020F0502020204030204" pitchFamily="34" charset="0"/>
              </a:rPr>
              <a:t>Avoid the common errors of overfilling, failing to disconnect lines, leaving drain valves open, and leaving fill valves open to precipitation</a:t>
            </a:r>
          </a:p>
          <a:p>
            <a:pPr>
              <a:lnSpc>
                <a:spcPts val="2100"/>
              </a:lnSpc>
              <a:spcBef>
                <a:spcPts val="200"/>
              </a:spcBef>
              <a:spcAft>
                <a:spcPts val="200"/>
              </a:spcAft>
              <a:buClr>
                <a:schemeClr val="accent2"/>
              </a:buClr>
              <a:buSzPct val="60000"/>
              <a:buFont typeface="Wingdings" panose="05000000000000000000" pitchFamily="2" charset="2"/>
              <a:buChar char="q"/>
            </a:pPr>
            <a:r>
              <a:rPr lang="en-US" altLang="en-US" sz="2400">
                <a:latin typeface="Calibri" panose="020F0502020204030204" pitchFamily="34" charset="0"/>
              </a:rPr>
              <a:t>Prepare for spill response by having an overpack and absorbent materials available</a:t>
            </a:r>
          </a:p>
        </p:txBody>
      </p:sp>
      <p:pic>
        <p:nvPicPr>
          <p:cNvPr id="7" name="Picture 2"/>
          <p:cNvPicPr>
            <a:picLocks noChangeAspect="1" noChangeArrowheads="1"/>
          </p:cNvPicPr>
          <p:nvPr/>
        </p:nvPicPr>
        <p:blipFill>
          <a:blip r:embed="rId2" cstate="print"/>
          <a:srcRect/>
          <a:stretch>
            <a:fillRect/>
          </a:stretch>
        </p:blipFill>
        <p:spPr bwMode="auto">
          <a:xfrm>
            <a:off x="457200" y="1676400"/>
            <a:ext cx="2686050" cy="46291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3"/>
          <p:cNvPicPr>
            <a:picLocks noChangeAspect="1" noChangeArrowheads="1"/>
          </p:cNvPicPr>
          <p:nvPr/>
        </p:nvPicPr>
        <p:blipFill>
          <a:blip r:embed="rId3" cstate="print"/>
          <a:srcRect/>
          <a:stretch>
            <a:fillRect/>
          </a:stretch>
        </p:blipFill>
        <p:spPr bwMode="auto">
          <a:xfrm>
            <a:off x="3336236" y="4038600"/>
            <a:ext cx="3057525" cy="25336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p:cNvPicPr>
            <a:picLocks noChangeAspect="1" noChangeArrowheads="1"/>
          </p:cNvPicPr>
          <p:nvPr/>
        </p:nvPicPr>
        <p:blipFill>
          <a:blip r:embed="rId4" cstate="print"/>
          <a:srcRect/>
          <a:stretch>
            <a:fillRect/>
          </a:stretch>
        </p:blipFill>
        <p:spPr bwMode="auto">
          <a:xfrm>
            <a:off x="5791200" y="3505200"/>
            <a:ext cx="2990850" cy="225742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728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51</a:t>
            </a:fld>
            <a:endParaRPr lang="en-US" altLang="en-US"/>
          </a:p>
        </p:txBody>
      </p:sp>
      <p:sp>
        <p:nvSpPr>
          <p:cNvPr id="5" name="Content Placeholder 1"/>
          <p:cNvSpPr txBox="1">
            <a:spLocks/>
          </p:cNvSpPr>
          <p:nvPr/>
        </p:nvSpPr>
        <p:spPr bwMode="auto">
          <a:xfrm>
            <a:off x="231775" y="1524000"/>
            <a:ext cx="8153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700"/>
              </a:spcBef>
              <a:spcAft>
                <a:spcPct val="0"/>
              </a:spcAft>
              <a:buClr>
                <a:schemeClr val="accent2"/>
              </a:buClr>
              <a:buSzPct val="60000"/>
              <a:buFont typeface="Wingdings" panose="05000000000000000000" pitchFamily="2" charset="2"/>
              <a:buNone/>
              <a:defRPr sz="2900" kern="1200">
                <a:solidFill>
                  <a:schemeClr val="tx1">
                    <a:tint val="75000"/>
                  </a:schemeClr>
                </a:solidFill>
                <a:latin typeface="Calibri" pitchFamily="34" charset="0"/>
                <a:ea typeface="+mn-ea"/>
                <a:cs typeface="+mn-cs"/>
              </a:defRPr>
            </a:lvl1pPr>
            <a:lvl2pPr marL="457200" indent="0" algn="ctr" rtl="0" eaLnBrk="0" fontAlgn="base" hangingPunct="0">
              <a:spcBef>
                <a:spcPts val="550"/>
              </a:spcBef>
              <a:spcAft>
                <a:spcPct val="0"/>
              </a:spcAft>
              <a:buClr>
                <a:schemeClr val="accent1"/>
              </a:buClr>
              <a:buSzPct val="70000"/>
              <a:buFont typeface="Wingdings 2" panose="05020102010507070707" pitchFamily="18" charset="2"/>
              <a:buNone/>
              <a:defRPr sz="2600" kern="1200">
                <a:solidFill>
                  <a:schemeClr val="tx1">
                    <a:tint val="75000"/>
                  </a:schemeClr>
                </a:solidFill>
                <a:latin typeface="Calibri" pitchFamily="34" charset="0"/>
                <a:ea typeface="+mn-ea"/>
                <a:cs typeface="+mn-cs"/>
              </a:defRPr>
            </a:lvl2pPr>
            <a:lvl3pPr marL="914400" indent="0" algn="ctr" rtl="0" eaLnBrk="0" fontAlgn="base" hangingPunct="0">
              <a:spcBef>
                <a:spcPts val="500"/>
              </a:spcBef>
              <a:spcAft>
                <a:spcPct val="0"/>
              </a:spcAft>
              <a:buClr>
                <a:schemeClr val="accent2"/>
              </a:buClr>
              <a:buSzPct val="75000"/>
              <a:buFont typeface="Wingdings" panose="05000000000000000000" pitchFamily="2" charset="2"/>
              <a:buNone/>
              <a:defRPr sz="2300" kern="1200">
                <a:solidFill>
                  <a:schemeClr val="tx1">
                    <a:tint val="75000"/>
                  </a:schemeClr>
                </a:solidFill>
                <a:latin typeface="Calibri" pitchFamily="34" charset="0"/>
                <a:ea typeface="+mn-ea"/>
                <a:cs typeface="+mn-cs"/>
              </a:defRPr>
            </a:lvl3pPr>
            <a:lvl4pPr marL="1371600" indent="0" algn="ctr" rtl="0" eaLnBrk="0" fontAlgn="base" hangingPunct="0">
              <a:spcBef>
                <a:spcPts val="400"/>
              </a:spcBef>
              <a:spcAft>
                <a:spcPct val="0"/>
              </a:spcAft>
              <a:buClr>
                <a:srgbClr val="9BBB59"/>
              </a:buClr>
              <a:buSzPct val="75000"/>
              <a:buFont typeface="Wingdings" panose="05000000000000000000" pitchFamily="2" charset="2"/>
              <a:buNone/>
              <a:defRPr sz="2000" kern="1200">
                <a:solidFill>
                  <a:schemeClr val="tx1">
                    <a:tint val="75000"/>
                  </a:schemeClr>
                </a:solidFill>
                <a:latin typeface="Calibri" pitchFamily="34" charset="0"/>
                <a:ea typeface="+mn-ea"/>
                <a:cs typeface="+mn-cs"/>
              </a:defRPr>
            </a:lvl4pPr>
            <a:lvl5pPr marL="1828800" indent="0" algn="ctr" rtl="0" eaLnBrk="0" fontAlgn="base" hangingPunct="0">
              <a:spcBef>
                <a:spcPts val="400"/>
              </a:spcBef>
              <a:spcAft>
                <a:spcPct val="0"/>
              </a:spcAft>
              <a:buClr>
                <a:srgbClr val="8064A2"/>
              </a:buClr>
              <a:buSzPct val="65000"/>
              <a:buFont typeface="Wingdings" panose="05000000000000000000" pitchFamily="2" charset="2"/>
              <a:buNone/>
              <a:defRPr sz="2000" kern="1200">
                <a:solidFill>
                  <a:schemeClr val="tx1">
                    <a:tint val="75000"/>
                  </a:schemeClr>
                </a:solidFill>
                <a:latin typeface="Calibri" pitchFamily="34" charset="0"/>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tint val="75000"/>
                  </a:schemeClr>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tint val="75000"/>
                  </a:schemeClr>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tint val="75000"/>
                  </a:schemeClr>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tint val="75000"/>
                  </a:schemeClr>
                </a:solidFill>
                <a:latin typeface="+mn-lt"/>
                <a:ea typeface="+mn-ea"/>
                <a:cs typeface="+mn-cs"/>
              </a:defRPr>
            </a:lvl9pPr>
          </a:lstStyle>
          <a:p>
            <a:pPr algn="l">
              <a:lnSpc>
                <a:spcPts val="2000"/>
              </a:lnSpc>
              <a:spcBef>
                <a:spcPts val="400"/>
              </a:spcBef>
              <a:spcAft>
                <a:spcPts val="400"/>
              </a:spcAft>
              <a:buClr>
                <a:srgbClr val="C00000"/>
              </a:buClr>
              <a:buFont typeface="Wingdings" panose="05000000000000000000" pitchFamily="2" charset="2"/>
              <a:buChar char="q"/>
              <a:defRPr/>
            </a:pPr>
            <a:r>
              <a:rPr lang="en-US" sz="2000" b="1" dirty="0">
                <a:solidFill>
                  <a:srgbClr val="FF0000"/>
                </a:solidFill>
              </a:rPr>
              <a:t> A release of hazardous materials, fuels and oils must be promptly reported to Fire &amp; Emergency Services (FESD)/Aircraft Rescue and Fire Fighting (ARFF) at </a:t>
            </a:r>
            <a:r>
              <a:rPr lang="en-US" sz="2000" b="1" u="sng" dirty="0">
                <a:solidFill>
                  <a:srgbClr val="FF0000"/>
                </a:solidFill>
                <a:effectLst>
                  <a:outerShdw blurRad="38100" dist="38100" dir="2700000" algn="tl">
                    <a:srgbClr val="C0C0C0"/>
                  </a:outerShdw>
                </a:effectLst>
              </a:rPr>
              <a:t>911</a:t>
            </a:r>
            <a:r>
              <a:rPr lang="en-US" sz="2000" b="1" dirty="0">
                <a:solidFill>
                  <a:srgbClr val="FF0000"/>
                </a:solidFill>
              </a:rPr>
              <a:t>  </a:t>
            </a:r>
          </a:p>
          <a:p>
            <a:pPr algn="l">
              <a:lnSpc>
                <a:spcPts val="2000"/>
              </a:lnSpc>
              <a:spcBef>
                <a:spcPts val="400"/>
              </a:spcBef>
              <a:spcAft>
                <a:spcPts val="400"/>
              </a:spcAft>
              <a:buClr>
                <a:srgbClr val="C00000"/>
              </a:buClr>
              <a:buFont typeface="Wingdings" panose="05000000000000000000" pitchFamily="2" charset="2"/>
              <a:buChar char="q"/>
              <a:defRPr/>
            </a:pPr>
            <a:r>
              <a:rPr lang="en-US" sz="2000" dirty="0">
                <a:solidFill>
                  <a:schemeClr val="tx1"/>
                </a:solidFill>
              </a:rPr>
              <a:t> Trained personnel may only respond to spills of oil or antifreeze. For any other type of HM spill/release, personnel must secure the area &amp; wait for guidance from FESD/ARFF.  Trained personnel may:</a:t>
            </a:r>
          </a:p>
          <a:p>
            <a:pPr lvl="1" algn="l">
              <a:lnSpc>
                <a:spcPts val="2000"/>
              </a:lnSpc>
              <a:spcBef>
                <a:spcPts val="400"/>
              </a:spcBef>
              <a:spcAft>
                <a:spcPts val="400"/>
              </a:spcAft>
              <a:buClr>
                <a:schemeClr val="tx2"/>
              </a:buClr>
              <a:buFont typeface="Wingdings" pitchFamily="2" charset="2"/>
              <a:buChar char="q"/>
              <a:defRPr/>
            </a:pPr>
            <a:r>
              <a:rPr lang="en-US" sz="1800" dirty="0">
                <a:solidFill>
                  <a:schemeClr val="tx1"/>
                </a:solidFill>
              </a:rPr>
              <a:t> Collect all the material and anything contaminated. </a:t>
            </a:r>
            <a:br>
              <a:rPr lang="en-US" sz="1800" dirty="0">
                <a:solidFill>
                  <a:schemeClr val="tx1"/>
                </a:solidFill>
              </a:rPr>
            </a:br>
            <a:r>
              <a:rPr lang="en-US" sz="1800" dirty="0">
                <a:solidFill>
                  <a:schemeClr val="tx1"/>
                </a:solidFill>
              </a:rPr>
              <a:t>This includes liquid residue from drip pans, absorbent                                    material used to clean up the spill, and contaminated soil.</a:t>
            </a:r>
          </a:p>
          <a:p>
            <a:pPr lvl="1" algn="l">
              <a:lnSpc>
                <a:spcPts val="2000"/>
              </a:lnSpc>
              <a:spcBef>
                <a:spcPts val="400"/>
              </a:spcBef>
              <a:spcAft>
                <a:spcPts val="400"/>
              </a:spcAft>
              <a:buClr>
                <a:schemeClr val="tx2"/>
              </a:buClr>
              <a:buFont typeface="Wingdings" pitchFamily="2" charset="2"/>
              <a:buChar char="q"/>
              <a:defRPr/>
            </a:pPr>
            <a:r>
              <a:rPr lang="en-US" sz="1800" dirty="0">
                <a:solidFill>
                  <a:schemeClr val="tx1"/>
                </a:solidFill>
              </a:rPr>
              <a:t> Collected residue and contaminated material should be </a:t>
            </a:r>
            <a:br>
              <a:rPr lang="en-US" sz="1800" dirty="0">
                <a:solidFill>
                  <a:schemeClr val="tx1"/>
                </a:solidFill>
              </a:rPr>
            </a:br>
            <a:r>
              <a:rPr lang="en-US" sz="1800" dirty="0">
                <a:solidFill>
                  <a:schemeClr val="tx1"/>
                </a:solidFill>
              </a:rPr>
              <a:t>placed in bags, drums, or other containers, and                                                 returned to your unit's home site.</a:t>
            </a:r>
          </a:p>
          <a:p>
            <a:pPr lvl="1" algn="l">
              <a:lnSpc>
                <a:spcPts val="2000"/>
              </a:lnSpc>
              <a:spcBef>
                <a:spcPts val="400"/>
              </a:spcBef>
              <a:spcAft>
                <a:spcPts val="400"/>
              </a:spcAft>
              <a:buClr>
                <a:schemeClr val="tx2"/>
              </a:buClr>
              <a:buFont typeface="Wingdings" pitchFamily="2" charset="2"/>
              <a:buChar char="q"/>
              <a:defRPr/>
            </a:pPr>
            <a:r>
              <a:rPr lang="en-US" sz="1800" dirty="0">
                <a:solidFill>
                  <a:schemeClr val="tx1"/>
                </a:solidFill>
              </a:rPr>
              <a:t> Turn in all collected materials in to CHRIMP (AS-3525).</a:t>
            </a:r>
          </a:p>
          <a:p>
            <a:pPr algn="l">
              <a:lnSpc>
                <a:spcPts val="2000"/>
              </a:lnSpc>
              <a:spcBef>
                <a:spcPts val="400"/>
              </a:spcBef>
              <a:spcAft>
                <a:spcPts val="400"/>
              </a:spcAft>
              <a:defRPr/>
            </a:pPr>
            <a:endParaRPr lang="en-US" sz="2000" dirty="0">
              <a:solidFill>
                <a:schemeClr val="tx1"/>
              </a:solidFill>
            </a:endParaRPr>
          </a:p>
          <a:p>
            <a:pPr algn="l">
              <a:lnSpc>
                <a:spcPts val="2000"/>
              </a:lnSpc>
              <a:spcBef>
                <a:spcPts val="400"/>
              </a:spcBef>
              <a:spcAft>
                <a:spcPts val="400"/>
              </a:spcAft>
              <a:defRPr/>
            </a:pPr>
            <a:r>
              <a:rPr lang="en-US" sz="2000" dirty="0">
                <a:solidFill>
                  <a:schemeClr val="tx1"/>
                </a:solidFill>
              </a:rPr>
              <a:t>FESD/ARFF will contact I&amp;E at 449-5997/6144 if assistance with cleanup is required.  </a:t>
            </a:r>
            <a:endParaRPr lang="en-US" sz="1600" dirty="0">
              <a:latin typeface="Arial Rounded MT Bold"/>
            </a:endParaRPr>
          </a:p>
        </p:txBody>
      </p:sp>
      <p:sp>
        <p:nvSpPr>
          <p:cNvPr id="6" name="Title 2"/>
          <p:cNvSpPr txBox="1">
            <a:spLocks/>
          </p:cNvSpPr>
          <p:nvPr/>
        </p:nvSpPr>
        <p:spPr bwMode="auto">
          <a:xfrm>
            <a:off x="3175000" y="142875"/>
            <a:ext cx="589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4000" b="1"/>
              <a:t>What You Need To Know About Spill Clean Up</a:t>
            </a:r>
            <a:endParaRPr lang="en-US" altLang="en-US" sz="4000" b="1" dirty="0"/>
          </a:p>
        </p:txBody>
      </p:sp>
      <p:pic>
        <p:nvPicPr>
          <p:cNvPr id="7" name="Picture 5" descr="MVC-003L"/>
          <p:cNvPicPr>
            <a:picLocks noChangeAspect="1" noChangeArrowheads="1"/>
          </p:cNvPicPr>
          <p:nvPr/>
        </p:nvPicPr>
        <p:blipFill>
          <a:blip r:embed="rId2" cstate="print"/>
          <a:srcRect l="15843" r="12861" b="14286"/>
          <a:stretch>
            <a:fillRect/>
          </a:stretch>
        </p:blipFill>
        <p:spPr bwMode="auto">
          <a:xfrm>
            <a:off x="6442469" y="2971800"/>
            <a:ext cx="2529251" cy="23853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17427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Bottom)">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lide(fromBottom)">
                                      <p:cBhvr>
                                        <p:cTn id="17" dur="500"/>
                                        <p:tgtEl>
                                          <p:spTgt spid="5">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slide(fromBottom)">
                                      <p:cBhvr>
                                        <p:cTn id="20" dur="500"/>
                                        <p:tgtEl>
                                          <p:spTgt spid="5">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slide(fromBottom)">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slide(fromBottom)">
                                      <p:cBhvr>
                                        <p:cTn id="2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138488" y="76200"/>
            <a:ext cx="5983287" cy="990600"/>
          </a:xfrm>
        </p:spPr>
        <p:txBody>
          <a:bodyPr/>
          <a:lstStyle/>
          <a:p>
            <a:r>
              <a:rPr lang="en-US" altLang="en-US" b="1" dirty="0"/>
              <a:t>Installation Restoration </a:t>
            </a:r>
            <a:br>
              <a:rPr lang="en-US" altLang="en-US" b="1" dirty="0"/>
            </a:br>
            <a:r>
              <a:rPr lang="en-US" altLang="en-US" b="1" dirty="0"/>
              <a:t>Program (IRP)</a:t>
            </a:r>
          </a:p>
        </p:txBody>
      </p:sp>
      <p:sp>
        <p:nvSpPr>
          <p:cNvPr id="3" name="Content Placeholder 2"/>
          <p:cNvSpPr>
            <a:spLocks noGrp="1"/>
          </p:cNvSpPr>
          <p:nvPr>
            <p:ph idx="1"/>
          </p:nvPr>
        </p:nvSpPr>
        <p:spPr>
          <a:xfrm>
            <a:off x="304800" y="1447800"/>
            <a:ext cx="8153400" cy="5257800"/>
          </a:xfrm>
        </p:spPr>
        <p:txBody>
          <a:bodyPr>
            <a:normAutofit fontScale="55000" lnSpcReduction="20000"/>
          </a:bodyPr>
          <a:lstStyle/>
          <a:p>
            <a:pPr>
              <a:spcAft>
                <a:spcPts val="600"/>
              </a:spcAft>
              <a:defRPr/>
            </a:pPr>
            <a:r>
              <a:rPr lang="en-US" b="1" i="1" dirty="0"/>
              <a:t>What does the Installation Restoration Program do?  </a:t>
            </a:r>
            <a:r>
              <a:rPr lang="en-US" dirty="0"/>
              <a:t>Assesses and remediates contaminated sites that resulted from past disposal practices, and spills and leaks of hazardous materials and waste</a:t>
            </a:r>
          </a:p>
          <a:p>
            <a:pPr lvl="1">
              <a:spcAft>
                <a:spcPts val="600"/>
              </a:spcAft>
              <a:defRPr/>
            </a:pPr>
            <a:r>
              <a:rPr lang="en-US" dirty="0"/>
              <a:t>In 1983, an initial Navy assessment identified </a:t>
            </a:r>
            <a:br>
              <a:rPr lang="en-US" dirty="0"/>
            </a:br>
            <a:r>
              <a:rPr lang="en-US" dirty="0"/>
              <a:t>76 areas of concern, 22 that warranted                                                                                                                         investigation</a:t>
            </a:r>
          </a:p>
          <a:p>
            <a:pPr lvl="2">
              <a:spcAft>
                <a:spcPts val="600"/>
              </a:spcAft>
              <a:defRPr/>
            </a:pPr>
            <a:r>
              <a:rPr lang="en-US" dirty="0"/>
              <a:t>None of the sites pose an immediate </a:t>
            </a:r>
            <a:br>
              <a:rPr lang="en-US" dirty="0"/>
            </a:br>
            <a:r>
              <a:rPr lang="en-US" dirty="0"/>
              <a:t>threat to human health or the environment</a:t>
            </a:r>
          </a:p>
          <a:p>
            <a:pPr lvl="2">
              <a:spcAft>
                <a:spcPts val="600"/>
              </a:spcAft>
              <a:defRPr/>
            </a:pPr>
            <a:r>
              <a:rPr lang="en-US" dirty="0"/>
              <a:t>56 sites are cleaned-up and/or need no </a:t>
            </a:r>
            <a:br>
              <a:rPr lang="en-US" dirty="0"/>
            </a:br>
            <a:r>
              <a:rPr lang="en-US" dirty="0"/>
              <a:t>further action or investigation</a:t>
            </a:r>
          </a:p>
          <a:p>
            <a:pPr lvl="2">
              <a:spcAft>
                <a:spcPts val="600"/>
              </a:spcAft>
              <a:defRPr/>
            </a:pPr>
            <a:r>
              <a:rPr lang="en-US" dirty="0"/>
              <a:t>Further investigation to assess the potential </a:t>
            </a:r>
            <a:br>
              <a:rPr lang="en-US" dirty="0"/>
            </a:br>
            <a:r>
              <a:rPr lang="en-US" dirty="0"/>
              <a:t>long term impacts is ongoing at 4 sites</a:t>
            </a:r>
          </a:p>
          <a:p>
            <a:pPr lvl="2">
              <a:spcAft>
                <a:spcPts val="600"/>
              </a:spcAft>
              <a:defRPr/>
            </a:pPr>
            <a:r>
              <a:rPr lang="en-US" dirty="0"/>
              <a:t>Active remediation and/or long-term management                                                                                              at 27 sites</a:t>
            </a:r>
          </a:p>
          <a:p>
            <a:pPr>
              <a:spcAft>
                <a:spcPts val="600"/>
              </a:spcAft>
              <a:defRPr/>
            </a:pPr>
            <a:r>
              <a:rPr lang="en-US" dirty="0"/>
              <a:t>Formal information is exchanged through the </a:t>
            </a:r>
            <a:br>
              <a:rPr lang="en-US" dirty="0"/>
            </a:br>
            <a:r>
              <a:rPr lang="en-US" b="1" dirty="0"/>
              <a:t>Restoration Advisory Board </a:t>
            </a:r>
            <a:r>
              <a:rPr lang="en-US" dirty="0"/>
              <a:t>(RAB) which is </a:t>
            </a:r>
            <a:br>
              <a:rPr lang="en-US" dirty="0"/>
            </a:br>
            <a:r>
              <a:rPr lang="en-US" dirty="0"/>
              <a:t>made up of elected community members</a:t>
            </a:r>
          </a:p>
          <a:p>
            <a:pPr lvl="1">
              <a:spcAft>
                <a:spcPts val="600"/>
              </a:spcAft>
              <a:defRPr/>
            </a:pPr>
            <a:r>
              <a:rPr lang="en-US" dirty="0"/>
              <a:t>The RAB meets on a quarterly basis and is a forum for the exchange of information and for community members to provide input and guidance on how the IRP should be run and its future actions.   </a:t>
            </a:r>
          </a:p>
          <a:p>
            <a:pPr marL="366713" lvl="1" indent="0">
              <a:spcAft>
                <a:spcPts val="600"/>
              </a:spcAft>
              <a:buNone/>
              <a:defRPr/>
            </a:pPr>
            <a:r>
              <a:rPr lang="en-US" dirty="0"/>
              <a:t>(</a:t>
            </a:r>
            <a:r>
              <a:rPr lang="en-US" u="sng" dirty="0">
                <a:hlinkClick r:id="rId2"/>
              </a:rPr>
              <a:t>https://www.lejeune.marines.mil/Offices-Staff/Environmental-Mgmt/Restoration-Advisory-Board/</a:t>
            </a:r>
            <a:r>
              <a:rPr lang="en-US" dirty="0"/>
              <a:t>)</a:t>
            </a:r>
          </a:p>
          <a:p>
            <a:pPr lvl="1">
              <a:spcAft>
                <a:spcPts val="600"/>
              </a:spcAft>
              <a:defRPr/>
            </a:pPr>
            <a:r>
              <a:rPr lang="en-US" dirty="0"/>
              <a:t>For additional information on the IR Program, please contact the IR Program Manager at 451-9385.</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963402F-9810-43EE-9CEF-05C7E3A04EE6}" type="slidenum">
              <a:rPr lang="en-US" altLang="en-US">
                <a:latin typeface="Centaur" panose="02030504050205020304" pitchFamily="18" charset="0"/>
              </a:rPr>
              <a:pPr eaLnBrk="1" hangingPunct="1"/>
              <a:t>52</a:t>
            </a:fld>
            <a:endParaRPr lang="en-US" altLang="en-US">
              <a:latin typeface="Centaur" panose="02030504050205020304" pitchFamily="18" charset="0"/>
            </a:endParaRPr>
          </a:p>
        </p:txBody>
      </p:sp>
      <p:pic>
        <p:nvPicPr>
          <p:cNvPr id="62469" name="Picture 2"/>
          <p:cNvPicPr>
            <a:picLocks noChangeAspect="1" noChangeArrowheads="1"/>
          </p:cNvPicPr>
          <p:nvPr/>
        </p:nvPicPr>
        <p:blipFill>
          <a:blip r:embed="rId3">
            <a:extLst>
              <a:ext uri="{28A0092B-C50C-407E-A947-70E740481C1C}">
                <a14:useLocalDpi xmlns:a14="http://schemas.microsoft.com/office/drawing/2010/main" val="0"/>
              </a:ext>
            </a:extLst>
          </a:blip>
          <a:srcRect l="7181" r="7935"/>
          <a:stretch>
            <a:fillRect/>
          </a:stretch>
        </p:blipFill>
        <p:spPr bwMode="auto">
          <a:xfrm>
            <a:off x="5181600" y="2260600"/>
            <a:ext cx="33528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lide(fromBottom)">
                                      <p:cBhvr>
                                        <p:cTn id="13" dur="500"/>
                                        <p:tgtEl>
                                          <p:spTgt spid="3">
                                            <p:txEl>
                                              <p:pRg st="2" end="2"/>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lide(fromBottom)">
                                      <p:cBhvr>
                                        <p:cTn id="16" dur="500"/>
                                        <p:tgtEl>
                                          <p:spTgt spid="3">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lide(fromBottom)">
                                      <p:cBhvr>
                                        <p:cTn id="19" dur="500"/>
                                        <p:tgtEl>
                                          <p:spTgt spid="3">
                                            <p:txEl>
                                              <p:pRg st="4" end="4"/>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lide(fromBottom)">
                                      <p:cBhvr>
                                        <p:cTn id="22" dur="5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slide(fromBottom)">
                                      <p:cBhvr>
                                        <p:cTn id="27" dur="500"/>
                                        <p:tgtEl>
                                          <p:spTgt spid="3">
                                            <p:txEl>
                                              <p:pRg st="6" end="6"/>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slide(fromBottom)">
                                      <p:cBhvr>
                                        <p:cTn id="30" dur="500"/>
                                        <p:tgtEl>
                                          <p:spTgt spid="3">
                                            <p:txEl>
                                              <p:pRg st="7" end="7"/>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slide(fromBottom)">
                                      <p:cBhvr>
                                        <p:cTn id="33" dur="500"/>
                                        <p:tgtEl>
                                          <p:spTgt spid="3">
                                            <p:txEl>
                                              <p:pRg st="8" end="8"/>
                                            </p:txEl>
                                          </p:spTgt>
                                        </p:tgtEl>
                                      </p:cBhvr>
                                    </p:animEffect>
                                  </p:childTnLst>
                                </p:cTn>
                              </p:par>
                              <p:par>
                                <p:cTn id="34" presetID="12" presetClass="entr" presetSubtype="4"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slide(fromBottom)">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590550" y="1574800"/>
            <a:ext cx="8153400" cy="5054600"/>
          </a:xfrm>
        </p:spPr>
        <p:txBody>
          <a:bodyPr>
            <a:normAutofit fontScale="77500" lnSpcReduction="20000"/>
          </a:bodyPr>
          <a:lstStyle/>
          <a:p>
            <a:pPr>
              <a:lnSpc>
                <a:spcPct val="120000"/>
              </a:lnSpc>
              <a:spcBef>
                <a:spcPts val="600"/>
              </a:spcBef>
              <a:spcAft>
                <a:spcPts val="400"/>
              </a:spcAft>
              <a:buClr>
                <a:srgbClr val="C00000"/>
              </a:buClr>
              <a:buFont typeface="Wingdings" panose="05000000000000000000" pitchFamily="2" charset="2"/>
              <a:buChar char="q"/>
              <a:defRPr/>
            </a:pPr>
            <a:r>
              <a:rPr lang="en-US" sz="2600" dirty="0"/>
              <a:t>To obtain clearance to leave a training area, the unit must </a:t>
            </a:r>
            <a:r>
              <a:rPr lang="en-US" sz="2600" b="1" dirty="0"/>
              <a:t>completely</a:t>
            </a:r>
            <a:r>
              <a:rPr lang="en-US" sz="2600" dirty="0"/>
              <a:t> police it for expended brass and ammunition residue.</a:t>
            </a:r>
          </a:p>
          <a:p>
            <a:pPr>
              <a:lnSpc>
                <a:spcPct val="120000"/>
              </a:lnSpc>
              <a:spcBef>
                <a:spcPts val="600"/>
              </a:spcBef>
              <a:spcAft>
                <a:spcPts val="400"/>
              </a:spcAft>
              <a:buClr>
                <a:srgbClr val="C00000"/>
              </a:buClr>
              <a:buFont typeface="Wingdings" panose="05000000000000000000" pitchFamily="2" charset="2"/>
              <a:buChar char="q"/>
              <a:defRPr/>
            </a:pPr>
            <a:r>
              <a:rPr lang="en-US" sz="2600" dirty="0"/>
              <a:t>Ranges other than Rifle Range </a:t>
            </a:r>
            <a:br>
              <a:rPr lang="en-US" sz="2600" dirty="0"/>
            </a:br>
            <a:r>
              <a:rPr lang="en-US" sz="2600" dirty="0"/>
              <a:t>Complex </a:t>
            </a:r>
          </a:p>
          <a:p>
            <a:pPr lvl="1">
              <a:lnSpc>
                <a:spcPct val="120000"/>
              </a:lnSpc>
              <a:spcBef>
                <a:spcPts val="600"/>
              </a:spcBef>
              <a:spcAft>
                <a:spcPts val="400"/>
              </a:spcAft>
              <a:buClr>
                <a:schemeClr val="tx2"/>
              </a:buClr>
              <a:buFont typeface="Wingdings" pitchFamily="2" charset="2"/>
              <a:buChar char="§"/>
              <a:defRPr/>
            </a:pPr>
            <a:r>
              <a:rPr lang="en-US" sz="2300" dirty="0"/>
              <a:t>Before conducting training each unit </a:t>
            </a:r>
            <a:br>
              <a:rPr lang="en-US" sz="2300" dirty="0"/>
            </a:br>
            <a:r>
              <a:rPr lang="en-US" sz="2300" dirty="0"/>
              <a:t>must verify they have personnel,                                                                                               </a:t>
            </a:r>
            <a:r>
              <a:rPr lang="en-US" sz="2300" b="1" dirty="0"/>
              <a:t>appointed in writing by their CO</a:t>
            </a:r>
            <a:r>
              <a:rPr lang="en-US" sz="2300" dirty="0"/>
              <a:t>, who </a:t>
            </a:r>
            <a:br>
              <a:rPr lang="en-US" sz="2300" dirty="0"/>
            </a:br>
            <a:r>
              <a:rPr lang="en-US" sz="2300" dirty="0"/>
              <a:t>are technically qualified to certify &amp; </a:t>
            </a:r>
            <a:br>
              <a:rPr lang="en-US" sz="2300" dirty="0"/>
            </a:br>
            <a:r>
              <a:rPr lang="en-US" sz="2300" dirty="0"/>
              <a:t>verify AEDA as being inert &amp; free of </a:t>
            </a:r>
            <a:br>
              <a:rPr lang="en-US" sz="2300" dirty="0"/>
            </a:br>
            <a:r>
              <a:rPr lang="en-US" sz="2300" dirty="0"/>
              <a:t>explosives before turning those </a:t>
            </a:r>
            <a:br>
              <a:rPr lang="en-US" sz="2300" dirty="0"/>
            </a:br>
            <a:r>
              <a:rPr lang="en-US" sz="2300" dirty="0"/>
              <a:t>articles in to DRMO.  </a:t>
            </a:r>
          </a:p>
          <a:p>
            <a:pPr lvl="1">
              <a:lnSpc>
                <a:spcPct val="120000"/>
              </a:lnSpc>
              <a:spcBef>
                <a:spcPts val="600"/>
              </a:spcBef>
              <a:spcAft>
                <a:spcPts val="400"/>
              </a:spcAft>
              <a:buClr>
                <a:schemeClr val="tx2"/>
              </a:buClr>
              <a:buFont typeface="Wingdings" pitchFamily="2" charset="2"/>
              <a:buChar char="§"/>
              <a:defRPr/>
            </a:pPr>
            <a:r>
              <a:rPr lang="en-US" sz="2300" dirty="0"/>
              <a:t>Appointed  personnel must coordinate with DRMO &amp; be familiar with DRMO processing procedures.</a:t>
            </a:r>
          </a:p>
          <a:p>
            <a:pPr>
              <a:lnSpc>
                <a:spcPct val="120000"/>
              </a:lnSpc>
              <a:spcBef>
                <a:spcPts val="600"/>
              </a:spcBef>
              <a:spcAft>
                <a:spcPts val="400"/>
              </a:spcAft>
              <a:buClr>
                <a:srgbClr val="C00000"/>
              </a:buClr>
              <a:buFont typeface="Wingdings" panose="05000000000000000000" pitchFamily="2" charset="2"/>
              <a:buChar char="q"/>
              <a:defRPr/>
            </a:pPr>
            <a:r>
              <a:rPr lang="en-US" sz="2600" dirty="0"/>
              <a:t>Be sure to separate live from expended cartridges.  Also, check to see if ammunition containers can be reused or recycled.</a:t>
            </a:r>
          </a:p>
        </p:txBody>
      </p:sp>
      <p:sp>
        <p:nvSpPr>
          <p:cNvPr id="63491" name="Title 2"/>
          <p:cNvSpPr>
            <a:spLocks noGrp="1"/>
          </p:cNvSpPr>
          <p:nvPr>
            <p:ph type="title"/>
          </p:nvPr>
        </p:nvSpPr>
        <p:spPr>
          <a:xfrm>
            <a:off x="3175000" y="142875"/>
            <a:ext cx="5892800" cy="990600"/>
          </a:xfrm>
          <a:ln/>
        </p:spPr>
        <p:txBody>
          <a:bodyPr/>
          <a:lstStyle/>
          <a:p>
            <a:r>
              <a:rPr lang="en-US" altLang="en-US" sz="3600" b="1"/>
              <a:t>Ammunition, Explosives, and Dangerous Articles (AEDA)</a:t>
            </a:r>
            <a:endParaRPr lang="en-US" altLang="en-US" sz="3200" b="1"/>
          </a:p>
        </p:txBody>
      </p:sp>
      <p:pic>
        <p:nvPicPr>
          <p:cNvPr id="1026" name="Picture 2" descr="http://t1.gstatic.com/images?q=tbn:ANd9GcSRTxtplyzL_Ib0Q-B84CQpSsdHhCQ1wGNrlXT86DUqUfLjFvc&amp;t=1&amp;usg=__hJ-gkERxy4I1-nH9wnPcwFub-B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475" y="2438400"/>
            <a:ext cx="3459163"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3"/>
          <p:cNvSpPr txBox="1">
            <a:spLocks/>
          </p:cNvSpPr>
          <p:nvPr/>
        </p:nvSpPr>
        <p:spPr>
          <a:xfrm>
            <a:off x="8610600" y="6400800"/>
            <a:ext cx="533400" cy="457200"/>
          </a:xfrm>
          <a:prstGeom prst="rect">
            <a:avLst/>
          </a:prstGeom>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8FF57528-9E9C-4475-97EA-2C1B661E93E2}" type="slidenum">
              <a:rPr lang="en-US" altLang="en-US" sz="1400" b="1">
                <a:latin typeface="Centaur" panose="02030504050205020304" pitchFamily="18" charset="0"/>
              </a:rPr>
              <a:pPr algn="ctr" eaLnBrk="1" hangingPunct="1"/>
              <a:t>53</a:t>
            </a:fld>
            <a:endParaRPr lang="en-US" altLang="en-US" sz="1400" b="1">
              <a:latin typeface="Centaur" panose="020305040502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Bottom)">
                                      <p:cBhvr>
                                        <p:cTn id="7" dur="500"/>
                                        <p:tgtEl>
                                          <p:spTgt spid="2">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1+#ppt_w/2"/>
                                          </p:val>
                                        </p:tav>
                                        <p:tav tm="100000">
                                          <p:val>
                                            <p:strVal val="#ppt_x"/>
                                          </p:val>
                                        </p:tav>
                                      </p:tavLst>
                                    </p:anim>
                                    <p:anim calcmode="lin" valueType="num">
                                      <p:cBhvr additive="base">
                                        <p:cTn id="11"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slide(fromBottom)">
                                      <p:cBhvr>
                                        <p:cTn id="16" dur="500"/>
                                        <p:tgtEl>
                                          <p:spTgt spid="2">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slide(fromBottom)">
                                      <p:cBhvr>
                                        <p:cTn id="19" dur="500"/>
                                        <p:tgtEl>
                                          <p:spTgt spid="2">
                                            <p:txEl>
                                              <p:pRg st="2" end="2"/>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lide(fromBottom)">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lide(fromBottom)">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6A59A0-5507-4324-BFC7-E5AED94EA132}" type="slidenum">
              <a:rPr lang="en-US" altLang="en-US">
                <a:latin typeface="Centaur" panose="02030504050205020304" pitchFamily="18" charset="0"/>
              </a:rPr>
              <a:pPr eaLnBrk="1" hangingPunct="1"/>
              <a:t>54</a:t>
            </a:fld>
            <a:endParaRPr lang="en-US" altLang="en-US">
              <a:latin typeface="Centaur" panose="02030504050205020304" pitchFamily="18" charset="0"/>
            </a:endParaRPr>
          </a:p>
        </p:txBody>
      </p:sp>
      <p:sp>
        <p:nvSpPr>
          <p:cNvPr id="64515" name="Title 1"/>
          <p:cNvSpPr>
            <a:spLocks noGrp="1"/>
          </p:cNvSpPr>
          <p:nvPr>
            <p:ph type="title" idx="4294967295"/>
          </p:nvPr>
        </p:nvSpPr>
        <p:spPr>
          <a:xfrm>
            <a:off x="3160713" y="152400"/>
            <a:ext cx="5983287" cy="990600"/>
          </a:xfrm>
        </p:spPr>
        <p:txBody>
          <a:bodyPr/>
          <a:lstStyle/>
          <a:p>
            <a:r>
              <a:rPr lang="en-US" altLang="en-US" sz="4000" b="1"/>
              <a:t>Energy Conservation</a:t>
            </a:r>
          </a:p>
        </p:txBody>
      </p:sp>
      <p:sp>
        <p:nvSpPr>
          <p:cNvPr id="3" name="Content Placeholder 2"/>
          <p:cNvSpPr>
            <a:spLocks noGrp="1"/>
          </p:cNvSpPr>
          <p:nvPr>
            <p:ph idx="4294967295"/>
          </p:nvPr>
        </p:nvSpPr>
        <p:spPr>
          <a:xfrm>
            <a:off x="381000" y="1524000"/>
            <a:ext cx="8305800" cy="4495800"/>
          </a:xfrm>
        </p:spPr>
        <p:txBody>
          <a:bodyPr/>
          <a:lstStyle/>
          <a:p>
            <a:pPr>
              <a:spcBef>
                <a:spcPts val="1800"/>
              </a:spcBef>
            </a:pPr>
            <a:r>
              <a:rPr lang="en-US" altLang="en-US" b="1"/>
              <a:t>For MCIEast-MCB CamLej energy is mission critical.   </a:t>
            </a:r>
            <a:br>
              <a:rPr lang="en-US" altLang="en-US"/>
            </a:br>
            <a:r>
              <a:rPr lang="en-US" altLang="en-US" i="1">
                <a:latin typeface="Monotype Corsiva" panose="03010101010201010101" pitchFamily="66" charset="0"/>
              </a:rPr>
              <a:t>You have the power to make a difference.</a:t>
            </a:r>
          </a:p>
          <a:p>
            <a:pPr lvl="1">
              <a:lnSpc>
                <a:spcPts val="2500"/>
              </a:lnSpc>
              <a:spcBef>
                <a:spcPts val="1200"/>
              </a:spcBef>
            </a:pPr>
            <a:r>
              <a:rPr lang="en-US" altLang="en-US" sz="2400"/>
              <a:t>Turn off lights when leaving a </a:t>
            </a:r>
            <a:br>
              <a:rPr lang="en-US" altLang="en-US" sz="2400"/>
            </a:br>
            <a:r>
              <a:rPr lang="en-US" altLang="en-US" sz="2400"/>
              <a:t>room or office for more than a minute</a:t>
            </a:r>
          </a:p>
          <a:p>
            <a:pPr lvl="1">
              <a:lnSpc>
                <a:spcPts val="2500"/>
              </a:lnSpc>
            </a:pPr>
            <a:r>
              <a:rPr lang="en-US" altLang="en-US" sz="2400"/>
              <a:t>Turn off printers, copiers, and </a:t>
            </a:r>
            <a:br>
              <a:rPr lang="en-US" altLang="en-US" sz="2400"/>
            </a:br>
            <a:r>
              <a:rPr lang="en-US" altLang="en-US" sz="2400"/>
              <a:t>monitors when idle</a:t>
            </a:r>
          </a:p>
          <a:p>
            <a:pPr lvl="1">
              <a:lnSpc>
                <a:spcPts val="2500"/>
              </a:lnSpc>
            </a:pPr>
            <a:r>
              <a:rPr lang="en-US" altLang="en-US" sz="2400"/>
              <a:t>Keep windows and doors closed when                                   heating or air-conditioning is running -                                    Report heating and air conditioning                                       problems promptly</a:t>
            </a:r>
          </a:p>
          <a:p>
            <a:pPr lvl="1">
              <a:lnSpc>
                <a:spcPts val="2500"/>
              </a:lnSpc>
            </a:pPr>
            <a:r>
              <a:rPr lang="en-US" altLang="en-US" sz="2400"/>
              <a:t>Turn off coffee pots, radios, fans and </a:t>
            </a:r>
            <a:br>
              <a:rPr lang="en-US" altLang="en-US" sz="2400"/>
            </a:br>
            <a:r>
              <a:rPr lang="en-US" altLang="en-US" sz="2400"/>
              <a:t>other appliances in offices</a:t>
            </a:r>
          </a:p>
          <a:p>
            <a:pPr lvl="1">
              <a:lnSpc>
                <a:spcPts val="2500"/>
              </a:lnSpc>
            </a:pPr>
            <a:r>
              <a:rPr lang="en-US" altLang="en-US" sz="2400"/>
              <a:t>Avoid using space heaters</a:t>
            </a:r>
          </a:p>
          <a:p>
            <a:pPr lvl="1">
              <a:buFont typeface="Wingdings 2" panose="05020102010507070707" pitchFamily="18" charset="2"/>
              <a:buNone/>
            </a:pPr>
            <a:endParaRPr lang="en-US" altLang="en-US"/>
          </a:p>
          <a:p>
            <a:endParaRPr lang="en-US" altLang="en-US"/>
          </a:p>
          <a:p>
            <a:endParaRPr lang="en-US" altLang="en-US"/>
          </a:p>
        </p:txBody>
      </p:sp>
      <p:sp>
        <p:nvSpPr>
          <p:cNvPr id="4"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EFDCD417-740D-41B9-BE57-8BDABD82A513}" type="slidenum">
              <a:rPr lang="en-US" altLang="en-US" sz="1400" b="1">
                <a:latin typeface="Centaur" panose="02030504050205020304" pitchFamily="18" charset="0"/>
              </a:rPr>
              <a:pPr algn="ctr" eaLnBrk="1" hangingPunct="1"/>
              <a:t>54</a:t>
            </a:fld>
            <a:endParaRPr lang="en-US" altLang="en-US" sz="1400" b="1">
              <a:latin typeface="Centaur" panose="02030504050205020304" pitchFamily="18" charset="0"/>
            </a:endParaRPr>
          </a:p>
        </p:txBody>
      </p:sp>
      <p:pic>
        <p:nvPicPr>
          <p:cNvPr id="645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133600"/>
            <a:ext cx="1905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267200"/>
            <a:ext cx="1677988"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3138488" y="76200"/>
            <a:ext cx="5983287" cy="990600"/>
          </a:xfrm>
        </p:spPr>
        <p:txBody>
          <a:bodyPr/>
          <a:lstStyle/>
          <a:p>
            <a:r>
              <a:rPr lang="en-US" altLang="en-US" b="1"/>
              <a:t>Family Housing – </a:t>
            </a:r>
            <a:br>
              <a:rPr lang="en-US" altLang="en-US" b="1"/>
            </a:br>
            <a:r>
              <a:rPr lang="en-US" altLang="en-US" b="1"/>
              <a:t>How To “Go Green”</a:t>
            </a:r>
          </a:p>
        </p:txBody>
      </p:sp>
      <p:sp>
        <p:nvSpPr>
          <p:cNvPr id="3" name="Content Placeholder 2"/>
          <p:cNvSpPr>
            <a:spLocks noGrp="1"/>
          </p:cNvSpPr>
          <p:nvPr>
            <p:ph idx="1"/>
          </p:nvPr>
        </p:nvSpPr>
        <p:spPr>
          <a:xfrm>
            <a:off x="228600" y="1524000"/>
            <a:ext cx="5762625" cy="5257800"/>
          </a:xfrm>
        </p:spPr>
        <p:txBody>
          <a:bodyPr>
            <a:normAutofit fontScale="62500" lnSpcReduction="20000"/>
          </a:bodyPr>
          <a:lstStyle/>
          <a:p>
            <a:pPr marL="0" indent="0">
              <a:buFont typeface="Wingdings" panose="05000000000000000000" pitchFamily="2" charset="2"/>
              <a:buNone/>
              <a:defRPr/>
            </a:pPr>
            <a:r>
              <a:rPr lang="en-US" sz="3800" dirty="0"/>
              <a:t>For those living in Family Housing remember these facts to help protect our environment</a:t>
            </a:r>
          </a:p>
          <a:p>
            <a:pPr>
              <a:defRPr/>
            </a:pPr>
            <a:r>
              <a:rPr lang="en-US" dirty="0"/>
              <a:t>Do not pour grease down the drain.  The grease </a:t>
            </a:r>
            <a:br>
              <a:rPr lang="en-US" dirty="0"/>
            </a:br>
            <a:r>
              <a:rPr lang="en-US" dirty="0"/>
              <a:t>clogs pipes, leading to spills and overflows.</a:t>
            </a:r>
          </a:p>
          <a:p>
            <a:pPr>
              <a:defRPr/>
            </a:pPr>
            <a:r>
              <a:rPr lang="en-US" dirty="0"/>
              <a:t>Place pet waste into approved containers</a:t>
            </a:r>
          </a:p>
          <a:p>
            <a:pPr>
              <a:defRPr/>
            </a:pPr>
            <a:r>
              <a:rPr lang="en-US" dirty="0"/>
              <a:t>Wash cars in designated areas where water </a:t>
            </a:r>
            <a:br>
              <a:rPr lang="en-US" dirty="0"/>
            </a:br>
            <a:r>
              <a:rPr lang="en-US" dirty="0"/>
              <a:t>won’t runoff into a storm drain</a:t>
            </a:r>
          </a:p>
          <a:p>
            <a:pPr>
              <a:defRPr/>
            </a:pPr>
            <a:r>
              <a:rPr lang="en-US" dirty="0"/>
              <a:t>Put all recyclables into one recycling bin and </a:t>
            </a:r>
            <a:br>
              <a:rPr lang="en-US" dirty="0"/>
            </a:br>
            <a:r>
              <a:rPr lang="en-US" dirty="0"/>
              <a:t>place on curb</a:t>
            </a:r>
          </a:p>
          <a:p>
            <a:pPr lvl="1">
              <a:defRPr/>
            </a:pPr>
            <a:r>
              <a:rPr lang="en-US" dirty="0"/>
              <a:t>Recycle all the materials you can - newspaper,</a:t>
            </a:r>
            <a:br>
              <a:rPr lang="en-US" dirty="0"/>
            </a:br>
            <a:r>
              <a:rPr lang="en-US" dirty="0"/>
              <a:t>plastics, aluminum, glass, cardboard</a:t>
            </a:r>
          </a:p>
          <a:p>
            <a:pPr>
              <a:defRPr/>
            </a:pPr>
            <a:r>
              <a:rPr lang="en-US" dirty="0"/>
              <a:t>Place yard debris in a pile next to refuse and</a:t>
            </a:r>
            <a:br>
              <a:rPr lang="en-US" dirty="0"/>
            </a:br>
            <a:r>
              <a:rPr lang="en-US" dirty="0"/>
              <a:t>recycling for collection</a:t>
            </a:r>
          </a:p>
          <a:p>
            <a:pPr>
              <a:defRPr/>
            </a:pPr>
            <a:r>
              <a:rPr lang="en-US" dirty="0"/>
              <a:t>Take used oil and used antifreeze from your </a:t>
            </a:r>
            <a:br>
              <a:rPr lang="en-US" dirty="0"/>
            </a:br>
            <a:r>
              <a:rPr lang="en-US" dirty="0"/>
              <a:t>personal vehicle to designated disposal          facility/business for proper disposal</a:t>
            </a:r>
          </a:p>
          <a:p>
            <a:pPr>
              <a:defRPr/>
            </a:pPr>
            <a:r>
              <a:rPr lang="en-US" dirty="0"/>
              <a:t>Conserve water and energy everyday</a:t>
            </a:r>
          </a:p>
          <a:p>
            <a:pPr>
              <a:defRPr/>
            </a:pPr>
            <a:r>
              <a:rPr lang="en-US" dirty="0"/>
              <a:t>Take Household Hazardous Materials to AS-3525</a:t>
            </a:r>
          </a:p>
          <a:p>
            <a:pPr>
              <a:defRPr/>
            </a:pPr>
            <a:endParaRPr lang="en-US" dirty="0"/>
          </a:p>
          <a:p>
            <a:pPr>
              <a:buFont typeface="Wingdings" panose="05000000000000000000" pitchFamily="2" charset="2"/>
              <a:buNone/>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1ED1E8C-5C38-47ED-BC0B-F1D0F9265543}" type="slidenum">
              <a:rPr lang="en-US" altLang="en-US">
                <a:latin typeface="Centaur" panose="02030504050205020304" pitchFamily="18" charset="0"/>
              </a:rPr>
              <a:pPr eaLnBrk="1" hangingPunct="1"/>
              <a:t>55</a:t>
            </a:fld>
            <a:endParaRPr lang="en-US" altLang="en-US">
              <a:latin typeface="Centaur" panose="02030504050205020304" pitchFamily="18" charset="0"/>
            </a:endParaRPr>
          </a:p>
        </p:txBody>
      </p:sp>
      <p:pic>
        <p:nvPicPr>
          <p:cNvPr id="7170" name="Picture 2" descr="http://www.arrowoils.co.uk/content/images/pouring-gre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524000"/>
            <a:ext cx="2266950" cy="2266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6096000" y="1828800"/>
            <a:ext cx="24384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209800"/>
            <a:ext cx="3019425" cy="2132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5" descr="http://www.jacksonms.gov/assets/PublicWorks/SolidWaste/Recycling%20B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667000"/>
            <a:ext cx="2581275"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b="9375"/>
          <a:stretch>
            <a:fillRect/>
          </a:stretch>
        </p:blipFill>
        <p:spPr bwMode="auto">
          <a:xfrm>
            <a:off x="4953000" y="2971800"/>
            <a:ext cx="2713038"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l="2563" r="5128"/>
          <a:stretch>
            <a:fillRect/>
          </a:stretch>
        </p:blipFill>
        <p:spPr bwMode="auto">
          <a:xfrm>
            <a:off x="5410200" y="3657600"/>
            <a:ext cx="2743200" cy="2047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7" name="Picture 9" descr="http://static.politifact.com.s3.amazonaws.com/photos%2FLight_switch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191000"/>
            <a:ext cx="2057400" cy="1906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9">
            <a:extLst>
              <a:ext uri="{28A0092B-C50C-407E-A947-70E740481C1C}">
                <a14:useLocalDpi xmlns:a14="http://schemas.microsoft.com/office/drawing/2010/main" val="0"/>
              </a:ext>
            </a:extLst>
          </a:blip>
          <a:srcRect l="8005" t="17654" r="8170" b="9854"/>
          <a:stretch>
            <a:fillRect/>
          </a:stretch>
        </p:blipFill>
        <p:spPr bwMode="auto">
          <a:xfrm>
            <a:off x="5715000" y="4495800"/>
            <a:ext cx="2895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0-#ppt_w/2"/>
                                          </p:val>
                                        </p:tav>
                                        <p:tav tm="100000">
                                          <p:val>
                                            <p:strVal val="#ppt_x"/>
                                          </p:val>
                                        </p:tav>
                                      </p:tavLst>
                                    </p:anim>
                                    <p:anim calcmode="lin" valueType="num">
                                      <p:cBhvr additive="base">
                                        <p:cTn id="12"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 calcmode="lin" valueType="num">
                                      <p:cBhvr additive="base">
                                        <p:cTn id="21" dur="500" fill="hold"/>
                                        <p:tgtEl>
                                          <p:spTgt spid="5123"/>
                                        </p:tgtEl>
                                        <p:attrNameLst>
                                          <p:attrName>ppt_x</p:attrName>
                                        </p:attrNameLst>
                                      </p:cBhvr>
                                      <p:tavLst>
                                        <p:tav tm="0">
                                          <p:val>
                                            <p:strVal val="#ppt_x"/>
                                          </p:val>
                                        </p:tav>
                                        <p:tav tm="100000">
                                          <p:val>
                                            <p:strVal val="#ppt_x"/>
                                          </p:val>
                                        </p:tav>
                                      </p:tavLst>
                                    </p:anim>
                                    <p:anim calcmode="lin" valueType="num">
                                      <p:cBhvr additive="base">
                                        <p:cTn id="22"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171"/>
                                        </p:tgtEl>
                                        <p:attrNameLst>
                                          <p:attrName>style.visibility</p:attrName>
                                        </p:attrNameLst>
                                      </p:cBhvr>
                                      <p:to>
                                        <p:strVal val="visible"/>
                                      </p:to>
                                    </p:set>
                                    <p:anim calcmode="lin" valueType="num">
                                      <p:cBhvr additive="base">
                                        <p:cTn id="31" dur="500" fill="hold"/>
                                        <p:tgtEl>
                                          <p:spTgt spid="7171"/>
                                        </p:tgtEl>
                                        <p:attrNameLst>
                                          <p:attrName>ppt_x</p:attrName>
                                        </p:attrNameLst>
                                      </p:cBhvr>
                                      <p:tavLst>
                                        <p:tav tm="0">
                                          <p:val>
                                            <p:strVal val="#ppt_x"/>
                                          </p:val>
                                        </p:tav>
                                        <p:tav tm="100000">
                                          <p:val>
                                            <p:strVal val="#ppt_x"/>
                                          </p:val>
                                        </p:tav>
                                      </p:tavLst>
                                    </p:anim>
                                    <p:anim calcmode="lin" valueType="num">
                                      <p:cBhvr additive="base">
                                        <p:cTn id="3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173"/>
                                        </p:tgtEl>
                                        <p:attrNameLst>
                                          <p:attrName>style.visibility</p:attrName>
                                        </p:attrNameLst>
                                      </p:cBhvr>
                                      <p:to>
                                        <p:strVal val="visible"/>
                                      </p:to>
                                    </p:set>
                                    <p:anim calcmode="lin" valueType="num">
                                      <p:cBhvr additive="base">
                                        <p:cTn id="45" dur="500" fill="hold"/>
                                        <p:tgtEl>
                                          <p:spTgt spid="7173"/>
                                        </p:tgtEl>
                                        <p:attrNameLst>
                                          <p:attrName>ppt_x</p:attrName>
                                        </p:attrNameLst>
                                      </p:cBhvr>
                                      <p:tavLst>
                                        <p:tav tm="0">
                                          <p:val>
                                            <p:strVal val="#ppt_x"/>
                                          </p:val>
                                        </p:tav>
                                        <p:tav tm="100000">
                                          <p:val>
                                            <p:strVal val="#ppt_x"/>
                                          </p:val>
                                        </p:tav>
                                      </p:tavLst>
                                    </p:anim>
                                    <p:anim calcmode="lin" valueType="num">
                                      <p:cBhvr additive="base">
                                        <p:cTn id="46"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174"/>
                                        </p:tgtEl>
                                        <p:attrNameLst>
                                          <p:attrName>style.visibility</p:attrName>
                                        </p:attrNameLst>
                                      </p:cBhvr>
                                      <p:to>
                                        <p:strVal val="visible"/>
                                      </p:to>
                                    </p:set>
                                    <p:anim calcmode="lin" valueType="num">
                                      <p:cBhvr additive="base">
                                        <p:cTn id="55" dur="500" fill="hold"/>
                                        <p:tgtEl>
                                          <p:spTgt spid="7174"/>
                                        </p:tgtEl>
                                        <p:attrNameLst>
                                          <p:attrName>ppt_x</p:attrName>
                                        </p:attrNameLst>
                                      </p:cBhvr>
                                      <p:tavLst>
                                        <p:tav tm="0">
                                          <p:val>
                                            <p:strVal val="#ppt_x"/>
                                          </p:val>
                                        </p:tav>
                                        <p:tav tm="100000">
                                          <p:val>
                                            <p:strVal val="#ppt_x"/>
                                          </p:val>
                                        </p:tav>
                                      </p:tavLst>
                                    </p:anim>
                                    <p:anim calcmode="lin" valueType="num">
                                      <p:cBhvr additive="base">
                                        <p:cTn id="56"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175"/>
                                        </p:tgtEl>
                                        <p:attrNameLst>
                                          <p:attrName>style.visibility</p:attrName>
                                        </p:attrNameLst>
                                      </p:cBhvr>
                                      <p:to>
                                        <p:strVal val="visible"/>
                                      </p:to>
                                    </p:set>
                                    <p:anim calcmode="lin" valueType="num">
                                      <p:cBhvr additive="base">
                                        <p:cTn id="65" dur="500" fill="hold"/>
                                        <p:tgtEl>
                                          <p:spTgt spid="7175"/>
                                        </p:tgtEl>
                                        <p:attrNameLst>
                                          <p:attrName>ppt_x</p:attrName>
                                        </p:attrNameLst>
                                      </p:cBhvr>
                                      <p:tavLst>
                                        <p:tav tm="0">
                                          <p:val>
                                            <p:strVal val="#ppt_x"/>
                                          </p:val>
                                        </p:tav>
                                        <p:tav tm="100000">
                                          <p:val>
                                            <p:strVal val="#ppt_x"/>
                                          </p:val>
                                        </p:tav>
                                      </p:tavLst>
                                    </p:anim>
                                    <p:anim calcmode="lin" valueType="num">
                                      <p:cBhvr additive="base">
                                        <p:cTn id="66"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additive="base">
                                        <p:cTn id="7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7177"/>
                                        </p:tgtEl>
                                        <p:attrNameLst>
                                          <p:attrName>style.visibility</p:attrName>
                                        </p:attrNameLst>
                                      </p:cBhvr>
                                      <p:to>
                                        <p:strVal val="visible"/>
                                      </p:to>
                                    </p:set>
                                    <p:anim calcmode="lin" valueType="num">
                                      <p:cBhvr additive="base">
                                        <p:cTn id="75" dur="500" fill="hold"/>
                                        <p:tgtEl>
                                          <p:spTgt spid="7177"/>
                                        </p:tgtEl>
                                        <p:attrNameLst>
                                          <p:attrName>ppt_x</p:attrName>
                                        </p:attrNameLst>
                                      </p:cBhvr>
                                      <p:tavLst>
                                        <p:tav tm="0">
                                          <p:val>
                                            <p:strVal val="#ppt_x"/>
                                          </p:val>
                                        </p:tav>
                                        <p:tav tm="100000">
                                          <p:val>
                                            <p:strVal val="#ppt_x"/>
                                          </p:val>
                                        </p:tav>
                                      </p:tavLst>
                                    </p:anim>
                                    <p:anim calcmode="lin" valueType="num">
                                      <p:cBhvr additive="base">
                                        <p:cTn id="76"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 calcmode="lin" valueType="num">
                                      <p:cBhvr additive="base">
                                        <p:cTn id="8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76200"/>
            <a:ext cx="6149975" cy="990600"/>
          </a:xfrm>
        </p:spPr>
        <p:txBody>
          <a:bodyPr>
            <a:normAutofit fontScale="90000"/>
          </a:bodyPr>
          <a:lstStyle/>
          <a:p>
            <a:pPr>
              <a:defRPr/>
            </a:pPr>
            <a:r>
              <a:rPr lang="en-US" sz="3600" b="1" dirty="0"/>
              <a:t>How Do We Provide Environmental Training and Outreach?</a:t>
            </a:r>
          </a:p>
        </p:txBody>
      </p:sp>
      <p:sp>
        <p:nvSpPr>
          <p:cNvPr id="66563" name="Content Placeholder 2"/>
          <p:cNvSpPr>
            <a:spLocks noGrp="1"/>
          </p:cNvSpPr>
          <p:nvPr>
            <p:ph sz="quarter" idx="1"/>
          </p:nvPr>
        </p:nvSpPr>
        <p:spPr>
          <a:xfrm>
            <a:off x="612775" y="1447800"/>
            <a:ext cx="8153400" cy="2057400"/>
          </a:xfrm>
        </p:spPr>
        <p:txBody>
          <a:bodyPr/>
          <a:lstStyle/>
          <a:p>
            <a:r>
              <a:rPr lang="en-US" altLang="en-US" sz="1600"/>
              <a:t>The </a:t>
            </a:r>
            <a:r>
              <a:rPr lang="en-US" altLang="en-US" sz="1600" b="1"/>
              <a:t>Comprehensive Environmental Training and Education Program (CETEP) </a:t>
            </a:r>
            <a:r>
              <a:rPr lang="en-US" altLang="en-US" sz="1600"/>
              <a:t>is established to support full compliance with environmental requirements and pollution prevention goals. </a:t>
            </a:r>
          </a:p>
          <a:p>
            <a:r>
              <a:rPr lang="en-US" altLang="en-US" sz="1600"/>
              <a:t>CETEP includes various professional development initiatives, public outreach projects, program development strategies, and research efforts </a:t>
            </a:r>
            <a:r>
              <a:rPr lang="en-US" altLang="en-US" sz="1600" b="1"/>
              <a:t>to ensure that appropriate environmental instruction and information is provided at all levels of the Marine Corps</a:t>
            </a:r>
            <a:r>
              <a:rPr lang="en-US" altLang="en-US" sz="1600"/>
              <a:t>.</a:t>
            </a:r>
          </a:p>
          <a:p>
            <a:pPr marL="319088" lvl="1" indent="-319088">
              <a:spcBef>
                <a:spcPts val="700"/>
              </a:spcBef>
              <a:buClr>
                <a:schemeClr val="accent2"/>
              </a:buClr>
              <a:buSzPct val="60000"/>
              <a:buFont typeface="Wingdings" panose="05000000000000000000" pitchFamily="2" charset="2"/>
              <a:buChar char=""/>
            </a:pPr>
            <a:r>
              <a:rPr lang="en-US" altLang="en-US" sz="1600"/>
              <a:t>Please see </a:t>
            </a:r>
            <a:r>
              <a:rPr lang="en-US" altLang="en-US" sz="1600">
                <a:hlinkClick r:id="rId2"/>
              </a:rPr>
              <a:t>https://em.usmc.mil/sites/le/CETEP/default.aspx</a:t>
            </a:r>
            <a:r>
              <a:rPr lang="en-US" altLang="en-US" sz="1600"/>
              <a:t>  for a description of the environmental class options in the matrix below, or call the CETEP Coordinator @ 451-9654</a:t>
            </a:r>
          </a:p>
          <a:p>
            <a:endParaRPr lang="en-US" altLang="en-US" sz="160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77A559-4387-4FFD-9276-97AD862629DE}" type="slidenum">
              <a:rPr lang="en-US" altLang="en-US">
                <a:latin typeface="Centaur" panose="02030504050205020304" pitchFamily="18" charset="0"/>
              </a:rPr>
              <a:pPr eaLnBrk="1" hangingPunct="1"/>
              <a:t>56</a:t>
            </a:fld>
            <a:endParaRPr lang="en-US" altLang="en-US">
              <a:latin typeface="Centaur" panose="02030504050205020304" pitchFamily="18" charset="0"/>
            </a:endParaRPr>
          </a:p>
        </p:txBody>
      </p:sp>
      <p:graphicFrame>
        <p:nvGraphicFramePr>
          <p:cNvPr id="12" name="Table 11"/>
          <p:cNvGraphicFramePr>
            <a:graphicFrameLocks noGrp="1"/>
          </p:cNvGraphicFramePr>
          <p:nvPr/>
        </p:nvGraphicFramePr>
        <p:xfrm>
          <a:off x="990600" y="3505200"/>
          <a:ext cx="7239000" cy="3047999"/>
        </p:xfrm>
        <a:graphic>
          <a:graphicData uri="http://schemas.openxmlformats.org/drawingml/2006/table">
            <a:tbl>
              <a:tblPr/>
              <a:tblGrid>
                <a:gridCol w="1365748">
                  <a:extLst>
                    <a:ext uri="{9D8B030D-6E8A-4147-A177-3AD203B41FA5}">
                      <a16:colId xmlns:a16="http://schemas.microsoft.com/office/drawing/2014/main" val="20000"/>
                    </a:ext>
                  </a:extLst>
                </a:gridCol>
                <a:gridCol w="680174">
                  <a:extLst>
                    <a:ext uri="{9D8B030D-6E8A-4147-A177-3AD203B41FA5}">
                      <a16:colId xmlns:a16="http://schemas.microsoft.com/office/drawing/2014/main" val="20001"/>
                    </a:ext>
                  </a:extLst>
                </a:gridCol>
                <a:gridCol w="874511">
                  <a:extLst>
                    <a:ext uri="{9D8B030D-6E8A-4147-A177-3AD203B41FA5}">
                      <a16:colId xmlns:a16="http://schemas.microsoft.com/office/drawing/2014/main" val="20002"/>
                    </a:ext>
                  </a:extLst>
                </a:gridCol>
                <a:gridCol w="680174">
                  <a:extLst>
                    <a:ext uri="{9D8B030D-6E8A-4147-A177-3AD203B41FA5}">
                      <a16:colId xmlns:a16="http://schemas.microsoft.com/office/drawing/2014/main" val="20003"/>
                    </a:ext>
                  </a:extLst>
                </a:gridCol>
                <a:gridCol w="680174">
                  <a:extLst>
                    <a:ext uri="{9D8B030D-6E8A-4147-A177-3AD203B41FA5}">
                      <a16:colId xmlns:a16="http://schemas.microsoft.com/office/drawing/2014/main" val="20004"/>
                    </a:ext>
                  </a:extLst>
                </a:gridCol>
                <a:gridCol w="680174">
                  <a:extLst>
                    <a:ext uri="{9D8B030D-6E8A-4147-A177-3AD203B41FA5}">
                      <a16:colId xmlns:a16="http://schemas.microsoft.com/office/drawing/2014/main" val="20005"/>
                    </a:ext>
                  </a:extLst>
                </a:gridCol>
                <a:gridCol w="680174">
                  <a:extLst>
                    <a:ext uri="{9D8B030D-6E8A-4147-A177-3AD203B41FA5}">
                      <a16:colId xmlns:a16="http://schemas.microsoft.com/office/drawing/2014/main" val="20006"/>
                    </a:ext>
                  </a:extLst>
                </a:gridCol>
                <a:gridCol w="680174">
                  <a:extLst>
                    <a:ext uri="{9D8B030D-6E8A-4147-A177-3AD203B41FA5}">
                      <a16:colId xmlns:a16="http://schemas.microsoft.com/office/drawing/2014/main" val="20007"/>
                    </a:ext>
                  </a:extLst>
                </a:gridCol>
                <a:gridCol w="917697">
                  <a:extLst>
                    <a:ext uri="{9D8B030D-6E8A-4147-A177-3AD203B41FA5}">
                      <a16:colId xmlns:a16="http://schemas.microsoft.com/office/drawing/2014/main" val="20008"/>
                    </a:ext>
                  </a:extLst>
                </a:gridCol>
              </a:tblGrid>
              <a:tr h="658471">
                <a:tc>
                  <a:txBody>
                    <a:bodyPr/>
                    <a:lstStyle/>
                    <a:p>
                      <a:pPr marL="0" marR="0" algn="ctr">
                        <a:spcBef>
                          <a:spcPts val="0"/>
                        </a:spcBef>
                        <a:spcAft>
                          <a:spcPts val="0"/>
                        </a:spcAft>
                      </a:pPr>
                      <a:endParaRPr lang="en-US" sz="700" dirty="0">
                        <a:latin typeface="Verdana"/>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Verdana"/>
                          <a:ea typeface="Times New Roman"/>
                        </a:rPr>
                        <a:t>CO/XO/STAFF</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EM100</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Verdana"/>
                          <a:ea typeface="Times New Roman"/>
                        </a:rPr>
                        <a:t>HM/HW INITIAL &amp; REFRESHER</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EM101 &amp; EM102</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Verdana"/>
                          <a:ea typeface="Times New Roman"/>
                        </a:rPr>
                        <a:t>HM TRSPT</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EM103</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Verdana"/>
                          <a:ea typeface="Times New Roman"/>
                        </a:rPr>
                        <a:t>ECC/</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ECO TRNG</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EM 104</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Verdana"/>
                          <a:ea typeface="Times New Roman"/>
                        </a:rPr>
                        <a:t>AST/</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UST MGMT</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EM105</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Verdana"/>
                          <a:ea typeface="Times New Roman"/>
                        </a:rPr>
                        <a:t>AIR QUAL</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EM 106</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Verdana"/>
                          <a:ea typeface="Times New Roman"/>
                        </a:rPr>
                        <a:t>OWS</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EM 108</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dirty="0">
                          <a:latin typeface="Verdana"/>
                          <a:ea typeface="Times New Roman"/>
                        </a:rPr>
                        <a:t>GENL</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ENV</a:t>
                      </a:r>
                      <a:endParaRPr lang="en-US" sz="1100" dirty="0">
                        <a:latin typeface="Times New Roman"/>
                        <a:ea typeface="Times New Roman"/>
                      </a:endParaRPr>
                    </a:p>
                    <a:p>
                      <a:pPr marL="0" marR="0" algn="ctr">
                        <a:spcBef>
                          <a:spcPts val="0"/>
                        </a:spcBef>
                        <a:spcAft>
                          <a:spcPts val="0"/>
                        </a:spcAft>
                      </a:pPr>
                      <a:r>
                        <a:rPr lang="en-US" sz="700" b="1" dirty="0">
                          <a:latin typeface="Verdana"/>
                          <a:ea typeface="Times New Roman"/>
                        </a:rPr>
                        <a:t>AWARENESS</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3388">
                <a:tc>
                  <a:txBody>
                    <a:bodyPr/>
                    <a:lstStyle/>
                    <a:p>
                      <a:pPr marL="0" marR="0" algn="ctr">
                        <a:spcBef>
                          <a:spcPts val="0"/>
                        </a:spcBef>
                        <a:spcAft>
                          <a:spcPts val="0"/>
                        </a:spcAft>
                      </a:pPr>
                      <a:r>
                        <a:rPr lang="en-US" sz="700" b="1" dirty="0">
                          <a:latin typeface="Verdana"/>
                          <a:ea typeface="Times New Roman"/>
                        </a:rPr>
                        <a:t>ALL BASE PERSONNEL</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Verdana"/>
                          <a:ea typeface="Times New Roman"/>
                        </a:rPr>
                        <a:t>x</a:t>
                      </a:r>
                      <a:endParaRPr lang="en-US" sz="16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2300">
                <a:tc>
                  <a:txBody>
                    <a:bodyPr/>
                    <a:lstStyle/>
                    <a:p>
                      <a:pPr marL="0" marR="0" algn="ctr">
                        <a:spcBef>
                          <a:spcPts val="0"/>
                        </a:spcBef>
                        <a:spcAft>
                          <a:spcPts val="0"/>
                        </a:spcAft>
                      </a:pPr>
                      <a:r>
                        <a:rPr lang="en-US" sz="700" b="1" dirty="0">
                          <a:latin typeface="Verdana"/>
                          <a:ea typeface="Times New Roman"/>
                        </a:rPr>
                        <a:t>CO/XO/Staff </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2300">
                <a:tc>
                  <a:txBody>
                    <a:bodyPr/>
                    <a:lstStyle/>
                    <a:p>
                      <a:pPr marL="0" marR="0" algn="ctr">
                        <a:spcBef>
                          <a:spcPts val="0"/>
                        </a:spcBef>
                        <a:spcAft>
                          <a:spcPts val="0"/>
                        </a:spcAft>
                      </a:pPr>
                      <a:r>
                        <a:rPr lang="en-US" sz="700" b="1" dirty="0">
                          <a:latin typeface="Verdana"/>
                          <a:ea typeface="Times New Roman"/>
                        </a:rPr>
                        <a:t>ECC/ECO</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3388">
                <a:tc>
                  <a:txBody>
                    <a:bodyPr/>
                    <a:lstStyle/>
                    <a:p>
                      <a:pPr marL="0" marR="0" algn="ctr">
                        <a:spcBef>
                          <a:spcPts val="0"/>
                        </a:spcBef>
                        <a:spcAft>
                          <a:spcPts val="0"/>
                        </a:spcAft>
                      </a:pPr>
                      <a:r>
                        <a:rPr lang="en-US" sz="700" b="1" dirty="0">
                          <a:latin typeface="Verdana"/>
                          <a:ea typeface="Times New Roman"/>
                        </a:rPr>
                        <a:t>HW SITE MGR/HANDLER</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3388">
                <a:tc>
                  <a:txBody>
                    <a:bodyPr/>
                    <a:lstStyle/>
                    <a:p>
                      <a:pPr marL="0" marR="0" algn="ctr">
                        <a:spcBef>
                          <a:spcPts val="0"/>
                        </a:spcBef>
                        <a:spcAft>
                          <a:spcPts val="0"/>
                        </a:spcAft>
                      </a:pPr>
                      <a:r>
                        <a:rPr lang="en-US" sz="700" b="1" dirty="0">
                          <a:latin typeface="Verdana"/>
                          <a:ea typeface="Times New Roman"/>
                        </a:rPr>
                        <a:t>HM SITE MGR/HANDLER</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2300">
                <a:tc>
                  <a:txBody>
                    <a:bodyPr/>
                    <a:lstStyle/>
                    <a:p>
                      <a:pPr marL="0" marR="0" algn="ctr">
                        <a:spcBef>
                          <a:spcPts val="0"/>
                        </a:spcBef>
                        <a:spcAft>
                          <a:spcPts val="0"/>
                        </a:spcAft>
                      </a:pPr>
                      <a:r>
                        <a:rPr lang="en-US" sz="700" b="1" dirty="0">
                          <a:latin typeface="Verdana"/>
                          <a:ea typeface="Times New Roman"/>
                        </a:rPr>
                        <a:t>MW SITE MGR</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3388">
                <a:tc>
                  <a:txBody>
                    <a:bodyPr/>
                    <a:lstStyle/>
                    <a:p>
                      <a:pPr marL="0" marR="0" algn="ctr">
                        <a:spcBef>
                          <a:spcPts val="0"/>
                        </a:spcBef>
                        <a:spcAft>
                          <a:spcPts val="0"/>
                        </a:spcAft>
                      </a:pPr>
                      <a:r>
                        <a:rPr lang="en-US" sz="700" b="1" dirty="0">
                          <a:latin typeface="Verdana"/>
                          <a:ea typeface="Times New Roman"/>
                        </a:rPr>
                        <a:t>UST/AST OPERATOR</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3388">
                <a:tc>
                  <a:txBody>
                    <a:bodyPr/>
                    <a:lstStyle/>
                    <a:p>
                      <a:pPr marL="0" marR="0" algn="ctr">
                        <a:spcBef>
                          <a:spcPts val="0"/>
                        </a:spcBef>
                        <a:spcAft>
                          <a:spcPts val="0"/>
                        </a:spcAft>
                      </a:pPr>
                      <a:r>
                        <a:rPr lang="en-US" sz="700" b="1" dirty="0">
                          <a:latin typeface="Verdana"/>
                          <a:ea typeface="Times New Roman"/>
                        </a:rPr>
                        <a:t>AIR SOURCE OPERATOR</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2300">
                <a:tc>
                  <a:txBody>
                    <a:bodyPr/>
                    <a:lstStyle/>
                    <a:p>
                      <a:pPr marL="0" marR="0" algn="ctr">
                        <a:spcBef>
                          <a:spcPts val="0"/>
                        </a:spcBef>
                        <a:spcAft>
                          <a:spcPts val="0"/>
                        </a:spcAft>
                      </a:pPr>
                      <a:r>
                        <a:rPr lang="en-US" sz="700" b="1" dirty="0">
                          <a:latin typeface="Verdana"/>
                          <a:ea typeface="Times New Roman"/>
                        </a:rPr>
                        <a:t>USMC MV Operators</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3388">
                <a:tc>
                  <a:txBody>
                    <a:bodyPr/>
                    <a:lstStyle/>
                    <a:p>
                      <a:pPr marL="0" marR="0" algn="ctr">
                        <a:spcBef>
                          <a:spcPts val="0"/>
                        </a:spcBef>
                        <a:spcAft>
                          <a:spcPts val="0"/>
                        </a:spcAft>
                      </a:pPr>
                      <a:r>
                        <a:rPr lang="en-US" sz="700" b="1" dirty="0">
                          <a:latin typeface="Verdana"/>
                          <a:ea typeface="Times New Roman"/>
                        </a:rPr>
                        <a:t>MOTOR T SHOP PERSONNEL</a:t>
                      </a: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Verdana"/>
                          <a:ea typeface="Times New Roman"/>
                        </a:rPr>
                        <a:t>X</a:t>
                      </a:r>
                      <a:endParaRPr lang="en-US" sz="1100" dirty="0">
                        <a:latin typeface="Times New Roman"/>
                        <a:ea typeface="Times New Roman"/>
                      </a:endParaRPr>
                    </a:p>
                  </a:txBody>
                  <a:tcPr marL="61386" marR="613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1robyn\Army Reserve\Best_Photos\USMC copy.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5052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E246EF01-035B-4ED0-A049-50F50BC9A830}" type="slidenum">
              <a:rPr lang="en-US" altLang="en-US" smtClean="0"/>
              <a:pPr/>
              <a:t>57</a:t>
            </a:fld>
            <a:endParaRPr lang="en-US" altLang="en-US"/>
          </a:p>
        </p:txBody>
      </p:sp>
      <p:sp>
        <p:nvSpPr>
          <p:cNvPr id="5" name="Title 1"/>
          <p:cNvSpPr txBox="1">
            <a:spLocks/>
          </p:cNvSpPr>
          <p:nvPr/>
        </p:nvSpPr>
        <p:spPr bwMode="auto">
          <a:xfrm>
            <a:off x="3160713" y="152400"/>
            <a:ext cx="59832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4200" b="1"/>
              <a:t>Summary</a:t>
            </a:r>
            <a:endParaRPr lang="en-US" altLang="en-US" sz="4200" b="1" dirty="0"/>
          </a:p>
        </p:txBody>
      </p:sp>
      <p:sp>
        <p:nvSpPr>
          <p:cNvPr id="6" name="Content Placeholder 2"/>
          <p:cNvSpPr txBox="1">
            <a:spLocks/>
          </p:cNvSpPr>
          <p:nvPr/>
        </p:nvSpPr>
        <p:spPr bwMode="auto">
          <a:xfrm>
            <a:off x="381000" y="1600200"/>
            <a:ext cx="807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Calibri" pitchFamily="34" charset="0"/>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Calibri" pitchFamily="34" charset="0"/>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Calibri" pitchFamily="34" charset="0"/>
                <a:ea typeface="+mn-ea"/>
                <a:cs typeface="+mn-cs"/>
              </a:defRPr>
            </a:lvl3pPr>
            <a:lvl4pPr marL="1371600" indent="-228600" algn="l" rtl="0" eaLnBrk="0" fontAlgn="base" hangingPunct="0">
              <a:spcBef>
                <a:spcPts val="400"/>
              </a:spcBef>
              <a:spcAft>
                <a:spcPct val="0"/>
              </a:spcAft>
              <a:buClr>
                <a:srgbClr val="9BBB59"/>
              </a:buClr>
              <a:buSzPct val="75000"/>
              <a:buFont typeface="Wingdings" panose="05000000000000000000" pitchFamily="2" charset="2"/>
              <a:buChar char=""/>
              <a:defRPr sz="2000" kern="1200">
                <a:solidFill>
                  <a:schemeClr val="tx1"/>
                </a:solidFill>
                <a:latin typeface="Calibri" pitchFamily="34" charset="0"/>
                <a:ea typeface="+mn-ea"/>
                <a:cs typeface="+mn-cs"/>
              </a:defRPr>
            </a:lvl4pPr>
            <a:lvl5pPr marL="1828800" indent="-228600" algn="l" rtl="0" eaLnBrk="0" fontAlgn="base" hangingPunct="0">
              <a:spcBef>
                <a:spcPts val="400"/>
              </a:spcBef>
              <a:spcAft>
                <a:spcPct val="0"/>
              </a:spcAft>
              <a:buClr>
                <a:srgbClr val="8064A2"/>
              </a:buClr>
              <a:buSzPct val="65000"/>
              <a:buFont typeface="Wingdings" panose="05000000000000000000" pitchFamily="2" charset="2"/>
              <a:buChar char=""/>
              <a:defRPr sz="2000"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ts val="3200"/>
              </a:lnSpc>
              <a:spcBef>
                <a:spcPct val="0"/>
              </a:spcBef>
            </a:pPr>
            <a:r>
              <a:rPr lang="en-US" altLang="en-US" sz="2500" dirty="0"/>
              <a:t>Protecting the environment is everyone’s job at MCIEAST-MCB CAMLEJ &amp; MCAS New River</a:t>
            </a:r>
          </a:p>
          <a:p>
            <a:pPr>
              <a:lnSpc>
                <a:spcPts val="3200"/>
              </a:lnSpc>
              <a:spcBef>
                <a:spcPct val="0"/>
              </a:spcBef>
            </a:pPr>
            <a:r>
              <a:rPr lang="en-US" altLang="en-US" sz="2500" dirty="0"/>
              <a:t>Do your part to conserve our resources and preserve our ability to complete our mission </a:t>
            </a:r>
          </a:p>
          <a:p>
            <a:pPr>
              <a:lnSpc>
                <a:spcPts val="3200"/>
              </a:lnSpc>
              <a:spcBef>
                <a:spcPct val="0"/>
              </a:spcBef>
            </a:pPr>
            <a:r>
              <a:rPr lang="en-US" altLang="en-US" sz="2500" dirty="0"/>
              <a:t>Follow the directions and information provided in </a:t>
            </a:r>
            <a:br>
              <a:rPr lang="en-US" altLang="en-US" sz="2500" dirty="0"/>
            </a:br>
            <a:r>
              <a:rPr lang="en-US" altLang="en-US" sz="2500" dirty="0"/>
              <a:t>this training and remember to:</a:t>
            </a:r>
          </a:p>
          <a:p>
            <a:pPr lvl="1">
              <a:lnSpc>
                <a:spcPts val="3200"/>
              </a:lnSpc>
              <a:spcBef>
                <a:spcPct val="0"/>
              </a:spcBef>
            </a:pPr>
            <a:r>
              <a:rPr lang="en-US" altLang="en-US" sz="2000" dirty="0"/>
              <a:t>Conserve water and energy</a:t>
            </a:r>
          </a:p>
          <a:p>
            <a:pPr lvl="1">
              <a:lnSpc>
                <a:spcPts val="3200"/>
              </a:lnSpc>
              <a:spcBef>
                <a:spcPct val="0"/>
              </a:spcBef>
            </a:pPr>
            <a:r>
              <a:rPr lang="en-US" altLang="en-US" sz="2000" dirty="0"/>
              <a:t>Manage hazardous materials correctly </a:t>
            </a:r>
          </a:p>
          <a:p>
            <a:pPr lvl="1">
              <a:lnSpc>
                <a:spcPts val="3200"/>
              </a:lnSpc>
              <a:spcBef>
                <a:spcPct val="0"/>
              </a:spcBef>
            </a:pPr>
            <a:r>
              <a:rPr lang="en-US" altLang="en-US" sz="2000" dirty="0"/>
              <a:t>Reduce solid and hazardous waste generation</a:t>
            </a:r>
          </a:p>
          <a:p>
            <a:pPr lvl="1">
              <a:lnSpc>
                <a:spcPts val="3200"/>
              </a:lnSpc>
              <a:spcBef>
                <a:spcPct val="0"/>
              </a:spcBef>
            </a:pPr>
            <a:r>
              <a:rPr lang="en-US" altLang="en-US" sz="2000" dirty="0"/>
              <a:t>Protect natural and cultural resources</a:t>
            </a:r>
          </a:p>
          <a:p>
            <a:pPr lvl="1">
              <a:lnSpc>
                <a:spcPts val="3200"/>
              </a:lnSpc>
              <a:spcBef>
                <a:spcPct val="0"/>
              </a:spcBef>
            </a:pPr>
            <a:r>
              <a:rPr lang="en-US" altLang="en-US" sz="2000" dirty="0"/>
              <a:t>Know how to respond to spills, releases and emergencies</a:t>
            </a:r>
          </a:p>
          <a:p>
            <a:pPr>
              <a:lnSpc>
                <a:spcPts val="3200"/>
              </a:lnSpc>
              <a:spcBef>
                <a:spcPct val="0"/>
              </a:spcBef>
            </a:pPr>
            <a:r>
              <a:rPr lang="en-US" altLang="en-US" sz="2400" dirty="0"/>
              <a:t>Contact I&amp;E with environmental questions, issues, or needs</a:t>
            </a:r>
          </a:p>
        </p:txBody>
      </p:sp>
    </p:spTree>
    <p:extLst>
      <p:ext uri="{BB962C8B-B14F-4D97-AF65-F5344CB8AC3E}">
        <p14:creationId xmlns:p14="http://schemas.microsoft.com/office/powerpoint/2010/main" val="68933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58</a:t>
            </a:fld>
            <a:endParaRPr lang="en-US" altLang="en-US"/>
          </a:p>
        </p:txBody>
      </p:sp>
      <p:sp>
        <p:nvSpPr>
          <p:cNvPr id="5" name="Line 16"/>
          <p:cNvSpPr>
            <a:spLocks noChangeShapeType="1"/>
          </p:cNvSpPr>
          <p:nvPr/>
        </p:nvSpPr>
        <p:spPr bwMode="auto">
          <a:xfrm>
            <a:off x="4572000" y="2865436"/>
            <a:ext cx="1828800" cy="30164"/>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8" name="Line 14"/>
          <p:cNvSpPr>
            <a:spLocks noChangeShapeType="1"/>
          </p:cNvSpPr>
          <p:nvPr/>
        </p:nvSpPr>
        <p:spPr bwMode="auto">
          <a:xfrm>
            <a:off x="4572000" y="2425700"/>
            <a:ext cx="0" cy="1219200"/>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 name="Title 2"/>
          <p:cNvSpPr txBox="1">
            <a:spLocks/>
          </p:cNvSpPr>
          <p:nvPr/>
        </p:nvSpPr>
        <p:spPr bwMode="auto">
          <a:xfrm>
            <a:off x="3175000" y="142875"/>
            <a:ext cx="589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3600" b="1" dirty="0"/>
              <a:t>MCAS New River Installation &amp; Environment Department</a:t>
            </a:r>
          </a:p>
        </p:txBody>
      </p:sp>
      <p:sp>
        <p:nvSpPr>
          <p:cNvPr id="10" name="Line 3"/>
          <p:cNvSpPr>
            <a:spLocks noChangeShapeType="1"/>
          </p:cNvSpPr>
          <p:nvPr/>
        </p:nvSpPr>
        <p:spPr bwMode="auto">
          <a:xfrm>
            <a:off x="2895600" y="2895600"/>
            <a:ext cx="1676400" cy="0"/>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Text Box 4"/>
          <p:cNvSpPr txBox="1">
            <a:spLocks noChangeAspect="1" noChangeArrowheads="1"/>
          </p:cNvSpPr>
          <p:nvPr/>
        </p:nvSpPr>
        <p:spPr bwMode="auto">
          <a:xfrm>
            <a:off x="152401" y="5181600"/>
            <a:ext cx="1447800" cy="850907"/>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pPr>
            <a:r>
              <a:rPr lang="en-US" altLang="en-US" sz="1600" dirty="0">
                <a:latin typeface="Calibri" panose="020F0502020204030204" pitchFamily="34" charset="0"/>
              </a:rPr>
              <a:t>Environmental Compliance</a:t>
            </a:r>
          </a:p>
          <a:p>
            <a:pPr algn="ctr">
              <a:spcBef>
                <a:spcPts val="0"/>
              </a:spcBef>
            </a:pPr>
            <a:r>
              <a:rPr lang="en-US" altLang="en-US" sz="1400" dirty="0">
                <a:latin typeface="Calibri" panose="020F0502020204030204" pitchFamily="34" charset="0"/>
              </a:rPr>
              <a:t>910-</a:t>
            </a:r>
            <a:r>
              <a:rPr lang="en-US" altLang="en-US" sz="1400" i="1" dirty="0">
                <a:latin typeface="Calibri" panose="020F0502020204030204" pitchFamily="34" charset="0"/>
              </a:rPr>
              <a:t>449-6144</a:t>
            </a:r>
            <a:endParaRPr lang="en-US" altLang="en-US" sz="1400" dirty="0">
              <a:latin typeface="Calibri" panose="020F0502020204030204" pitchFamily="34" charset="0"/>
            </a:endParaRPr>
          </a:p>
        </p:txBody>
      </p:sp>
      <p:sp>
        <p:nvSpPr>
          <p:cNvPr id="12" name="Text Box 5"/>
          <p:cNvSpPr txBox="1">
            <a:spLocks noChangeAspect="1" noChangeArrowheads="1"/>
          </p:cNvSpPr>
          <p:nvPr/>
        </p:nvSpPr>
        <p:spPr bwMode="auto">
          <a:xfrm>
            <a:off x="3581400" y="3668712"/>
            <a:ext cx="2051050" cy="873121"/>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dirty="0">
                <a:latin typeface="Calibri" panose="020F0502020204030204" pitchFamily="34" charset="0"/>
              </a:rPr>
              <a:t>Environmental Supervisor</a:t>
            </a:r>
            <a:endParaRPr lang="en-US" altLang="en-US" sz="900" dirty="0">
              <a:latin typeface="Calibri" panose="020F0502020204030204" pitchFamily="34" charset="0"/>
            </a:endParaRPr>
          </a:p>
          <a:p>
            <a:pPr algn="ctr"/>
            <a:r>
              <a:rPr lang="en-US" altLang="en-US" sz="1600" i="1" dirty="0">
                <a:latin typeface="Calibri" panose="020F0502020204030204" pitchFamily="34" charset="0"/>
              </a:rPr>
              <a:t>910-449-6143</a:t>
            </a:r>
            <a:endParaRPr lang="en-US" altLang="en-US" sz="1600" dirty="0">
              <a:latin typeface="Calibri" panose="020F0502020204030204" pitchFamily="34" charset="0"/>
            </a:endParaRPr>
          </a:p>
        </p:txBody>
      </p:sp>
      <p:sp>
        <p:nvSpPr>
          <p:cNvPr id="13" name="Text Box 6"/>
          <p:cNvSpPr txBox="1">
            <a:spLocks noChangeAspect="1" noChangeArrowheads="1"/>
          </p:cNvSpPr>
          <p:nvPr/>
        </p:nvSpPr>
        <p:spPr bwMode="auto">
          <a:xfrm>
            <a:off x="6781800" y="5181600"/>
            <a:ext cx="2033588" cy="850907"/>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pPr>
            <a:r>
              <a:rPr lang="en-US" altLang="en-US" sz="1600" dirty="0">
                <a:latin typeface="Calibri" panose="020F0502020204030204" pitchFamily="34" charset="0"/>
              </a:rPr>
              <a:t>Conservation Law Enforcement Officer</a:t>
            </a:r>
          </a:p>
          <a:p>
            <a:pPr algn="ctr">
              <a:spcBef>
                <a:spcPts val="0"/>
              </a:spcBef>
            </a:pPr>
            <a:r>
              <a:rPr lang="en-US" altLang="en-US" sz="1400" i="1" dirty="0">
                <a:latin typeface="Calibri" panose="020F0502020204030204" pitchFamily="34" charset="0"/>
              </a:rPr>
              <a:t>910-449-4776/4777</a:t>
            </a:r>
          </a:p>
        </p:txBody>
      </p:sp>
      <p:sp>
        <p:nvSpPr>
          <p:cNvPr id="14" name="Text Box 7"/>
          <p:cNvSpPr txBox="1">
            <a:spLocks noChangeArrowheads="1"/>
          </p:cNvSpPr>
          <p:nvPr/>
        </p:nvSpPr>
        <p:spPr bwMode="auto">
          <a:xfrm>
            <a:off x="1066800" y="2686049"/>
            <a:ext cx="1828800" cy="742951"/>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Calibri" panose="020F0502020204030204" pitchFamily="34" charset="0"/>
              </a:rPr>
              <a:t>Administration</a:t>
            </a:r>
            <a:endParaRPr lang="en-US" altLang="en-US" sz="2000" i="1" dirty="0">
              <a:latin typeface="Calibri" panose="020F0502020204030204" pitchFamily="34" charset="0"/>
            </a:endParaRPr>
          </a:p>
          <a:p>
            <a:pPr algn="ctr"/>
            <a:r>
              <a:rPr lang="en-US" altLang="en-US" i="1" dirty="0">
                <a:latin typeface="Calibri" panose="020F0502020204030204" pitchFamily="34" charset="0"/>
              </a:rPr>
              <a:t>910-449-6518</a:t>
            </a:r>
            <a:endParaRPr lang="en-US" altLang="en-US" dirty="0">
              <a:latin typeface="Calibri" panose="020F0502020204030204" pitchFamily="34" charset="0"/>
            </a:endParaRPr>
          </a:p>
        </p:txBody>
      </p:sp>
      <p:sp>
        <p:nvSpPr>
          <p:cNvPr id="18" name="Text Box 13"/>
          <p:cNvSpPr txBox="1">
            <a:spLocks noChangeArrowheads="1"/>
          </p:cNvSpPr>
          <p:nvPr/>
        </p:nvSpPr>
        <p:spPr bwMode="auto">
          <a:xfrm>
            <a:off x="3429000" y="1632770"/>
            <a:ext cx="2209800" cy="707886"/>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0"/>
              </a:spcBef>
              <a:spcAft>
                <a:spcPts val="0"/>
              </a:spcAft>
            </a:pPr>
            <a:r>
              <a:rPr lang="en-US" altLang="en-US" sz="2000" dirty="0">
                <a:latin typeface="Calibri" panose="020F0502020204030204" pitchFamily="34" charset="0"/>
              </a:rPr>
              <a:t>Director</a:t>
            </a:r>
            <a:endParaRPr lang="en-US" altLang="en-US" sz="2000" i="1" dirty="0">
              <a:latin typeface="Calibri" panose="020F0502020204030204" pitchFamily="34" charset="0"/>
            </a:endParaRPr>
          </a:p>
          <a:p>
            <a:pPr algn="ctr">
              <a:spcBef>
                <a:spcPts val="0"/>
              </a:spcBef>
              <a:spcAft>
                <a:spcPts val="0"/>
              </a:spcAft>
            </a:pPr>
            <a:r>
              <a:rPr lang="en-US" altLang="en-US" i="1" dirty="0">
                <a:latin typeface="Calibri" panose="020F0502020204030204" pitchFamily="34" charset="0"/>
              </a:rPr>
              <a:t>910-449-5442</a:t>
            </a:r>
            <a:endParaRPr lang="en-US" altLang="en-US" sz="2000" i="1" dirty="0">
              <a:latin typeface="Calibri" panose="020F0502020204030204" pitchFamily="34" charset="0"/>
            </a:endParaRPr>
          </a:p>
        </p:txBody>
      </p:sp>
      <p:sp>
        <p:nvSpPr>
          <p:cNvPr id="19" name="Text Box 15"/>
          <p:cNvSpPr txBox="1">
            <a:spLocks noChangeArrowheads="1"/>
          </p:cNvSpPr>
          <p:nvPr/>
        </p:nvSpPr>
        <p:spPr bwMode="auto">
          <a:xfrm>
            <a:off x="6400800" y="2686050"/>
            <a:ext cx="1905000" cy="742950"/>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Calibri" panose="020F0502020204030204" pitchFamily="34" charset="0"/>
              </a:rPr>
              <a:t>CETEP Instructor</a:t>
            </a:r>
            <a:endParaRPr lang="en-US" altLang="en-US" sz="2000" i="1" dirty="0">
              <a:latin typeface="Calibri" panose="020F0502020204030204" pitchFamily="34" charset="0"/>
            </a:endParaRPr>
          </a:p>
          <a:p>
            <a:pPr algn="ctr"/>
            <a:r>
              <a:rPr lang="en-US" altLang="en-US" i="1" dirty="0">
                <a:latin typeface="Calibri" panose="020F0502020204030204" pitchFamily="34" charset="0"/>
              </a:rPr>
              <a:t>910-449-4550</a:t>
            </a:r>
          </a:p>
        </p:txBody>
      </p:sp>
      <p:sp>
        <p:nvSpPr>
          <p:cNvPr id="20" name="Text Box 15"/>
          <p:cNvSpPr txBox="1">
            <a:spLocks noChangeArrowheads="1"/>
          </p:cNvSpPr>
          <p:nvPr/>
        </p:nvSpPr>
        <p:spPr bwMode="auto">
          <a:xfrm>
            <a:off x="3429000" y="2686050"/>
            <a:ext cx="2209800" cy="742950"/>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Calibri" panose="020F0502020204030204" pitchFamily="34" charset="0"/>
              </a:rPr>
              <a:t>Deputy Director</a:t>
            </a:r>
            <a:endParaRPr lang="en-US" altLang="en-US" sz="2000" i="1" dirty="0">
              <a:latin typeface="Calibri" panose="020F0502020204030204" pitchFamily="34" charset="0"/>
            </a:endParaRPr>
          </a:p>
          <a:p>
            <a:pPr algn="ctr"/>
            <a:r>
              <a:rPr lang="en-US" altLang="en-US" i="1" dirty="0">
                <a:latin typeface="Calibri" panose="020F0502020204030204" pitchFamily="34" charset="0"/>
              </a:rPr>
              <a:t>910-449-5441</a:t>
            </a:r>
          </a:p>
        </p:txBody>
      </p:sp>
      <p:sp>
        <p:nvSpPr>
          <p:cNvPr id="22" name="Line 14"/>
          <p:cNvSpPr>
            <a:spLocks noChangeShapeType="1"/>
          </p:cNvSpPr>
          <p:nvPr/>
        </p:nvSpPr>
        <p:spPr bwMode="auto">
          <a:xfrm>
            <a:off x="4572000" y="4545006"/>
            <a:ext cx="1" cy="454028"/>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4" name="Text Box 5"/>
          <p:cNvSpPr txBox="1">
            <a:spLocks noChangeAspect="1" noChangeArrowheads="1"/>
          </p:cNvSpPr>
          <p:nvPr/>
        </p:nvSpPr>
        <p:spPr bwMode="auto">
          <a:xfrm>
            <a:off x="1752601" y="5181600"/>
            <a:ext cx="1523999" cy="850907"/>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dirty="0">
                <a:latin typeface="Calibri" panose="020F0502020204030204" pitchFamily="34" charset="0"/>
              </a:rPr>
              <a:t>Hazardous Waste Manager</a:t>
            </a:r>
            <a:endParaRPr lang="en-US" altLang="en-US" sz="1600" i="1" dirty="0">
              <a:latin typeface="Calibri" panose="020F0502020204030204" pitchFamily="34" charset="0"/>
            </a:endParaRPr>
          </a:p>
          <a:p>
            <a:pPr algn="ctr"/>
            <a:r>
              <a:rPr lang="en-US" altLang="en-US" sz="1400" i="1" dirty="0">
                <a:latin typeface="Calibri" panose="020F0502020204030204" pitchFamily="34" charset="0"/>
              </a:rPr>
              <a:t>910-449-5997</a:t>
            </a:r>
            <a:endParaRPr lang="en-US" altLang="en-US" sz="1400" dirty="0">
              <a:latin typeface="Calibri" panose="020F0502020204030204" pitchFamily="34" charset="0"/>
            </a:endParaRPr>
          </a:p>
        </p:txBody>
      </p:sp>
      <p:sp>
        <p:nvSpPr>
          <p:cNvPr id="28" name="Line 14"/>
          <p:cNvSpPr>
            <a:spLocks noChangeShapeType="1"/>
          </p:cNvSpPr>
          <p:nvPr/>
        </p:nvSpPr>
        <p:spPr bwMode="auto">
          <a:xfrm>
            <a:off x="914401" y="5032372"/>
            <a:ext cx="0" cy="149228"/>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9" name="Line 16"/>
          <p:cNvSpPr>
            <a:spLocks noChangeShapeType="1"/>
          </p:cNvSpPr>
          <p:nvPr/>
        </p:nvSpPr>
        <p:spPr bwMode="auto">
          <a:xfrm flipV="1">
            <a:off x="4572000" y="4983163"/>
            <a:ext cx="3429000" cy="15873"/>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0" name="Line 16"/>
          <p:cNvSpPr>
            <a:spLocks noChangeShapeType="1"/>
          </p:cNvSpPr>
          <p:nvPr/>
        </p:nvSpPr>
        <p:spPr bwMode="auto">
          <a:xfrm flipV="1">
            <a:off x="914400" y="4983163"/>
            <a:ext cx="3657600" cy="15871"/>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2" name="Line 14"/>
          <p:cNvSpPr>
            <a:spLocks noChangeShapeType="1"/>
          </p:cNvSpPr>
          <p:nvPr/>
        </p:nvSpPr>
        <p:spPr bwMode="auto">
          <a:xfrm>
            <a:off x="2362200" y="5029200"/>
            <a:ext cx="0" cy="149228"/>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3" name="Line 14"/>
          <p:cNvSpPr>
            <a:spLocks noChangeShapeType="1"/>
          </p:cNvSpPr>
          <p:nvPr/>
        </p:nvSpPr>
        <p:spPr bwMode="auto">
          <a:xfrm>
            <a:off x="8001000" y="5032372"/>
            <a:ext cx="0" cy="149228"/>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4" name="Line 14"/>
          <p:cNvSpPr>
            <a:spLocks noChangeShapeType="1"/>
          </p:cNvSpPr>
          <p:nvPr/>
        </p:nvSpPr>
        <p:spPr bwMode="auto">
          <a:xfrm>
            <a:off x="4114800" y="5029200"/>
            <a:ext cx="0" cy="149228"/>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35" name="Text Box 5"/>
          <p:cNvSpPr txBox="1">
            <a:spLocks noChangeAspect="1" noChangeArrowheads="1"/>
          </p:cNvSpPr>
          <p:nvPr/>
        </p:nvSpPr>
        <p:spPr bwMode="auto">
          <a:xfrm>
            <a:off x="3428999" y="5181600"/>
            <a:ext cx="1523997" cy="850907"/>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dirty="0">
                <a:latin typeface="Calibri" panose="020F0502020204030204" pitchFamily="34" charset="0"/>
              </a:rPr>
              <a:t>Motor Vehicle Operator</a:t>
            </a:r>
            <a:endParaRPr lang="en-US" altLang="en-US" sz="1600" i="1" dirty="0">
              <a:latin typeface="Calibri" panose="020F0502020204030204" pitchFamily="34" charset="0"/>
            </a:endParaRPr>
          </a:p>
          <a:p>
            <a:pPr algn="ctr"/>
            <a:r>
              <a:rPr lang="en-US" altLang="en-US" sz="1400" i="1" dirty="0">
                <a:latin typeface="Calibri" panose="020F0502020204030204" pitchFamily="34" charset="0"/>
              </a:rPr>
              <a:t>910-449-5997</a:t>
            </a:r>
            <a:endParaRPr lang="en-US" altLang="en-US" sz="1400" dirty="0">
              <a:latin typeface="Calibri" panose="020F0502020204030204" pitchFamily="34" charset="0"/>
            </a:endParaRPr>
          </a:p>
        </p:txBody>
      </p:sp>
      <p:sp>
        <p:nvSpPr>
          <p:cNvPr id="36" name="Text Box 5"/>
          <p:cNvSpPr txBox="1">
            <a:spLocks noChangeAspect="1" noChangeArrowheads="1"/>
          </p:cNvSpPr>
          <p:nvPr/>
        </p:nvSpPr>
        <p:spPr bwMode="auto">
          <a:xfrm>
            <a:off x="5105400" y="5181600"/>
            <a:ext cx="1371600" cy="850907"/>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dirty="0">
                <a:latin typeface="Calibri" panose="020F0502020204030204" pitchFamily="34" charset="0"/>
              </a:rPr>
              <a:t>Laborer/ Recycling</a:t>
            </a:r>
            <a:endParaRPr lang="en-US" altLang="en-US" sz="1600" i="1" dirty="0">
              <a:latin typeface="Calibri" panose="020F0502020204030204" pitchFamily="34" charset="0"/>
            </a:endParaRPr>
          </a:p>
          <a:p>
            <a:pPr algn="ctr"/>
            <a:r>
              <a:rPr lang="en-US" altLang="en-US" sz="1400" i="1" dirty="0">
                <a:latin typeface="Calibri" panose="020F0502020204030204" pitchFamily="34" charset="0"/>
              </a:rPr>
              <a:t>910-449-5997</a:t>
            </a:r>
            <a:endParaRPr lang="en-US" altLang="en-US" sz="1400" dirty="0">
              <a:latin typeface="Calibri" panose="020F0502020204030204" pitchFamily="34" charset="0"/>
            </a:endParaRPr>
          </a:p>
        </p:txBody>
      </p:sp>
      <p:sp>
        <p:nvSpPr>
          <p:cNvPr id="37" name="Line 14"/>
          <p:cNvSpPr>
            <a:spLocks noChangeShapeType="1"/>
          </p:cNvSpPr>
          <p:nvPr/>
        </p:nvSpPr>
        <p:spPr bwMode="auto">
          <a:xfrm>
            <a:off x="5791200" y="5029200"/>
            <a:ext cx="0" cy="149228"/>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Tree>
    <p:extLst>
      <p:ext uri="{BB962C8B-B14F-4D97-AF65-F5344CB8AC3E}">
        <p14:creationId xmlns:p14="http://schemas.microsoft.com/office/powerpoint/2010/main" val="244523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Line 16"/>
          <p:cNvSpPr>
            <a:spLocks noChangeShapeType="1"/>
          </p:cNvSpPr>
          <p:nvPr/>
        </p:nvSpPr>
        <p:spPr bwMode="auto">
          <a:xfrm>
            <a:off x="4572000" y="2733675"/>
            <a:ext cx="1371600" cy="0"/>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68611" name="AutoShape 9"/>
          <p:cNvCxnSpPr>
            <a:cxnSpLocks noChangeShapeType="1"/>
          </p:cNvCxnSpPr>
          <p:nvPr/>
        </p:nvCxnSpPr>
        <p:spPr bwMode="auto">
          <a:xfrm rot="5400000" flipV="1">
            <a:off x="6019006" y="2231232"/>
            <a:ext cx="1587" cy="2895600"/>
          </a:xfrm>
          <a:prstGeom prst="bentConnector3">
            <a:avLst>
              <a:gd name="adj1" fmla="val -14400005"/>
            </a:avLst>
          </a:prstGeom>
          <a:noFill/>
          <a:ln w="38100">
            <a:solidFill>
              <a:srgbClr val="669871"/>
            </a:solidFill>
            <a:miter lim="800000"/>
            <a:headEnd/>
            <a:tailEnd/>
          </a:ln>
          <a:extLst>
            <a:ext uri="{909E8E84-426E-40DD-AFC4-6F175D3DCCD1}">
              <a14:hiddenFill xmlns:a14="http://schemas.microsoft.com/office/drawing/2010/main">
                <a:noFill/>
              </a14:hiddenFill>
            </a:ext>
          </a:extLst>
        </p:spPr>
      </p:cxnSp>
      <p:cxnSp>
        <p:nvCxnSpPr>
          <p:cNvPr id="68612" name="AutoShape 8"/>
          <p:cNvCxnSpPr>
            <a:cxnSpLocks noChangeShapeType="1"/>
          </p:cNvCxnSpPr>
          <p:nvPr/>
        </p:nvCxnSpPr>
        <p:spPr bwMode="auto">
          <a:xfrm rot="5400000" flipV="1">
            <a:off x="3047206" y="2153444"/>
            <a:ext cx="1588" cy="3048000"/>
          </a:xfrm>
          <a:prstGeom prst="bentConnector3">
            <a:avLst>
              <a:gd name="adj1" fmla="val -14400005"/>
            </a:avLst>
          </a:prstGeom>
          <a:noFill/>
          <a:ln w="38100">
            <a:solidFill>
              <a:srgbClr val="669871"/>
            </a:solidFill>
            <a:miter lim="800000"/>
            <a:headEnd/>
            <a:tailEnd/>
          </a:ln>
          <a:extLst>
            <a:ext uri="{909E8E84-426E-40DD-AFC4-6F175D3DCCD1}">
              <a14:hiddenFill xmlns:a14="http://schemas.microsoft.com/office/drawing/2010/main">
                <a:noFill/>
              </a14:hiddenFill>
            </a:ext>
          </a:extLst>
        </p:spPr>
      </p:cxnSp>
      <p:sp>
        <p:nvSpPr>
          <p:cNvPr id="68613" name="Line 14"/>
          <p:cNvSpPr>
            <a:spLocks noChangeShapeType="1"/>
          </p:cNvSpPr>
          <p:nvPr/>
        </p:nvSpPr>
        <p:spPr bwMode="auto">
          <a:xfrm>
            <a:off x="4572000" y="2425700"/>
            <a:ext cx="0" cy="1219200"/>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14" name="Title 2"/>
          <p:cNvSpPr>
            <a:spLocks noGrp="1"/>
          </p:cNvSpPr>
          <p:nvPr>
            <p:ph type="title"/>
          </p:nvPr>
        </p:nvSpPr>
        <p:spPr>
          <a:xfrm>
            <a:off x="3175000" y="142875"/>
            <a:ext cx="5892800" cy="990600"/>
          </a:xfrm>
          <a:ln/>
        </p:spPr>
        <p:txBody>
          <a:bodyPr/>
          <a:lstStyle/>
          <a:p>
            <a:r>
              <a:rPr lang="en-US" altLang="en-US" sz="3600" b="1" dirty="0"/>
              <a:t>Camp Lejeune Environmental Management Division</a:t>
            </a:r>
          </a:p>
        </p:txBody>
      </p:sp>
      <p:sp>
        <p:nvSpPr>
          <p:cNvPr id="68616" name="Text Box 4"/>
          <p:cNvSpPr txBox="1">
            <a:spLocks noChangeAspect="1" noChangeArrowheads="1"/>
          </p:cNvSpPr>
          <p:nvPr/>
        </p:nvSpPr>
        <p:spPr bwMode="auto">
          <a:xfrm>
            <a:off x="519112" y="3668713"/>
            <a:ext cx="2001837" cy="914400"/>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dirty="0">
                <a:latin typeface="Calibri" panose="020F0502020204030204" pitchFamily="34" charset="0"/>
              </a:rPr>
              <a:t>Environmental Compliance Branch</a:t>
            </a:r>
            <a:endParaRPr lang="en-US" altLang="en-US" i="1" dirty="0">
              <a:latin typeface="Calibri" panose="020F0502020204030204" pitchFamily="34" charset="0"/>
            </a:endParaRPr>
          </a:p>
          <a:p>
            <a:pPr algn="ctr"/>
            <a:r>
              <a:rPr lang="en-US" altLang="en-US" sz="1600" i="1" dirty="0">
                <a:latin typeface="Calibri" panose="020F0502020204030204" pitchFamily="34" charset="0"/>
              </a:rPr>
              <a:t>910-451-5837</a:t>
            </a:r>
            <a:endParaRPr lang="en-US" altLang="en-US" sz="1600" dirty="0">
              <a:latin typeface="Calibri" panose="020F0502020204030204" pitchFamily="34" charset="0"/>
            </a:endParaRPr>
          </a:p>
        </p:txBody>
      </p:sp>
      <p:sp>
        <p:nvSpPr>
          <p:cNvPr id="68617" name="Text Box 5"/>
          <p:cNvSpPr txBox="1">
            <a:spLocks noChangeAspect="1" noChangeArrowheads="1"/>
          </p:cNvSpPr>
          <p:nvPr/>
        </p:nvSpPr>
        <p:spPr bwMode="auto">
          <a:xfrm>
            <a:off x="3505200" y="3668713"/>
            <a:ext cx="2127250" cy="914400"/>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dirty="0">
                <a:latin typeface="Calibri" panose="020F0502020204030204" pitchFamily="34" charset="0"/>
              </a:rPr>
              <a:t>Environmental Conservation Branch</a:t>
            </a:r>
            <a:endParaRPr lang="en-US" altLang="en-US" sz="900" dirty="0">
              <a:latin typeface="Calibri" panose="020F0502020204030204" pitchFamily="34" charset="0"/>
            </a:endParaRPr>
          </a:p>
          <a:p>
            <a:pPr algn="ctr"/>
            <a:r>
              <a:rPr lang="en-US" altLang="en-US" sz="1600" i="1" dirty="0">
                <a:latin typeface="Calibri" panose="020F0502020204030204" pitchFamily="34" charset="0"/>
              </a:rPr>
              <a:t>910-451-5063</a:t>
            </a:r>
            <a:endParaRPr lang="en-US" altLang="en-US" sz="1600" dirty="0">
              <a:latin typeface="Calibri" panose="020F0502020204030204" pitchFamily="34" charset="0"/>
            </a:endParaRPr>
          </a:p>
        </p:txBody>
      </p:sp>
      <p:sp>
        <p:nvSpPr>
          <p:cNvPr id="68618" name="Text Box 6"/>
          <p:cNvSpPr txBox="1">
            <a:spLocks noChangeAspect="1" noChangeArrowheads="1"/>
          </p:cNvSpPr>
          <p:nvPr/>
        </p:nvSpPr>
        <p:spPr bwMode="auto">
          <a:xfrm>
            <a:off x="6400800" y="3668713"/>
            <a:ext cx="2033588" cy="914400"/>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dirty="0">
                <a:latin typeface="Calibri" panose="020F0502020204030204" pitchFamily="34" charset="0"/>
              </a:rPr>
              <a:t>Environmental Quality Branch</a:t>
            </a:r>
          </a:p>
          <a:p>
            <a:pPr algn="ctr"/>
            <a:r>
              <a:rPr lang="en-US" altLang="en-US" sz="1600" i="1" dirty="0">
                <a:latin typeface="Calibri" panose="020F0502020204030204" pitchFamily="34" charset="0"/>
              </a:rPr>
              <a:t>910-451-5068</a:t>
            </a:r>
          </a:p>
        </p:txBody>
      </p:sp>
      <p:sp>
        <p:nvSpPr>
          <p:cNvPr id="68620" name="Text Box 10"/>
          <p:cNvSpPr txBox="1">
            <a:spLocks noChangeAspect="1" noChangeArrowheads="1"/>
          </p:cNvSpPr>
          <p:nvPr/>
        </p:nvSpPr>
        <p:spPr bwMode="auto">
          <a:xfrm>
            <a:off x="609600" y="4724400"/>
            <a:ext cx="228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5888" indent="-11588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en-US" altLang="en-US" sz="1200">
                <a:latin typeface="Calibri" panose="020F0502020204030204" pitchFamily="34" charset="0"/>
              </a:rPr>
              <a:t>HazWaste/HazMat Mgmt</a:t>
            </a:r>
          </a:p>
          <a:p>
            <a:pPr>
              <a:buFontTx/>
              <a:buChar char="•"/>
            </a:pPr>
            <a:r>
              <a:rPr lang="en-US" altLang="en-US" sz="1200">
                <a:latin typeface="Calibri" panose="020F0502020204030204" pitchFamily="34" charset="0"/>
              </a:rPr>
              <a:t>OWSs/Used Oil Mgmt</a:t>
            </a:r>
          </a:p>
          <a:p>
            <a:pPr>
              <a:buFontTx/>
              <a:buChar char="•"/>
            </a:pPr>
            <a:r>
              <a:rPr lang="en-US" altLang="en-US" sz="1200">
                <a:latin typeface="Calibri" panose="020F0502020204030204" pitchFamily="34" charset="0"/>
              </a:rPr>
              <a:t>Compliance Evaluations</a:t>
            </a:r>
          </a:p>
          <a:p>
            <a:pPr>
              <a:buFontTx/>
              <a:buChar char="•"/>
            </a:pPr>
            <a:r>
              <a:rPr lang="en-US" altLang="en-US" sz="1200">
                <a:latin typeface="Calibri" panose="020F0502020204030204" pitchFamily="34" charset="0"/>
              </a:rPr>
              <a:t>Laboratory</a:t>
            </a:r>
          </a:p>
          <a:p>
            <a:pPr>
              <a:buFontTx/>
              <a:buChar char="•"/>
            </a:pPr>
            <a:r>
              <a:rPr lang="en-US" altLang="en-US" sz="1200">
                <a:latin typeface="Calibri" panose="020F0502020204030204" pitchFamily="34" charset="0"/>
              </a:rPr>
              <a:t>Water/ Wastewater Compliance</a:t>
            </a:r>
          </a:p>
          <a:p>
            <a:pPr>
              <a:buFontTx/>
              <a:buChar char="•"/>
            </a:pPr>
            <a:r>
              <a:rPr lang="en-US" altLang="en-US" sz="1200">
                <a:latin typeface="Calibri" panose="020F0502020204030204" pitchFamily="34" charset="0"/>
              </a:rPr>
              <a:t>Environmental Training</a:t>
            </a:r>
          </a:p>
          <a:p>
            <a:pPr>
              <a:buFontTx/>
              <a:buChar char="•"/>
            </a:pPr>
            <a:r>
              <a:rPr lang="en-US" altLang="en-US" sz="1200">
                <a:latin typeface="Calibri" panose="020F0502020204030204" pitchFamily="34" charset="0"/>
              </a:rPr>
              <a:t>Asbestos</a:t>
            </a:r>
          </a:p>
          <a:p>
            <a:pPr>
              <a:buFontTx/>
              <a:buChar char="•"/>
            </a:pPr>
            <a:r>
              <a:rPr lang="en-US" altLang="en-US" sz="1200">
                <a:latin typeface="Calibri" panose="020F0502020204030204" pitchFamily="34" charset="0"/>
              </a:rPr>
              <a:t>Pesticides</a:t>
            </a:r>
          </a:p>
          <a:p>
            <a:pPr>
              <a:buFontTx/>
              <a:buChar char="•"/>
            </a:pPr>
            <a:r>
              <a:rPr lang="en-US" altLang="en-US" sz="1200">
                <a:latin typeface="Calibri" panose="020F0502020204030204" pitchFamily="34" charset="0"/>
              </a:rPr>
              <a:t>Stormwater/SEC Compliance</a:t>
            </a:r>
          </a:p>
          <a:p>
            <a:pPr>
              <a:buFontTx/>
              <a:buChar char="•"/>
            </a:pPr>
            <a:r>
              <a:rPr lang="en-US" altLang="en-US" sz="1200">
                <a:latin typeface="Calibri" panose="020F0502020204030204" pitchFamily="34" charset="0"/>
              </a:rPr>
              <a:t>Spill Response</a:t>
            </a:r>
          </a:p>
          <a:p>
            <a:endParaRPr lang="en-US" altLang="en-US" sz="1100">
              <a:latin typeface="Calibri" panose="020F0502020204030204" pitchFamily="34" charset="0"/>
            </a:endParaRPr>
          </a:p>
        </p:txBody>
      </p:sp>
      <p:sp>
        <p:nvSpPr>
          <p:cNvPr id="68621" name="Text Box 11"/>
          <p:cNvSpPr txBox="1">
            <a:spLocks noChangeAspect="1" noChangeArrowheads="1"/>
          </p:cNvSpPr>
          <p:nvPr/>
        </p:nvSpPr>
        <p:spPr bwMode="auto">
          <a:xfrm>
            <a:off x="6477000" y="4727575"/>
            <a:ext cx="2362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5888" indent="-11588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en-US" altLang="en-US" sz="1200">
                <a:latin typeface="Calibri" panose="020F0502020204030204" pitchFamily="34" charset="0"/>
              </a:rPr>
              <a:t>Air Quality</a:t>
            </a:r>
          </a:p>
          <a:p>
            <a:pPr>
              <a:buFontTx/>
              <a:buChar char="•"/>
            </a:pPr>
            <a:r>
              <a:rPr lang="en-US" altLang="en-US" sz="1200">
                <a:latin typeface="Calibri" panose="020F0502020204030204" pitchFamily="34" charset="0"/>
              </a:rPr>
              <a:t>Water/Wastewater/Stormwater</a:t>
            </a:r>
          </a:p>
          <a:p>
            <a:pPr>
              <a:buFontTx/>
              <a:buChar char="•"/>
            </a:pPr>
            <a:r>
              <a:rPr lang="en-US" altLang="en-US" sz="1200">
                <a:latin typeface="Calibri" panose="020F0502020204030204" pitchFamily="34" charset="0"/>
              </a:rPr>
              <a:t>Project Management for EMD</a:t>
            </a:r>
          </a:p>
          <a:p>
            <a:pPr>
              <a:buFontTx/>
              <a:buChar char="•"/>
            </a:pPr>
            <a:r>
              <a:rPr lang="en-US" altLang="en-US" sz="1200">
                <a:latin typeface="Calibri" panose="020F0502020204030204" pitchFamily="34" charset="0"/>
              </a:rPr>
              <a:t>IR / Ranges </a:t>
            </a:r>
          </a:p>
          <a:p>
            <a:pPr>
              <a:buFontTx/>
              <a:buChar char="•"/>
            </a:pPr>
            <a:r>
              <a:rPr lang="en-US" altLang="en-US" sz="1200">
                <a:latin typeface="Calibri" panose="020F0502020204030204" pitchFamily="34" charset="0"/>
              </a:rPr>
              <a:t>ATSDR</a:t>
            </a:r>
          </a:p>
          <a:p>
            <a:pPr>
              <a:buFontTx/>
              <a:buChar char="•"/>
            </a:pPr>
            <a:r>
              <a:rPr lang="en-US" altLang="en-US" sz="1200">
                <a:latin typeface="Calibri" panose="020F0502020204030204" pitchFamily="34" charset="0"/>
              </a:rPr>
              <a:t>UST / AST compliance and remediation</a:t>
            </a:r>
          </a:p>
          <a:p>
            <a:pPr>
              <a:buFontTx/>
              <a:buChar char="•"/>
            </a:pPr>
            <a:r>
              <a:rPr lang="en-US" altLang="en-US" sz="1200">
                <a:latin typeface="Calibri" panose="020F0502020204030204" pitchFamily="34" charset="0"/>
              </a:rPr>
              <a:t>RCRA/EPCRA</a:t>
            </a:r>
          </a:p>
        </p:txBody>
      </p:sp>
      <p:sp>
        <p:nvSpPr>
          <p:cNvPr id="15" name="Text Box 12"/>
          <p:cNvSpPr txBox="1">
            <a:spLocks noChangeAspect="1" noChangeArrowheads="1"/>
          </p:cNvSpPr>
          <p:nvPr/>
        </p:nvSpPr>
        <p:spPr bwMode="auto">
          <a:xfrm>
            <a:off x="3505200" y="4724400"/>
            <a:ext cx="2590800" cy="1905000"/>
          </a:xfrm>
          <a:prstGeom prst="rect">
            <a:avLst/>
          </a:prstGeom>
          <a:noFill/>
          <a:ln w="9525">
            <a:noFill/>
            <a:miter lim="800000"/>
            <a:headEnd/>
            <a:tailEnd/>
          </a:ln>
          <a:effectLst/>
        </p:spPr>
        <p:txBody>
          <a:bodyPr/>
          <a:lstStyle/>
          <a:p>
            <a:pPr marL="115888" indent="-115888" eaLnBrk="0" hangingPunct="0">
              <a:spcBef>
                <a:spcPct val="10000"/>
              </a:spcBef>
              <a:buFontTx/>
              <a:buChar char="•"/>
              <a:defRPr/>
            </a:pPr>
            <a:r>
              <a:rPr lang="en-US" sz="1200" dirty="0">
                <a:latin typeface="Calibri" pitchFamily="34" charset="0"/>
                <a:cs typeface="+mn-cs"/>
              </a:rPr>
              <a:t>Threatened &amp; Endangered Species</a:t>
            </a:r>
          </a:p>
          <a:p>
            <a:pPr marL="115888" indent="-115888" eaLnBrk="0" hangingPunct="0">
              <a:spcBef>
                <a:spcPct val="10000"/>
              </a:spcBef>
              <a:buFontTx/>
              <a:buChar char="•"/>
              <a:defRPr/>
            </a:pPr>
            <a:r>
              <a:rPr lang="en-US" sz="1200" dirty="0">
                <a:latin typeface="Calibri" pitchFamily="34" charset="0"/>
                <a:cs typeface="+mn-cs"/>
              </a:rPr>
              <a:t>Game &amp; Non-Game Management</a:t>
            </a:r>
          </a:p>
          <a:p>
            <a:pPr marL="115888" indent="-115888" eaLnBrk="0" hangingPunct="0">
              <a:spcBef>
                <a:spcPct val="10000"/>
              </a:spcBef>
              <a:buFontTx/>
              <a:buChar char="•"/>
              <a:defRPr/>
            </a:pPr>
            <a:r>
              <a:rPr lang="en-US" sz="1200" dirty="0">
                <a:latin typeface="Calibri" pitchFamily="34" charset="0"/>
                <a:cs typeface="+mn-cs"/>
              </a:rPr>
              <a:t>Wetlands/Erosion Control</a:t>
            </a:r>
          </a:p>
          <a:p>
            <a:pPr marL="115888" indent="-115888" eaLnBrk="0" hangingPunct="0">
              <a:spcBef>
                <a:spcPct val="10000"/>
              </a:spcBef>
              <a:buFontTx/>
              <a:buChar char="•"/>
              <a:defRPr/>
            </a:pPr>
            <a:r>
              <a:rPr lang="en-US" sz="1200" dirty="0">
                <a:latin typeface="Calibri" pitchFamily="34" charset="0"/>
                <a:cs typeface="+mn-cs"/>
              </a:rPr>
              <a:t>Forestry</a:t>
            </a:r>
          </a:p>
          <a:p>
            <a:pPr marL="115888" indent="-115888" eaLnBrk="0" hangingPunct="0">
              <a:spcBef>
                <a:spcPct val="10000"/>
              </a:spcBef>
              <a:buFontTx/>
              <a:buChar char="•"/>
              <a:defRPr/>
            </a:pPr>
            <a:r>
              <a:rPr lang="en-US" sz="1200" dirty="0">
                <a:latin typeface="Calibri" pitchFamily="34" charset="0"/>
                <a:cs typeface="+mn-cs"/>
              </a:rPr>
              <a:t>NEPA</a:t>
            </a:r>
          </a:p>
          <a:p>
            <a:pPr marL="115888" indent="-115888" eaLnBrk="0" hangingPunct="0">
              <a:spcBef>
                <a:spcPct val="10000"/>
              </a:spcBef>
              <a:buFontTx/>
              <a:buChar char="•"/>
              <a:defRPr/>
            </a:pPr>
            <a:r>
              <a:rPr lang="en-US" sz="1200" dirty="0">
                <a:latin typeface="Calibri" pitchFamily="34" charset="0"/>
                <a:cs typeface="+mn-cs"/>
              </a:rPr>
              <a:t>Cultural &amp; Historic Resources</a:t>
            </a:r>
          </a:p>
          <a:p>
            <a:pPr marL="115888" indent="-115888" eaLnBrk="0" hangingPunct="0">
              <a:spcBef>
                <a:spcPct val="10000"/>
              </a:spcBef>
              <a:buFontTx/>
              <a:buChar char="•"/>
              <a:defRPr/>
            </a:pPr>
            <a:r>
              <a:rPr lang="en-US" sz="1200" dirty="0">
                <a:latin typeface="Calibri" pitchFamily="34" charset="0"/>
                <a:cs typeface="+mn-cs"/>
              </a:rPr>
              <a:t>Conservation Law Enforcement</a:t>
            </a:r>
          </a:p>
          <a:p>
            <a:pPr marL="115888" indent="-115888" eaLnBrk="0" hangingPunct="0">
              <a:spcBef>
                <a:spcPct val="10000"/>
              </a:spcBef>
              <a:buFontTx/>
              <a:buChar char="•"/>
              <a:defRPr/>
            </a:pPr>
            <a:r>
              <a:rPr lang="en-US" sz="1200" dirty="0">
                <a:latin typeface="Calibri" pitchFamily="34" charset="0"/>
                <a:cs typeface="+mn-cs"/>
              </a:rPr>
              <a:t>Encroachment Partnering</a:t>
            </a:r>
          </a:p>
          <a:p>
            <a:pPr eaLnBrk="0" hangingPunct="0">
              <a:spcBef>
                <a:spcPct val="10000"/>
              </a:spcBef>
              <a:buFontTx/>
              <a:buChar char="•"/>
              <a:defRPr/>
            </a:pPr>
            <a:endParaRPr lang="en-US" sz="1100" dirty="0">
              <a:latin typeface="Calibri" pitchFamily="34" charset="0"/>
              <a:cs typeface="+mn-cs"/>
            </a:endParaRPr>
          </a:p>
        </p:txBody>
      </p:sp>
      <p:sp>
        <p:nvSpPr>
          <p:cNvPr id="68623" name="Text Box 13"/>
          <p:cNvSpPr txBox="1">
            <a:spLocks noChangeArrowheads="1"/>
          </p:cNvSpPr>
          <p:nvPr/>
        </p:nvSpPr>
        <p:spPr bwMode="auto">
          <a:xfrm>
            <a:off x="3429000" y="1535113"/>
            <a:ext cx="2209800" cy="806375"/>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spcAft>
                <a:spcPct val="10000"/>
              </a:spcAft>
            </a:pPr>
            <a:r>
              <a:rPr lang="en-US" altLang="en-US" sz="2400" dirty="0">
                <a:latin typeface="Calibri" panose="020F0502020204030204" pitchFamily="34" charset="0"/>
              </a:rPr>
              <a:t>Director</a:t>
            </a:r>
            <a:endParaRPr lang="en-US" altLang="en-US" sz="2800" i="1" dirty="0">
              <a:latin typeface="Calibri" panose="020F0502020204030204" pitchFamily="34" charset="0"/>
            </a:endParaRPr>
          </a:p>
          <a:p>
            <a:pPr algn="ctr"/>
            <a:r>
              <a:rPr lang="en-US" altLang="en-US" sz="2000" i="1" dirty="0">
                <a:latin typeface="Calibri" panose="020F0502020204030204" pitchFamily="34" charset="0"/>
              </a:rPr>
              <a:t>910-451-5003</a:t>
            </a:r>
          </a:p>
        </p:txBody>
      </p:sp>
      <p:sp>
        <p:nvSpPr>
          <p:cNvPr id="68624" name="Text Box 15"/>
          <p:cNvSpPr txBox="1">
            <a:spLocks noChangeArrowheads="1"/>
          </p:cNvSpPr>
          <p:nvPr/>
        </p:nvSpPr>
        <p:spPr bwMode="auto">
          <a:xfrm>
            <a:off x="5715000" y="2352675"/>
            <a:ext cx="2895600" cy="914400"/>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libri" panose="020F0502020204030204" pitchFamily="34" charset="0"/>
              </a:rPr>
              <a:t>Environmental Management System (EMS) / P2 </a:t>
            </a:r>
          </a:p>
          <a:p>
            <a:pPr algn="ctr"/>
            <a:r>
              <a:rPr lang="en-US" altLang="en-US" sz="1600" i="1" dirty="0">
                <a:latin typeface="Calibri" panose="020F0502020204030204" pitchFamily="34" charset="0"/>
              </a:rPr>
              <a:t>910-451-0151</a:t>
            </a:r>
          </a:p>
        </p:txBody>
      </p:sp>
      <p:sp>
        <p:nvSpPr>
          <p:cNvPr id="21" name="Slide Number Placeholder 3"/>
          <p:cNvSpPr txBox="1">
            <a:spLocks noGrp="1"/>
          </p:cNvSpPr>
          <p:nvPr/>
        </p:nvSpPr>
        <p:spPr>
          <a:xfrm>
            <a:off x="8610600" y="6400800"/>
            <a:ext cx="533400" cy="4572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13C5D97F-F115-470E-9458-3EC8CA00FDA9}" type="slidenum">
              <a:rPr lang="en-US" altLang="en-US" sz="1400" b="1">
                <a:latin typeface="Centaur" panose="02030504050205020304" pitchFamily="18" charset="0"/>
              </a:rPr>
              <a:pPr algn="ctr" eaLnBrk="1" hangingPunct="1"/>
              <a:t>59</a:t>
            </a:fld>
            <a:endParaRPr lang="en-US" altLang="en-US" sz="1400" b="1">
              <a:latin typeface="Centaur" panose="02030504050205020304" pitchFamily="18" charset="0"/>
            </a:endParaRPr>
          </a:p>
        </p:txBody>
      </p:sp>
      <p:sp>
        <p:nvSpPr>
          <p:cNvPr id="18" name="Line 16">
            <a:extLst>
              <a:ext uri="{FF2B5EF4-FFF2-40B4-BE49-F238E27FC236}">
                <a16:creationId xmlns:a16="http://schemas.microsoft.com/office/drawing/2014/main" id="{6D18585F-976A-4D6E-B67E-D25AA8563A6F}"/>
              </a:ext>
            </a:extLst>
          </p:cNvPr>
          <p:cNvSpPr>
            <a:spLocks noChangeShapeType="1"/>
          </p:cNvSpPr>
          <p:nvPr/>
        </p:nvSpPr>
        <p:spPr bwMode="auto">
          <a:xfrm>
            <a:off x="2978146" y="2722488"/>
            <a:ext cx="1593854" cy="20712"/>
          </a:xfrm>
          <a:prstGeom prst="line">
            <a:avLst/>
          </a:prstGeom>
          <a:noFill/>
          <a:ln w="38100" cap="sq">
            <a:solidFill>
              <a:srgbClr val="66987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68619" name="Text Box 7"/>
          <p:cNvSpPr txBox="1">
            <a:spLocks noChangeArrowheads="1"/>
          </p:cNvSpPr>
          <p:nvPr/>
        </p:nvSpPr>
        <p:spPr bwMode="auto">
          <a:xfrm>
            <a:off x="1066799" y="2349500"/>
            <a:ext cx="1911347" cy="917575"/>
          </a:xfrm>
          <a:prstGeom prst="rect">
            <a:avLst/>
          </a:prstGeom>
          <a:solidFill>
            <a:srgbClr val="FFFFC3"/>
          </a:solidFill>
          <a:ln w="9525">
            <a:solidFill>
              <a:schemeClr val="tx1"/>
            </a:solidFill>
            <a:miter lim="800000"/>
            <a:headEnd/>
            <a:tailEnd/>
          </a:ln>
          <a:effectLst>
            <a:outerShdw dist="125724" dir="2700000" algn="ctr" rotWithShape="0">
              <a:srgbClr val="669871"/>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alibri" panose="020F0502020204030204" pitchFamily="34" charset="0"/>
              </a:rPr>
              <a:t>Administration and Finance Office</a:t>
            </a:r>
          </a:p>
          <a:p>
            <a:pPr algn="ctr"/>
            <a:r>
              <a:rPr lang="en-US" altLang="en-US" sz="1600" i="1" dirty="0">
                <a:latin typeface="Calibri" panose="020F0502020204030204" pitchFamily="34" charset="0"/>
              </a:rPr>
              <a:t>910-451-5003</a:t>
            </a:r>
            <a:endParaRPr lang="en-US" altLang="en-US" sz="1600" dirty="0">
              <a:latin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6EF01-035B-4ED0-A049-50F50BC9A830}" type="slidenum">
              <a:rPr lang="en-US" altLang="en-US" smtClean="0"/>
              <a:pPr/>
              <a:t>6</a:t>
            </a:fld>
            <a:endParaRPr lang="en-US" altLang="en-US"/>
          </a:p>
        </p:txBody>
      </p:sp>
      <p:sp>
        <p:nvSpPr>
          <p:cNvPr id="6" name="Rectangle 2"/>
          <p:cNvSpPr txBox="1">
            <a:spLocks/>
          </p:cNvSpPr>
          <p:nvPr/>
        </p:nvSpPr>
        <p:spPr bwMode="auto">
          <a:xfrm>
            <a:off x="3048000" y="152400"/>
            <a:ext cx="6096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600"/>
              </a:lnSpc>
              <a:spcBef>
                <a:spcPct val="0"/>
              </a:spcBef>
              <a:spcAft>
                <a:spcPct val="0"/>
              </a:spcAft>
              <a:defRPr sz="4400" kern="1200">
                <a:solidFill>
                  <a:schemeClr val="tx1"/>
                </a:solidFill>
                <a:latin typeface="Calibri" pitchFamily="34" charset="0"/>
                <a:ea typeface="+mj-ea"/>
                <a:cs typeface="+mj-cs"/>
              </a:defRPr>
            </a:lvl1pPr>
            <a:lvl2pPr algn="ctr" rtl="0" eaLnBrk="0" fontAlgn="base" hangingPunct="0">
              <a:lnSpc>
                <a:spcPts val="3600"/>
              </a:lnSpc>
              <a:spcBef>
                <a:spcPct val="0"/>
              </a:spcBef>
              <a:spcAft>
                <a:spcPct val="0"/>
              </a:spcAft>
              <a:defRPr sz="4400">
                <a:solidFill>
                  <a:schemeClr val="tx1"/>
                </a:solidFill>
                <a:latin typeface="Calibri" pitchFamily="34" charset="0"/>
              </a:defRPr>
            </a:lvl2pPr>
            <a:lvl3pPr algn="ctr" rtl="0" eaLnBrk="0" fontAlgn="base" hangingPunct="0">
              <a:lnSpc>
                <a:spcPts val="3600"/>
              </a:lnSpc>
              <a:spcBef>
                <a:spcPct val="0"/>
              </a:spcBef>
              <a:spcAft>
                <a:spcPct val="0"/>
              </a:spcAft>
              <a:defRPr sz="4400">
                <a:solidFill>
                  <a:schemeClr val="tx1"/>
                </a:solidFill>
                <a:latin typeface="Calibri" pitchFamily="34" charset="0"/>
              </a:defRPr>
            </a:lvl3pPr>
            <a:lvl4pPr algn="ctr" rtl="0" eaLnBrk="0" fontAlgn="base" hangingPunct="0">
              <a:lnSpc>
                <a:spcPts val="3600"/>
              </a:lnSpc>
              <a:spcBef>
                <a:spcPct val="0"/>
              </a:spcBef>
              <a:spcAft>
                <a:spcPct val="0"/>
              </a:spcAft>
              <a:defRPr sz="4400">
                <a:solidFill>
                  <a:schemeClr val="tx1"/>
                </a:solidFill>
                <a:latin typeface="Calibri" pitchFamily="34" charset="0"/>
              </a:defRPr>
            </a:lvl4pPr>
            <a:lvl5pPr algn="ctr" rtl="0" eaLnBrk="0" fontAlgn="base" hangingPunct="0">
              <a:lnSpc>
                <a:spcPts val="3600"/>
              </a:lnSpc>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altLang="en-US" sz="3800" b="1" dirty="0"/>
              <a:t>Environmental Management System (EMS)</a:t>
            </a:r>
          </a:p>
        </p:txBody>
      </p:sp>
      <p:sp>
        <p:nvSpPr>
          <p:cNvPr id="7" name="Rectangle 3"/>
          <p:cNvSpPr txBox="1">
            <a:spLocks/>
          </p:cNvSpPr>
          <p:nvPr/>
        </p:nvSpPr>
        <p:spPr bwMode="auto">
          <a:xfrm>
            <a:off x="609600" y="1600200"/>
            <a:ext cx="8153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Calibri" pitchFamily="34" charset="0"/>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Calibri" pitchFamily="34" charset="0"/>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Calibri" pitchFamily="34" charset="0"/>
                <a:ea typeface="+mn-ea"/>
                <a:cs typeface="+mn-cs"/>
              </a:defRPr>
            </a:lvl3pPr>
            <a:lvl4pPr marL="1371600" indent="-228600" algn="l" rtl="0" eaLnBrk="0" fontAlgn="base" hangingPunct="0">
              <a:spcBef>
                <a:spcPts val="400"/>
              </a:spcBef>
              <a:spcAft>
                <a:spcPct val="0"/>
              </a:spcAft>
              <a:buClr>
                <a:srgbClr val="9BBB59"/>
              </a:buClr>
              <a:buSzPct val="75000"/>
              <a:buFont typeface="Wingdings" panose="05000000000000000000" pitchFamily="2" charset="2"/>
              <a:buChar char=""/>
              <a:defRPr sz="2000" kern="1200">
                <a:solidFill>
                  <a:schemeClr val="tx1"/>
                </a:solidFill>
                <a:latin typeface="Calibri" pitchFamily="34" charset="0"/>
                <a:ea typeface="+mn-ea"/>
                <a:cs typeface="+mn-cs"/>
              </a:defRPr>
            </a:lvl4pPr>
            <a:lvl5pPr marL="1828800" indent="-228600" algn="l" rtl="0" eaLnBrk="0" fontAlgn="base" hangingPunct="0">
              <a:spcBef>
                <a:spcPts val="400"/>
              </a:spcBef>
              <a:spcAft>
                <a:spcPct val="0"/>
              </a:spcAft>
              <a:buClr>
                <a:srgbClr val="8064A2"/>
              </a:buClr>
              <a:buSzPct val="65000"/>
              <a:buFont typeface="Wingdings" panose="05000000000000000000" pitchFamily="2" charset="2"/>
              <a:buChar char=""/>
              <a:defRPr sz="2000"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pPr>
            <a:r>
              <a:rPr lang="en-US" altLang="en-US" sz="2600" dirty="0"/>
              <a:t>Is part of everything we do on MCAS New River</a:t>
            </a:r>
          </a:p>
          <a:p>
            <a:pPr>
              <a:lnSpc>
                <a:spcPct val="90000"/>
              </a:lnSpc>
            </a:pPr>
            <a:r>
              <a:rPr lang="en-US" altLang="en-US" sz="2600" dirty="0"/>
              <a:t>Reduces the environmental “footprint” and liabilities</a:t>
            </a:r>
          </a:p>
          <a:p>
            <a:pPr>
              <a:lnSpc>
                <a:spcPct val="90000"/>
              </a:lnSpc>
            </a:pPr>
            <a:r>
              <a:rPr lang="en-US" altLang="en-US" sz="2600" dirty="0"/>
              <a:t>Integrates the environmental program across the workforce</a:t>
            </a:r>
          </a:p>
          <a:p>
            <a:pPr>
              <a:lnSpc>
                <a:spcPct val="90000"/>
              </a:lnSpc>
            </a:pPr>
            <a:r>
              <a:rPr lang="en-US" altLang="en-US" sz="2600" dirty="0"/>
              <a:t>Updates, consolidates and archives SOPs</a:t>
            </a:r>
          </a:p>
          <a:p>
            <a:pPr>
              <a:lnSpc>
                <a:spcPct val="90000"/>
              </a:lnSpc>
            </a:pPr>
            <a:r>
              <a:rPr lang="en-US" altLang="en-US" sz="2600" dirty="0"/>
              <a:t>Increases employee awareness and commitment to environmental performance</a:t>
            </a:r>
          </a:p>
          <a:p>
            <a:pPr>
              <a:lnSpc>
                <a:spcPct val="90000"/>
              </a:lnSpc>
            </a:pPr>
            <a:r>
              <a:rPr lang="en-US" altLang="en-US" sz="2600" dirty="0"/>
              <a:t>Empowers staff</a:t>
            </a:r>
          </a:p>
          <a:p>
            <a:pPr>
              <a:lnSpc>
                <a:spcPct val="90000"/>
              </a:lnSpc>
            </a:pPr>
            <a:r>
              <a:rPr lang="en-US" altLang="en-US" sz="2600" dirty="0"/>
              <a:t>Provides for accountability</a:t>
            </a:r>
          </a:p>
        </p:txBody>
      </p:sp>
    </p:spTree>
    <p:extLst>
      <p:ext uri="{BB962C8B-B14F-4D97-AF65-F5344CB8AC3E}">
        <p14:creationId xmlns:p14="http://schemas.microsoft.com/office/powerpoint/2010/main" val="21574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dissolv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dissolv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dissolv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5"/>
          <p:cNvGrpSpPr>
            <a:grpSpLocks/>
          </p:cNvGrpSpPr>
          <p:nvPr/>
        </p:nvGrpSpPr>
        <p:grpSpPr bwMode="auto">
          <a:xfrm>
            <a:off x="0" y="0"/>
            <a:ext cx="9144000" cy="6858000"/>
            <a:chOff x="0" y="0"/>
            <a:chExt cx="9144000" cy="6858000"/>
          </a:xfrm>
        </p:grpSpPr>
        <p:sp>
          <p:nvSpPr>
            <p:cNvPr id="15" name="Rectangle 1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3048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2362200" y="228600"/>
              <a:ext cx="6781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Calibri" panose="020F0502020204030204" pitchFamily="34" charset="0"/>
                </a:rPr>
                <a:t>MCIEast</a:t>
              </a:r>
              <a:r>
                <a:rPr lang="en-US" altLang="en-US" sz="2800" b="1" dirty="0">
                  <a:solidFill>
                    <a:srgbClr val="FF0000"/>
                  </a:solidFill>
                  <a:latin typeface="Calibri" panose="020F0502020204030204" pitchFamily="34" charset="0"/>
                </a:rPr>
                <a:t>-MCB Camp Lejeune (MCIEAST-MCB CAMLEJ) &amp; MCAS New River</a:t>
              </a:r>
              <a:endParaRPr lang="en-US" altLang="en-US" sz="1400" b="1" dirty="0">
                <a:solidFill>
                  <a:srgbClr val="FF0000"/>
                </a:solidFill>
                <a:latin typeface="Calibri" panose="020F0502020204030204" pitchFamily="34" charset="0"/>
              </a:endParaRPr>
            </a:p>
          </p:txBody>
        </p:sp>
        <p:sp>
          <p:nvSpPr>
            <p:cNvPr id="69638" name="Line 6"/>
            <p:cNvSpPr>
              <a:spLocks noChangeShapeType="1"/>
            </p:cNvSpPr>
            <p:nvPr/>
          </p:nvSpPr>
          <p:spPr bwMode="auto">
            <a:xfrm>
              <a:off x="2352675" y="1965325"/>
              <a:ext cx="6181725" cy="158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9" name="Text Box 7"/>
            <p:cNvSpPr txBox="1">
              <a:spLocks noChangeArrowheads="1"/>
            </p:cNvSpPr>
            <p:nvPr/>
          </p:nvSpPr>
          <p:spPr bwMode="auto">
            <a:xfrm>
              <a:off x="2257425" y="1000125"/>
              <a:ext cx="617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latin typeface="Calibri" panose="020F0502020204030204" pitchFamily="34" charset="0"/>
                </a:rPr>
                <a:t>GENERAL ENVIRONMENTAL AWARENESS TRAINING</a:t>
              </a:r>
            </a:p>
          </p:txBody>
        </p:sp>
        <p:sp>
          <p:nvSpPr>
            <p:cNvPr id="69640" name="Text Box 8"/>
            <p:cNvSpPr txBox="1">
              <a:spLocks noChangeArrowheads="1"/>
            </p:cNvSpPr>
            <p:nvPr/>
          </p:nvSpPr>
          <p:spPr bwMode="auto">
            <a:xfrm>
              <a:off x="938213" y="2424113"/>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latin typeface="Calibri" panose="020F0502020204030204" pitchFamily="34" charset="0"/>
                </a:rPr>
                <a:t>This certifies that I have completed the annual training for </a:t>
              </a:r>
              <a:r>
                <a:rPr lang="en-US" altLang="en-US" sz="2000" dirty="0" err="1">
                  <a:latin typeface="Calibri" panose="020F0502020204030204" pitchFamily="34" charset="0"/>
                </a:rPr>
                <a:t>MCIEast</a:t>
              </a:r>
              <a:r>
                <a:rPr lang="en-US" altLang="en-US" sz="2000" dirty="0">
                  <a:latin typeface="Calibri" panose="020F0502020204030204" pitchFamily="34" charset="0"/>
                </a:rPr>
                <a:t>-  MCB Camp Lejeune &amp; MCAS New River General Environmental Awareness Training.  </a:t>
              </a:r>
              <a:endParaRPr lang="en-US" altLang="en-US" sz="2400" dirty="0">
                <a:latin typeface="Calibri" panose="020F0502020204030204" pitchFamily="34" charset="0"/>
              </a:endParaRPr>
            </a:p>
          </p:txBody>
        </p:sp>
        <p:sp>
          <p:nvSpPr>
            <p:cNvPr id="69641" name="Text Box 10"/>
            <p:cNvSpPr txBox="1">
              <a:spLocks noChangeArrowheads="1"/>
            </p:cNvSpPr>
            <p:nvPr/>
          </p:nvSpPr>
          <p:spPr bwMode="auto">
            <a:xfrm>
              <a:off x="1357647" y="4291884"/>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a:latin typeface="Calibri" panose="020F0502020204030204" pitchFamily="34" charset="0"/>
                </a:rPr>
                <a:t>(NAME)</a:t>
              </a:r>
            </a:p>
          </p:txBody>
        </p:sp>
        <p:sp>
          <p:nvSpPr>
            <p:cNvPr id="69642" name="Text Box 11"/>
            <p:cNvSpPr txBox="1">
              <a:spLocks noChangeArrowheads="1"/>
            </p:cNvSpPr>
            <p:nvPr/>
          </p:nvSpPr>
          <p:spPr bwMode="auto">
            <a:xfrm>
              <a:off x="1305057" y="5130084"/>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a:latin typeface="Calibri" panose="020F0502020204030204" pitchFamily="34" charset="0"/>
                </a:rPr>
                <a:t>(UNIT/DEPT)</a:t>
              </a:r>
            </a:p>
          </p:txBody>
        </p:sp>
        <p:sp>
          <p:nvSpPr>
            <p:cNvPr id="69643" name="Text Box 12"/>
            <p:cNvSpPr txBox="1">
              <a:spLocks noChangeArrowheads="1"/>
            </p:cNvSpPr>
            <p:nvPr/>
          </p:nvSpPr>
          <p:spPr bwMode="auto">
            <a:xfrm>
              <a:off x="5379072" y="3974205"/>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a:latin typeface="Calibri" panose="020F0502020204030204" pitchFamily="34" charset="0"/>
                </a:rPr>
                <a:t>1/31/2011</a:t>
              </a:r>
            </a:p>
          </p:txBody>
        </p:sp>
        <p:sp>
          <p:nvSpPr>
            <p:cNvPr id="69644" name="Line 13"/>
            <p:cNvSpPr>
              <a:spLocks noChangeShapeType="1"/>
            </p:cNvSpPr>
            <p:nvPr/>
          </p:nvSpPr>
          <p:spPr bwMode="auto">
            <a:xfrm>
              <a:off x="1101141" y="5053884"/>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5" name="Text Box 14"/>
            <p:cNvSpPr txBox="1">
              <a:spLocks noChangeArrowheads="1"/>
            </p:cNvSpPr>
            <p:nvPr/>
          </p:nvSpPr>
          <p:spPr bwMode="auto">
            <a:xfrm>
              <a:off x="0" y="624840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a:latin typeface="Calibri" panose="020F0502020204030204" pitchFamily="34" charset="0"/>
                </a:rPr>
                <a:t>  (This completion certificate is to be provided to your command Privacy Act Coordinator)</a:t>
              </a:r>
            </a:p>
          </p:txBody>
        </p:sp>
        <p:sp>
          <p:nvSpPr>
            <p:cNvPr id="69646" name="Text Box 10"/>
            <p:cNvSpPr txBox="1">
              <a:spLocks noChangeArrowheads="1"/>
            </p:cNvSpPr>
            <p:nvPr/>
          </p:nvSpPr>
          <p:spPr bwMode="auto">
            <a:xfrm>
              <a:off x="5379072" y="4291884"/>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a:latin typeface="Calibri" panose="020F0502020204030204" pitchFamily="34" charset="0"/>
                </a:rPr>
                <a:t>(DATE)</a:t>
              </a:r>
            </a:p>
          </p:txBody>
        </p:sp>
        <p:sp>
          <p:nvSpPr>
            <p:cNvPr id="69647" name="Line 9"/>
            <p:cNvSpPr>
              <a:spLocks noChangeShapeType="1"/>
            </p:cNvSpPr>
            <p:nvPr/>
          </p:nvSpPr>
          <p:spPr bwMode="auto">
            <a:xfrm>
              <a:off x="5410200" y="43434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8" name="Line 13"/>
            <p:cNvSpPr>
              <a:spLocks noChangeShapeType="1"/>
            </p:cNvSpPr>
            <p:nvPr/>
          </p:nvSpPr>
          <p:spPr bwMode="auto">
            <a:xfrm>
              <a:off x="1101141" y="4291884"/>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00400" y="187325"/>
            <a:ext cx="5791200" cy="868363"/>
          </a:xfrm>
          <a:prstGeom prst="rect">
            <a:avLst/>
          </a:prstGeom>
          <a:noFill/>
          <a:ln w="9525">
            <a:noFill/>
            <a:miter lim="800000"/>
            <a:headEnd/>
            <a:tailEnd/>
          </a:ln>
        </p:spPr>
        <p:txBody>
          <a:bodyPr anchor="ctr"/>
          <a:lstStyle/>
          <a:p>
            <a:pPr algn="ctr" eaLnBrk="0" hangingPunct="0">
              <a:lnSpc>
                <a:spcPts val="3300"/>
              </a:lnSpc>
              <a:defRPr/>
            </a:pPr>
            <a:r>
              <a:rPr lang="en-US" sz="3600" b="1" dirty="0">
                <a:latin typeface="Calibri" pitchFamily="34" charset="0"/>
                <a:ea typeface="+mj-ea"/>
                <a:cs typeface="+mj-cs"/>
              </a:rPr>
              <a:t>MCAS New River</a:t>
            </a:r>
            <a:br>
              <a:rPr lang="en-US" sz="3600" b="1" dirty="0">
                <a:latin typeface="Calibri" pitchFamily="34" charset="0"/>
                <a:ea typeface="+mj-ea"/>
                <a:cs typeface="+mj-cs"/>
              </a:rPr>
            </a:br>
            <a:r>
              <a:rPr lang="en-US" sz="3600" b="1" dirty="0">
                <a:latin typeface="Calibri" pitchFamily="34" charset="0"/>
                <a:ea typeface="+mj-ea"/>
                <a:cs typeface="+mj-cs"/>
              </a:rPr>
              <a:t>Environmental Hierarchy</a:t>
            </a:r>
          </a:p>
        </p:txBody>
      </p:sp>
      <p:graphicFrame>
        <p:nvGraphicFramePr>
          <p:cNvPr id="4" name="Diagram 3"/>
          <p:cNvGraphicFramePr/>
          <p:nvPr>
            <p:extLst>
              <p:ext uri="{D42A27DB-BD31-4B8C-83A1-F6EECF244321}">
                <p14:modId xmlns:p14="http://schemas.microsoft.com/office/powerpoint/2010/main" val="1878283174"/>
              </p:ext>
            </p:extLst>
          </p:nvPr>
        </p:nvGraphicFramePr>
        <p:xfrm>
          <a:off x="228600" y="1524000"/>
          <a:ext cx="5105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bwMode="auto">
          <a:xfrm>
            <a:off x="5638800" y="2209800"/>
            <a:ext cx="3200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nSpc>
                <a:spcPts val="2200"/>
              </a:lnSpc>
              <a:spcBef>
                <a:spcPts val="1200"/>
              </a:spcBef>
              <a:spcAft>
                <a:spcPts val="600"/>
              </a:spcAft>
              <a:buClr>
                <a:schemeClr val="accent2"/>
              </a:buClr>
              <a:buSzPct val="60000"/>
            </a:pPr>
            <a:r>
              <a:rPr lang="en-US" altLang="en-US" sz="2800" dirty="0">
                <a:latin typeface="Calibri" panose="020F0502020204030204" pitchFamily="34" charset="0"/>
              </a:rPr>
              <a:t>If you serve at the Unit or Command Level,</a:t>
            </a:r>
            <a:br>
              <a:rPr lang="en-US" altLang="en-US" sz="2800" dirty="0">
                <a:latin typeface="Calibri" panose="020F0502020204030204" pitchFamily="34" charset="0"/>
              </a:rPr>
            </a:br>
            <a:r>
              <a:rPr lang="en-US" altLang="en-US" sz="2800" b="1" dirty="0">
                <a:latin typeface="Calibri" panose="020F0502020204030204" pitchFamily="34" charset="0"/>
              </a:rPr>
              <a:t>ECCs are your primary point of contact </a:t>
            </a:r>
            <a:r>
              <a:rPr lang="en-US" altLang="en-US" sz="2800" dirty="0">
                <a:latin typeface="Calibri" panose="020F0502020204030204" pitchFamily="34" charset="0"/>
              </a:rPr>
              <a:t>for environmental support</a:t>
            </a:r>
            <a:br>
              <a:rPr lang="en-US" altLang="en-US" sz="2000" dirty="0">
                <a:latin typeface="Calibri" panose="020F0502020204030204" pitchFamily="34" charset="0"/>
              </a:rPr>
            </a:br>
            <a:endParaRPr lang="en-US" altLang="en-US" sz="1000" dirty="0">
              <a:latin typeface="Calibri" panose="020F0502020204030204" pitchFamily="34" charset="0"/>
            </a:endParaRPr>
          </a:p>
        </p:txBody>
      </p:sp>
      <p:sp>
        <p:nvSpPr>
          <p:cNvPr id="153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021B7B-D6CA-4DCD-A464-9ED22B38DDA3}" type="slidenum">
              <a:rPr lang="en-US" altLang="en-US" sz="1400">
                <a:latin typeface="Calibri" panose="020F0502020204030204" pitchFamily="34" charset="0"/>
              </a:rPr>
              <a:pPr eaLnBrk="1" hangingPunct="1"/>
              <a:t>7</a:t>
            </a:fld>
            <a:endParaRPr lang="en-US" altLang="en-US" sz="140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7DDFFF-0726-4BC6-B71A-E9098A0B0D7F}" type="slidenum">
              <a:rPr lang="en-US" altLang="en-US" sz="1400">
                <a:latin typeface="Centaur" panose="02030504050205020304" pitchFamily="18" charset="0"/>
              </a:rPr>
              <a:pPr eaLnBrk="1" hangingPunct="1"/>
              <a:t>8</a:t>
            </a:fld>
            <a:endParaRPr lang="en-US" altLang="en-US" sz="1400">
              <a:latin typeface="Centaur" panose="02030504050205020304" pitchFamily="18" charset="0"/>
            </a:endParaRPr>
          </a:p>
        </p:txBody>
      </p:sp>
      <p:sp>
        <p:nvSpPr>
          <p:cNvPr id="16387" name="Title 1"/>
          <p:cNvSpPr>
            <a:spLocks noGrp="1"/>
          </p:cNvSpPr>
          <p:nvPr>
            <p:ph type="title"/>
          </p:nvPr>
        </p:nvSpPr>
        <p:spPr/>
        <p:txBody>
          <a:bodyPr/>
          <a:lstStyle/>
          <a:p>
            <a:r>
              <a:rPr lang="en-US" altLang="en-US" sz="2800" b="1"/>
              <a:t>MCIEast-MCB CamLej’s Environmental Management Division</a:t>
            </a:r>
          </a:p>
        </p:txBody>
      </p:sp>
      <p:graphicFrame>
        <p:nvGraphicFramePr>
          <p:cNvPr id="4" name="Diagram 3"/>
          <p:cNvGraphicFramePr/>
          <p:nvPr/>
        </p:nvGraphicFramePr>
        <p:xfrm>
          <a:off x="430212" y="1530350"/>
          <a:ext cx="80010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9" name="Content Placeholder 2"/>
          <p:cNvSpPr txBox="1">
            <a:spLocks/>
          </p:cNvSpPr>
          <p:nvPr/>
        </p:nvSpPr>
        <p:spPr bwMode="auto">
          <a:xfrm>
            <a:off x="754063" y="4876800"/>
            <a:ext cx="772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ts val="2200"/>
              </a:lnSpc>
              <a:spcBef>
                <a:spcPts val="600"/>
              </a:spcBef>
              <a:spcAft>
                <a:spcPts val="600"/>
              </a:spcAft>
              <a:buClr>
                <a:schemeClr val="accent2"/>
              </a:buClr>
              <a:buSzPct val="60000"/>
            </a:pPr>
            <a:r>
              <a:rPr lang="en-US" altLang="en-US" sz="2000" dirty="0">
                <a:latin typeface="Calibri" panose="020F0502020204030204" pitchFamily="34" charset="0"/>
              </a:rPr>
              <a:t>EMD’s mission is to protect environmental resources and ensure compliance with environmental laws.  </a:t>
            </a:r>
          </a:p>
          <a:p>
            <a:pPr algn="ctr">
              <a:lnSpc>
                <a:spcPts val="2200"/>
              </a:lnSpc>
              <a:spcBef>
                <a:spcPts val="600"/>
              </a:spcBef>
              <a:spcAft>
                <a:spcPts val="600"/>
              </a:spcAft>
              <a:buClr>
                <a:schemeClr val="accent2"/>
              </a:buClr>
              <a:buSzPct val="60000"/>
            </a:pPr>
            <a:r>
              <a:rPr lang="en-US" altLang="en-US" sz="2000" dirty="0">
                <a:latin typeface="Calibri" panose="020F0502020204030204" pitchFamily="34" charset="0"/>
              </a:rPr>
              <a:t>Please visit:</a:t>
            </a:r>
          </a:p>
          <a:p>
            <a:pPr algn="ctr">
              <a:lnSpc>
                <a:spcPts val="2200"/>
              </a:lnSpc>
              <a:spcBef>
                <a:spcPts val="600"/>
              </a:spcBef>
              <a:spcAft>
                <a:spcPts val="600"/>
              </a:spcAft>
              <a:buClr>
                <a:schemeClr val="accent2"/>
              </a:buClr>
              <a:buSzPct val="60000"/>
            </a:pPr>
            <a:r>
              <a:rPr lang="en-US" altLang="en-US" sz="2000" dirty="0">
                <a:latin typeface="Calibri" panose="020F0502020204030204" pitchFamily="34" charset="0"/>
              </a:rPr>
              <a:t> </a:t>
            </a:r>
            <a:r>
              <a:rPr lang="en-US" altLang="en-US" i="1" u="sng" dirty="0">
                <a:solidFill>
                  <a:srgbClr val="0033CC"/>
                </a:solidFill>
                <a:latin typeface="Calibri" panose="020F0502020204030204" pitchFamily="34" charset="0"/>
                <a:hlinkClick r:id="rId7"/>
              </a:rPr>
              <a:t>https://www.lejeune.marines.mil/Offices-Staff/Environmental-Mgmt/</a:t>
            </a:r>
            <a:endParaRPr lang="en-US" altLang="en-US" i="1" u="sng" dirty="0">
              <a:solidFill>
                <a:srgbClr val="0033CC"/>
              </a:solidFill>
              <a:latin typeface="Calibri" panose="020F0502020204030204" pitchFamily="34" charset="0"/>
            </a:endParaRPr>
          </a:p>
          <a:p>
            <a:pPr algn="ctr">
              <a:lnSpc>
                <a:spcPts val="2200"/>
              </a:lnSpc>
              <a:spcBef>
                <a:spcPts val="600"/>
              </a:spcBef>
              <a:spcAft>
                <a:spcPts val="600"/>
              </a:spcAft>
              <a:buClr>
                <a:schemeClr val="accent2"/>
              </a:buClr>
              <a:buSzPct val="60000"/>
            </a:pPr>
            <a:r>
              <a:rPr lang="en-US" altLang="en-US" sz="2000" dirty="0">
                <a:latin typeface="Calibri" panose="020F0502020204030204" pitchFamily="34" charset="0"/>
              </a:rPr>
              <a:t>for more information.</a:t>
            </a:r>
          </a:p>
          <a:p>
            <a:pPr>
              <a:spcBef>
                <a:spcPts val="700"/>
              </a:spcBef>
              <a:buClr>
                <a:schemeClr val="accent2"/>
              </a:buClr>
              <a:buSzPct val="60000"/>
              <a:buFont typeface="Wingdings" panose="05000000000000000000" pitchFamily="2" charset="2"/>
              <a:buNone/>
            </a:pPr>
            <a:endParaRPr lang="en-US" altLang="en-US" sz="2900" dirty="0">
              <a:latin typeface="Calibri" panose="020F0502020204030204" pitchFamily="34" charset="0"/>
            </a:endParaRPr>
          </a:p>
          <a:p>
            <a:pPr>
              <a:spcBef>
                <a:spcPts val="700"/>
              </a:spcBef>
              <a:buClr>
                <a:schemeClr val="accent2"/>
              </a:buClr>
              <a:buSzPct val="60000"/>
              <a:buFont typeface="Wingdings" panose="05000000000000000000" pitchFamily="2" charset="2"/>
              <a:buChar char=""/>
            </a:pPr>
            <a:endParaRPr lang="en-US" altLang="en-US" sz="2900" dirty="0">
              <a:latin typeface="Calibri" panose="020F0502020204030204" pitchFamily="34" charset="0"/>
            </a:endParaRPr>
          </a:p>
        </p:txBody>
      </p:sp>
      <p:sp>
        <p:nvSpPr>
          <p:cNvPr id="17414" name="Line 7"/>
          <p:cNvSpPr>
            <a:spLocks noChangeShapeType="1"/>
          </p:cNvSpPr>
          <p:nvPr/>
        </p:nvSpPr>
        <p:spPr bwMode="auto">
          <a:xfrm>
            <a:off x="6299200" y="2209800"/>
            <a:ext cx="45720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en-US" dirty="0">
              <a:solidFill>
                <a:srgbClr val="66CCFF"/>
              </a:solidFill>
            </a:endParaRPr>
          </a:p>
        </p:txBody>
      </p:sp>
      <p:sp>
        <p:nvSpPr>
          <p:cNvPr id="16391" name="Text Box 10"/>
          <p:cNvSpPr txBox="1">
            <a:spLocks noChangeArrowheads="1"/>
          </p:cNvSpPr>
          <p:nvPr/>
        </p:nvSpPr>
        <p:spPr bwMode="auto">
          <a:xfrm>
            <a:off x="7239000" y="1905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 name="Group 10"/>
          <p:cNvGrpSpPr/>
          <p:nvPr/>
        </p:nvGrpSpPr>
        <p:grpSpPr>
          <a:xfrm>
            <a:off x="6570142" y="1829920"/>
            <a:ext cx="1676399" cy="862564"/>
            <a:chOff x="5661303" y="1802220"/>
            <a:chExt cx="2339159" cy="1169579"/>
          </a:xfrm>
          <a:solidFill>
            <a:schemeClr val="accent1">
              <a:lumMod val="75000"/>
            </a:schemeClr>
          </a:solidFill>
        </p:grpSpPr>
        <p:sp>
          <p:nvSpPr>
            <p:cNvPr id="12" name="Rectangle 11"/>
            <p:cNvSpPr/>
            <p:nvPr/>
          </p:nvSpPr>
          <p:spPr>
            <a:xfrm>
              <a:off x="5661303" y="1802220"/>
              <a:ext cx="2339159" cy="1169579"/>
            </a:xfrm>
            <a:prstGeom prst="rect">
              <a:avLst/>
            </a:prstGeom>
            <a:grp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13" name="Rectangle 12"/>
            <p:cNvSpPr/>
            <p:nvPr/>
          </p:nvSpPr>
          <p:spPr>
            <a:xfrm>
              <a:off x="5661303" y="1802220"/>
              <a:ext cx="2339159" cy="1169579"/>
            </a:xfrm>
            <a:prstGeom prst="rect">
              <a:avLst/>
            </a:prstGeom>
            <a:grpFill/>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1066800">
                <a:lnSpc>
                  <a:spcPct val="90000"/>
                </a:lnSpc>
                <a:spcAft>
                  <a:spcPct val="35000"/>
                </a:spcAft>
                <a:defRPr/>
              </a:pPr>
              <a:r>
                <a:rPr lang="en-US" sz="2400" dirty="0">
                  <a:latin typeface="Calibri" pitchFamily="34" charset="0"/>
                </a:rPr>
                <a:t>EMS / P2 / Recycling</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nvPr>
        </p:nvGraphicFramePr>
        <p:xfrm>
          <a:off x="152400" y="1574800"/>
          <a:ext cx="10210800" cy="238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1" name="Title 2"/>
          <p:cNvSpPr>
            <a:spLocks noGrp="1"/>
          </p:cNvSpPr>
          <p:nvPr>
            <p:ph type="title"/>
          </p:nvPr>
        </p:nvSpPr>
        <p:spPr>
          <a:xfrm>
            <a:off x="3048000" y="142875"/>
            <a:ext cx="6019800" cy="990600"/>
          </a:xfrm>
          <a:ln/>
        </p:spPr>
        <p:txBody>
          <a:bodyPr/>
          <a:lstStyle/>
          <a:p>
            <a:pPr>
              <a:lnSpc>
                <a:spcPts val="3500"/>
              </a:lnSpc>
            </a:pPr>
            <a:r>
              <a:rPr lang="en-US" altLang="en-US" sz="3600" b="1"/>
              <a:t>Important Environmental Issues at MCIEast-MCB CamLej</a:t>
            </a:r>
          </a:p>
        </p:txBody>
      </p:sp>
      <p:sp>
        <p:nvSpPr>
          <p:cNvPr id="4" name="Slide Number Placeholder 3"/>
          <p:cNvSpPr txBox="1">
            <a:spLocks noGrp="1"/>
          </p:cNvSpPr>
          <p:nvPr/>
        </p:nvSpPr>
        <p:spPr>
          <a:xfrm>
            <a:off x="8610600" y="6477000"/>
            <a:ext cx="533400" cy="381000"/>
          </a:xfrm>
          <a:prstGeom prst="rect">
            <a:avLst/>
          </a:prstGeom>
          <a:noFill/>
        </p:spPr>
        <p:txBody>
          <a:bodyPr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975203E6-B58C-4BE7-95E4-495FC22FD65A}" type="slidenum">
              <a:rPr lang="en-US" altLang="en-US" sz="1400" b="1">
                <a:latin typeface="Centaur" panose="02030504050205020304" pitchFamily="18" charset="0"/>
              </a:rPr>
              <a:pPr algn="ctr" eaLnBrk="1" hangingPunct="1"/>
              <a:t>9</a:t>
            </a:fld>
            <a:endParaRPr lang="en-US" altLang="en-US" sz="1400" b="1">
              <a:latin typeface="Centaur" panose="02030504050205020304" pitchFamily="18" charset="0"/>
            </a:endParaRPr>
          </a:p>
        </p:txBody>
      </p:sp>
      <p:grpSp>
        <p:nvGrpSpPr>
          <p:cNvPr id="17413" name="Group 18"/>
          <p:cNvGrpSpPr>
            <a:grpSpLocks/>
          </p:cNvGrpSpPr>
          <p:nvPr/>
        </p:nvGrpSpPr>
        <p:grpSpPr bwMode="auto">
          <a:xfrm>
            <a:off x="2525713" y="5222875"/>
            <a:ext cx="1978025" cy="915988"/>
            <a:chOff x="4670645" y="6"/>
            <a:chExt cx="2076858" cy="1550330"/>
          </a:xfrm>
        </p:grpSpPr>
        <p:sp>
          <p:nvSpPr>
            <p:cNvPr id="24" name="Round Same Side Corner Rectangle 23"/>
            <p:cNvSpPr/>
            <p:nvPr/>
          </p:nvSpPr>
          <p:spPr>
            <a:xfrm>
              <a:off x="4670645" y="6"/>
              <a:ext cx="2076858" cy="1550330"/>
            </a:xfrm>
            <a:prstGeom prst="round2SameRect">
              <a:avLst>
                <a:gd name="adj1" fmla="val 8000"/>
                <a:gd name="adj2" fmla="val 0"/>
              </a:avLst>
            </a:prstGeom>
          </p:spPr>
          <p:style>
            <a:lnRef idx="2">
              <a:schemeClr val="accent4">
                <a:hueOff val="-4464770"/>
                <a:satOff val="26899"/>
                <a:lumOff val="215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 Same Side Corner Rectangle 4"/>
            <p:cNvSpPr/>
            <p:nvPr/>
          </p:nvSpPr>
          <p:spPr>
            <a:xfrm>
              <a:off x="4707315" y="37622"/>
              <a:ext cx="2003518" cy="1512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0320" tIns="60960" rIns="20320" bIns="20320" spcCol="1270"/>
            <a:lstStyle/>
            <a:p>
              <a:pPr marL="171450" lvl="1" indent="-171450" defTabSz="711200">
                <a:lnSpc>
                  <a:spcPct val="90000"/>
                </a:lnSpc>
                <a:spcAft>
                  <a:spcPct val="15000"/>
                </a:spcAft>
                <a:buFontTx/>
                <a:buChar char="••"/>
                <a:defRPr/>
              </a:pPr>
              <a:r>
                <a:rPr lang="en-US" sz="1600" dirty="0">
                  <a:latin typeface="Calibri" pitchFamily="34" charset="0"/>
                </a:rPr>
                <a:t>Lights</a:t>
              </a:r>
            </a:p>
            <a:p>
              <a:pPr marL="171450" lvl="1" indent="-171450" defTabSz="711200">
                <a:lnSpc>
                  <a:spcPct val="90000"/>
                </a:lnSpc>
                <a:spcAft>
                  <a:spcPct val="15000"/>
                </a:spcAft>
                <a:buFontTx/>
                <a:buChar char="••"/>
                <a:defRPr/>
              </a:pPr>
              <a:r>
                <a:rPr lang="en-US" sz="1600" dirty="0">
                  <a:latin typeface="Calibri" pitchFamily="34" charset="0"/>
                </a:rPr>
                <a:t>Computers</a:t>
              </a:r>
            </a:p>
            <a:p>
              <a:pPr marL="171450" lvl="1" indent="-171450" defTabSz="711200">
                <a:lnSpc>
                  <a:spcPct val="90000"/>
                </a:lnSpc>
                <a:spcAft>
                  <a:spcPct val="15000"/>
                </a:spcAft>
                <a:buFontTx/>
                <a:buChar char="••"/>
                <a:defRPr/>
              </a:pPr>
              <a:r>
                <a:rPr lang="en-US" sz="1600" dirty="0">
                  <a:latin typeface="Calibri" pitchFamily="34" charset="0"/>
                </a:rPr>
                <a:t>Equipment</a:t>
              </a:r>
            </a:p>
          </p:txBody>
        </p:sp>
      </p:grpSp>
      <p:grpSp>
        <p:nvGrpSpPr>
          <p:cNvPr id="17414" name="Group 19"/>
          <p:cNvGrpSpPr>
            <a:grpSpLocks/>
          </p:cNvGrpSpPr>
          <p:nvPr/>
        </p:nvGrpSpPr>
        <p:grpSpPr bwMode="auto">
          <a:xfrm>
            <a:off x="2528888" y="6061075"/>
            <a:ext cx="1978025" cy="393700"/>
            <a:chOff x="4648204" y="1464993"/>
            <a:chExt cx="2076858" cy="249626"/>
          </a:xfrm>
        </p:grpSpPr>
        <p:sp>
          <p:nvSpPr>
            <p:cNvPr id="22" name="Rectangle 21"/>
            <p:cNvSpPr/>
            <p:nvPr/>
          </p:nvSpPr>
          <p:spPr>
            <a:xfrm>
              <a:off x="4648204" y="1473045"/>
              <a:ext cx="2076858" cy="241574"/>
            </a:xfrm>
            <a:prstGeom prst="rect">
              <a:avLst/>
            </a:prstGeom>
            <a:solidFill>
              <a:schemeClr val="bg2">
                <a:lumMod val="50000"/>
              </a:schemeClr>
            </a:solidFill>
          </p:spPr>
          <p:style>
            <a:lnRef idx="2">
              <a:schemeClr val="accent4">
                <a:hueOff val="-4464770"/>
                <a:satOff val="26899"/>
                <a:lumOff val="2156"/>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23" name="Rectangle 22"/>
            <p:cNvSpPr/>
            <p:nvPr/>
          </p:nvSpPr>
          <p:spPr>
            <a:xfrm>
              <a:off x="4669872" y="1464993"/>
              <a:ext cx="1463468" cy="241574"/>
            </a:xfrm>
            <a:prstGeom prst="rect">
              <a:avLst/>
            </a:prstGeom>
          </p:spPr>
          <p:style>
            <a:lnRef idx="0">
              <a:scrgbClr r="0" g="0" b="0"/>
            </a:lnRef>
            <a:fillRef idx="0">
              <a:scrgbClr r="0" g="0" b="0"/>
            </a:fillRef>
            <a:effectRef idx="0">
              <a:scrgbClr r="0" g="0" b="0"/>
            </a:effectRef>
            <a:fontRef idx="minor">
              <a:schemeClr val="lt1"/>
            </a:fontRef>
          </p:style>
          <p:txBody>
            <a:bodyPr lIns="64770" tIns="0" rIns="21590" bIns="0" spcCol="1270" anchor="ctr"/>
            <a:lstStyle/>
            <a:p>
              <a:pPr defTabSz="755650">
                <a:lnSpc>
                  <a:spcPct val="90000"/>
                </a:lnSpc>
                <a:spcAft>
                  <a:spcPct val="35000"/>
                </a:spcAft>
                <a:defRPr/>
              </a:pPr>
              <a:r>
                <a:rPr lang="en-US" sz="2000" dirty="0">
                  <a:latin typeface="Calibri" pitchFamily="34" charset="0"/>
                </a:rPr>
                <a:t>Energy</a:t>
              </a:r>
            </a:p>
          </p:txBody>
        </p:sp>
      </p:grpSp>
      <p:sp>
        <p:nvSpPr>
          <p:cNvPr id="29" name="Oval 28"/>
          <p:cNvSpPr/>
          <p:nvPr/>
        </p:nvSpPr>
        <p:spPr>
          <a:xfrm>
            <a:off x="3924300" y="5940425"/>
            <a:ext cx="666750" cy="712788"/>
          </a:xfrm>
          <a:prstGeom prst="ellipse">
            <a:avLst/>
          </a:prstGeom>
          <a:blipFill rotWithShape="0">
            <a:blip r:embed="rId7" cstate="prin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aphicFrame>
        <p:nvGraphicFramePr>
          <p:cNvPr id="17" name="Diagram 16"/>
          <p:cNvGraphicFramePr/>
          <p:nvPr/>
        </p:nvGraphicFramePr>
        <p:xfrm>
          <a:off x="152400" y="3594100"/>
          <a:ext cx="6772275" cy="304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0" name="TextBox 29"/>
          <p:cNvSpPr txBox="1"/>
          <p:nvPr/>
        </p:nvSpPr>
        <p:spPr>
          <a:xfrm>
            <a:off x="7008813" y="1524000"/>
            <a:ext cx="2057400" cy="4375150"/>
          </a:xfrm>
          <a:prstGeom prst="rect">
            <a:avLst/>
          </a:prstGeom>
          <a:noFill/>
          <a:ln>
            <a:noFill/>
            <a:prstDash val="lgDash"/>
          </a:ln>
        </p:spPr>
        <p:txBody>
          <a:bodyPr>
            <a:spAutoFit/>
          </a:bodyPr>
          <a:lstStyle/>
          <a:p>
            <a:pPr>
              <a:lnSpc>
                <a:spcPts val="2200"/>
              </a:lnSpc>
              <a:spcBef>
                <a:spcPts val="600"/>
              </a:spcBef>
              <a:spcAft>
                <a:spcPts val="600"/>
              </a:spcAft>
              <a:defRPr/>
            </a:pPr>
            <a:r>
              <a:rPr lang="en-US" sz="2000" i="1" dirty="0">
                <a:solidFill>
                  <a:schemeClr val="bg1">
                    <a:lumMod val="50000"/>
                  </a:schemeClr>
                </a:solidFill>
                <a:latin typeface="Arial" charset="0"/>
                <a:cs typeface="+mn-cs"/>
              </a:rPr>
              <a:t>The following slides will address these environmental issues and discuss…</a:t>
            </a:r>
          </a:p>
          <a:p>
            <a:pPr marL="228600" indent="-228600">
              <a:lnSpc>
                <a:spcPts val="2200"/>
              </a:lnSpc>
              <a:spcBef>
                <a:spcPts val="600"/>
              </a:spcBef>
              <a:spcAft>
                <a:spcPts val="600"/>
              </a:spcAft>
              <a:buFont typeface="Arial" pitchFamily="34" charset="0"/>
              <a:buChar char="•"/>
              <a:defRPr/>
            </a:pPr>
            <a:r>
              <a:rPr lang="en-US" i="1" dirty="0">
                <a:solidFill>
                  <a:schemeClr val="bg1">
                    <a:lumMod val="50000"/>
                  </a:schemeClr>
                </a:solidFill>
                <a:latin typeface="Arial" charset="0"/>
                <a:cs typeface="+mn-cs"/>
              </a:rPr>
              <a:t>What is it?</a:t>
            </a:r>
          </a:p>
          <a:p>
            <a:pPr marL="228600" indent="-228600">
              <a:lnSpc>
                <a:spcPts val="2200"/>
              </a:lnSpc>
              <a:spcBef>
                <a:spcPts val="600"/>
              </a:spcBef>
              <a:spcAft>
                <a:spcPts val="600"/>
              </a:spcAft>
              <a:buFont typeface="Arial" pitchFamily="34" charset="0"/>
              <a:buChar char="•"/>
              <a:defRPr/>
            </a:pPr>
            <a:r>
              <a:rPr lang="en-US" i="1" dirty="0">
                <a:solidFill>
                  <a:schemeClr val="bg1">
                    <a:lumMod val="50000"/>
                  </a:schemeClr>
                </a:solidFill>
                <a:latin typeface="Arial" charset="0"/>
                <a:cs typeface="+mn-cs"/>
              </a:rPr>
              <a:t>What’s EMD doing about it?</a:t>
            </a:r>
          </a:p>
          <a:p>
            <a:pPr marL="228600" indent="-228600">
              <a:lnSpc>
                <a:spcPts val="2200"/>
              </a:lnSpc>
              <a:spcBef>
                <a:spcPts val="600"/>
              </a:spcBef>
              <a:spcAft>
                <a:spcPts val="600"/>
              </a:spcAft>
              <a:buFont typeface="Arial" pitchFamily="34" charset="0"/>
              <a:buChar char="•"/>
              <a:defRPr/>
            </a:pPr>
            <a:r>
              <a:rPr lang="en-US" i="1" dirty="0">
                <a:solidFill>
                  <a:schemeClr val="bg1">
                    <a:lumMod val="50000"/>
                  </a:schemeClr>
                </a:solidFill>
                <a:latin typeface="Arial" charset="0"/>
                <a:cs typeface="+mn-cs"/>
              </a:rPr>
              <a:t>What do I need to know?</a:t>
            </a:r>
          </a:p>
          <a:p>
            <a:pPr marL="228600" indent="-228600">
              <a:lnSpc>
                <a:spcPts val="2200"/>
              </a:lnSpc>
              <a:spcBef>
                <a:spcPts val="600"/>
              </a:spcBef>
              <a:spcAft>
                <a:spcPts val="600"/>
              </a:spcAft>
              <a:buFont typeface="Arial" pitchFamily="34" charset="0"/>
              <a:buChar char="•"/>
              <a:defRPr/>
            </a:pPr>
            <a:r>
              <a:rPr lang="en-US" i="1" dirty="0">
                <a:solidFill>
                  <a:schemeClr val="bg1">
                    <a:lumMod val="50000"/>
                  </a:schemeClr>
                </a:solidFill>
                <a:latin typeface="Arial" charset="0"/>
                <a:cs typeface="+mn-cs"/>
              </a:rPr>
              <a:t>What do I need to 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_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p L.">
      <a:majorFont>
        <a:latin typeface="Stencil"/>
        <a:ea typeface=""/>
        <a:cs typeface=""/>
      </a:majorFont>
      <a:minorFont>
        <a:latin typeface="Centaur"/>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A6BE71E7669F4AA645A8FC8B6986A0" ma:contentTypeVersion="0" ma:contentTypeDescription="Create a new document." ma:contentTypeScope="" ma:versionID="471da606928d2d7952384886d5423735">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3CE9ED-F6F7-4CE0-9053-CAA75F1ED35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E168805-9CAD-45C0-978B-EFC48F2F84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475B07D-B540-4148-A04F-71A0A45442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9490</TotalTime>
  <Words>5685</Words>
  <Application>Microsoft Office PowerPoint</Application>
  <PresentationFormat>On-screen Show (4:3)</PresentationFormat>
  <Paragraphs>705</Paragraphs>
  <Slides>60</Slides>
  <Notes>0</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60</vt:i4>
      </vt:variant>
    </vt:vector>
  </HeadingPairs>
  <TitlesOfParts>
    <vt:vector size="75" baseType="lpstr">
      <vt:lpstr>Arial</vt:lpstr>
      <vt:lpstr>Arial Narrow</vt:lpstr>
      <vt:lpstr>Arial Rounded MT Bold</vt:lpstr>
      <vt:lpstr>Arial Unicode MS</vt:lpstr>
      <vt:lpstr>Berlin Sans FB</vt:lpstr>
      <vt:lpstr>Calibri</vt:lpstr>
      <vt:lpstr>Centaur</vt:lpstr>
      <vt:lpstr>Courier New</vt:lpstr>
      <vt:lpstr>Monotype Corsiva</vt:lpstr>
      <vt:lpstr>Times New Roman</vt:lpstr>
      <vt:lpstr>Tw Cen MT</vt:lpstr>
      <vt:lpstr>Verdana</vt:lpstr>
      <vt:lpstr>Wingdings</vt:lpstr>
      <vt:lpstr>Wingdings 2</vt:lpstr>
      <vt:lpstr>2_Median</vt:lpstr>
      <vt:lpstr>  General  Environmental Awareness  Training </vt:lpstr>
      <vt:lpstr>PowerPoint Presentation</vt:lpstr>
      <vt:lpstr>PowerPoint Presentation</vt:lpstr>
      <vt:lpstr>PowerPoint Presentation</vt:lpstr>
      <vt:lpstr>PowerPoint Presentation</vt:lpstr>
      <vt:lpstr>PowerPoint Presentation</vt:lpstr>
      <vt:lpstr>PowerPoint Presentation</vt:lpstr>
      <vt:lpstr>MCIEast-MCB CamLej’s Environmental Management Division</vt:lpstr>
      <vt:lpstr>Important Environmental Issues at MCIEast-MCB CamLej</vt:lpstr>
      <vt:lpstr>Water Resources</vt:lpstr>
      <vt:lpstr>Wastewater Treatment</vt:lpstr>
      <vt:lpstr>Why is Conserving Water Important?</vt:lpstr>
      <vt:lpstr>What Can You Do To Help Conserve Water?</vt:lpstr>
      <vt:lpstr>Stormwater Management</vt:lpstr>
      <vt:lpstr>How You Can Help Prevent Pollution in Storm Water?</vt:lpstr>
      <vt:lpstr>How You Can Help Prevent Pollution in Storm Water?</vt:lpstr>
      <vt:lpstr>POP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Pesticide Management</vt:lpstr>
      <vt:lpstr>POP QUIZ!</vt:lpstr>
      <vt:lpstr>Solid Waste</vt:lpstr>
      <vt:lpstr>Recycling</vt:lpstr>
      <vt:lpstr>Recycling</vt:lpstr>
      <vt:lpstr>What Can You Do To Recycle and Manage Solid Waste?</vt:lpstr>
      <vt:lpstr>What Can You Do To Recycle and Manage Solid Waste?</vt:lpstr>
      <vt:lpstr>Recycling Facts</vt:lpstr>
      <vt:lpstr>Air Quality Program </vt:lpstr>
      <vt:lpstr>How Can I Help Improve or Manage Air Quality?</vt:lpstr>
      <vt:lpstr>Asbestos Management</vt:lpstr>
      <vt:lpstr>Threatened and Endangered Species</vt:lpstr>
      <vt:lpstr>How Can You Protect Threatened and Endangered Species?</vt:lpstr>
      <vt:lpstr>Wetlands Management</vt:lpstr>
      <vt:lpstr>Forest Management </vt:lpstr>
      <vt:lpstr>Cultural and  Archeological Resources</vt:lpstr>
      <vt:lpstr>National Environmental Policy Act (NEPA)</vt:lpstr>
      <vt:lpstr>Outdoor Recreation</vt:lpstr>
      <vt:lpstr>Underground and Aboveground Storage Tank (UST/AST) Program</vt:lpstr>
      <vt:lpstr>PowerPoint Presentation</vt:lpstr>
      <vt:lpstr>PowerPoint Presentation</vt:lpstr>
      <vt:lpstr>PowerPoint Presentation</vt:lpstr>
      <vt:lpstr>Installation Restoration  Program (IRP)</vt:lpstr>
      <vt:lpstr>Ammunition, Explosives, and Dangerous Articles (AEDA)</vt:lpstr>
      <vt:lpstr>Energy Conservation</vt:lpstr>
      <vt:lpstr>Family Housing –  How To “Go Green”</vt:lpstr>
      <vt:lpstr>How Do We Provide Environmental Training and Outreach?</vt:lpstr>
      <vt:lpstr>PowerPoint Presentation</vt:lpstr>
      <vt:lpstr>PowerPoint Presentation</vt:lpstr>
      <vt:lpstr>Camp Lejeune Environmental Management Division</vt:lpstr>
      <vt:lpstr>PowerPoint Presentation</vt:lpstr>
    </vt:vector>
  </TitlesOfParts>
  <Company>TEC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Nickels</dc:creator>
  <cp:lastModifiedBy>Conklin CIV Thomas R</cp:lastModifiedBy>
  <cp:revision>798</cp:revision>
  <cp:lastPrinted>2014-07-24T12:41:11Z</cp:lastPrinted>
  <dcterms:created xsi:type="dcterms:W3CDTF">2008-07-29T13:38:47Z</dcterms:created>
  <dcterms:modified xsi:type="dcterms:W3CDTF">2023-01-12T12:47:08Z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0x010100CFA6BE71E7669F4AA645A8FC8B6986A0</vt:lpwstr>
  </property>
</Properties>
</file>