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notesSlides/notesSlide48.xml" ContentType="application/vnd.openxmlformats-officedocument.presentationml.notesSlide+xml"/>
  <Override PartName="/ppt/tags/tag48.xml" ContentType="application/vnd.openxmlformats-officedocument.presentationml.tags+xml"/>
  <Override PartName="/ppt/notesSlides/notesSlide49.xml" ContentType="application/vnd.openxmlformats-officedocument.presentationml.notesSlide+xml"/>
  <Override PartName="/ppt/tags/tag49.xml" ContentType="application/vnd.openxmlformats-officedocument.presentationml.tags+xml"/>
  <Override PartName="/ppt/notesSlides/notesSlide50.xml" ContentType="application/vnd.openxmlformats-officedocument.presentationml.notesSlide+xml"/>
  <Override PartName="/ppt/tags/tag50.xml" ContentType="application/vnd.openxmlformats-officedocument.presentationml.tags+xml"/>
  <Override PartName="/ppt/notesSlides/notesSlide51.xml" ContentType="application/vnd.openxmlformats-officedocument.presentationml.notesSlide+xml"/>
  <Override PartName="/ppt/tags/tag51.xml" ContentType="application/vnd.openxmlformats-officedocument.presentationml.tags+xml"/>
  <Override PartName="/ppt/notesSlides/notesSlide52.xml" ContentType="application/vnd.openxmlformats-officedocument.presentationml.notesSlide+xml"/>
  <Override PartName="/ppt/tags/tag52.xml" ContentType="application/vnd.openxmlformats-officedocument.presentationml.tags+xml"/>
  <Override PartName="/ppt/notesSlides/notesSlide53.xml" ContentType="application/vnd.openxmlformats-officedocument.presentationml.notesSlide+xml"/>
  <Override PartName="/ppt/tags/tag53.xml" ContentType="application/vnd.openxmlformats-officedocument.presentationml.tags+xml"/>
  <Override PartName="/ppt/notesSlides/notesSlide54.xml" ContentType="application/vnd.openxmlformats-officedocument.presentationml.notesSlide+xml"/>
  <Override PartName="/ppt/tags/tag54.xml" ContentType="application/vnd.openxmlformats-officedocument.presentationml.tags+xml"/>
  <Override PartName="/ppt/notesSlides/notesSlide55.xml" ContentType="application/vnd.openxmlformats-officedocument.presentationml.notesSlide+xml"/>
  <Override PartName="/ppt/tags/tag55.xml" ContentType="application/vnd.openxmlformats-officedocument.presentationml.tags+xml"/>
  <Override PartName="/ppt/notesSlides/notesSlide56.xml" ContentType="application/vnd.openxmlformats-officedocument.presentationml.notesSlide+xml"/>
  <Override PartName="/ppt/tags/tag56.xml" ContentType="application/vnd.openxmlformats-officedocument.presentationml.tags+xml"/>
  <Override PartName="/ppt/notesSlides/notesSlide57.xml" ContentType="application/vnd.openxmlformats-officedocument.presentationml.notesSlide+xml"/>
  <Override PartName="/ppt/tags/tag57.xml" ContentType="application/vnd.openxmlformats-officedocument.presentationml.tags+xml"/>
  <Override PartName="/ppt/notesSlides/notesSlide58.xml" ContentType="application/vnd.openxmlformats-officedocument.presentationml.notesSlide+xml"/>
  <Override PartName="/ppt/tags/tag58.xml" ContentType="application/vnd.openxmlformats-officedocument.presentationml.tags+xml"/>
  <Override PartName="/ppt/notesSlides/notesSlide59.xml" ContentType="application/vnd.openxmlformats-officedocument.presentationml.notesSlide+xml"/>
  <Override PartName="/ppt/tags/tag59.xml" ContentType="application/vnd.openxmlformats-officedocument.presentationml.tags+xml"/>
  <Override PartName="/ppt/notesSlides/notesSlide60.xml" ContentType="application/vnd.openxmlformats-officedocument.presentationml.notesSlide+xml"/>
  <Override PartName="/ppt/tags/tag60.xml" ContentType="application/vnd.openxmlformats-officedocument.presentationml.tags+xml"/>
  <Override PartName="/ppt/notesSlides/notesSlide61.xml" ContentType="application/vnd.openxmlformats-officedocument.presentationml.notesSlide+xml"/>
  <Override PartName="/ppt/tags/tag61.xml" ContentType="application/vnd.openxmlformats-officedocument.presentationml.tags+xml"/>
  <Override PartName="/ppt/notesSlides/notesSlide62.xml" ContentType="application/vnd.openxmlformats-officedocument.presentationml.notesSlide+xml"/>
  <Override PartName="/ppt/tags/tag62.xml" ContentType="application/vnd.openxmlformats-officedocument.presentationml.tags+xml"/>
  <Override PartName="/ppt/notesSlides/notesSlide63.xml" ContentType="application/vnd.openxmlformats-officedocument.presentationml.notesSlide+xml"/>
  <Override PartName="/ppt/tags/tag63.xml" ContentType="application/vnd.openxmlformats-officedocument.presentationml.tags+xml"/>
  <Override PartName="/ppt/notesSlides/notesSlide64.xml" ContentType="application/vnd.openxmlformats-officedocument.presentationml.notesSlide+xml"/>
  <Override PartName="/ppt/tags/tag64.xml" ContentType="application/vnd.openxmlformats-officedocument.presentationml.tags+xml"/>
  <Override PartName="/ppt/notesSlides/notesSlide65.xml" ContentType="application/vnd.openxmlformats-officedocument.presentationml.notesSlide+xml"/>
  <Override PartName="/ppt/tags/tag65.xml" ContentType="application/vnd.openxmlformats-officedocument.presentationml.tags+xml"/>
  <Override PartName="/ppt/notesSlides/notesSlide66.xml" ContentType="application/vnd.openxmlformats-officedocument.presentationml.notesSlide+xml"/>
  <Override PartName="/ppt/tags/tag6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8"/>
  </p:notesMasterIdLst>
  <p:handoutMasterIdLst>
    <p:handoutMasterId r:id="rId69"/>
  </p:handoutMasterIdLst>
  <p:sldIdLst>
    <p:sldId id="535" r:id="rId2"/>
    <p:sldId id="542" r:id="rId3"/>
    <p:sldId id="543" r:id="rId4"/>
    <p:sldId id="544" r:id="rId5"/>
    <p:sldId id="545" r:id="rId6"/>
    <p:sldId id="546" r:id="rId7"/>
    <p:sldId id="547" r:id="rId8"/>
    <p:sldId id="548" r:id="rId9"/>
    <p:sldId id="549" r:id="rId10"/>
    <p:sldId id="550" r:id="rId11"/>
    <p:sldId id="551" r:id="rId12"/>
    <p:sldId id="552" r:id="rId13"/>
    <p:sldId id="553" r:id="rId14"/>
    <p:sldId id="554" r:id="rId15"/>
    <p:sldId id="555" r:id="rId16"/>
    <p:sldId id="556" r:id="rId17"/>
    <p:sldId id="557" r:id="rId18"/>
    <p:sldId id="558" r:id="rId19"/>
    <p:sldId id="559" r:id="rId20"/>
    <p:sldId id="560" r:id="rId21"/>
    <p:sldId id="561" r:id="rId22"/>
    <p:sldId id="562" r:id="rId23"/>
    <p:sldId id="563" r:id="rId24"/>
    <p:sldId id="564" r:id="rId25"/>
    <p:sldId id="565" r:id="rId26"/>
    <p:sldId id="566" r:id="rId27"/>
    <p:sldId id="567" r:id="rId28"/>
    <p:sldId id="568" r:id="rId29"/>
    <p:sldId id="569" r:id="rId30"/>
    <p:sldId id="570" r:id="rId31"/>
    <p:sldId id="571" r:id="rId32"/>
    <p:sldId id="572" r:id="rId33"/>
    <p:sldId id="573" r:id="rId34"/>
    <p:sldId id="574" r:id="rId35"/>
    <p:sldId id="575" r:id="rId36"/>
    <p:sldId id="576" r:id="rId37"/>
    <p:sldId id="577" r:id="rId38"/>
    <p:sldId id="578" r:id="rId39"/>
    <p:sldId id="579" r:id="rId40"/>
    <p:sldId id="580" r:id="rId41"/>
    <p:sldId id="581" r:id="rId42"/>
    <p:sldId id="582" r:id="rId43"/>
    <p:sldId id="583" r:id="rId44"/>
    <p:sldId id="584" r:id="rId45"/>
    <p:sldId id="585" r:id="rId46"/>
    <p:sldId id="586" r:id="rId47"/>
    <p:sldId id="587" r:id="rId48"/>
    <p:sldId id="588" r:id="rId49"/>
    <p:sldId id="589" r:id="rId50"/>
    <p:sldId id="590" r:id="rId51"/>
    <p:sldId id="370" r:id="rId52"/>
    <p:sldId id="591" r:id="rId53"/>
    <p:sldId id="592" r:id="rId54"/>
    <p:sldId id="593" r:id="rId55"/>
    <p:sldId id="594" r:id="rId56"/>
    <p:sldId id="595" r:id="rId57"/>
    <p:sldId id="596" r:id="rId58"/>
    <p:sldId id="597" r:id="rId59"/>
    <p:sldId id="598" r:id="rId60"/>
    <p:sldId id="599" r:id="rId61"/>
    <p:sldId id="600" r:id="rId62"/>
    <p:sldId id="602" r:id="rId63"/>
    <p:sldId id="604" r:id="rId64"/>
    <p:sldId id="603" r:id="rId65"/>
    <p:sldId id="329" r:id="rId66"/>
    <p:sldId id="330" r:id="rId67"/>
  </p:sldIdLst>
  <p:sldSz cx="9144000" cy="6858000" type="screen4x3"/>
  <p:notesSz cx="7023100" cy="93091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39" autoAdjust="0"/>
    <p:restoredTop sz="80121" autoAdjust="0"/>
  </p:normalViewPr>
  <p:slideViewPr>
    <p:cSldViewPr>
      <p:cViewPr varScale="1">
        <p:scale>
          <a:sx n="85" d="100"/>
          <a:sy n="85" d="100"/>
        </p:scale>
        <p:origin x="13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80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AE74CCE7-18F6-4697-98F2-19C68C45711D}" type="datetimeFigureOut">
              <a:rPr lang="en-US" smtClean="0"/>
              <a:t>9/9/2019</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A94390EC-B61A-45FB-A718-9F0BCFA4D3DF}" type="slidenum">
              <a:rPr lang="en-US" smtClean="0"/>
              <a:t>‹#›</a:t>
            </a:fld>
            <a:endParaRPr lang="en-US"/>
          </a:p>
        </p:txBody>
      </p:sp>
    </p:spTree>
    <p:extLst>
      <p:ext uri="{BB962C8B-B14F-4D97-AF65-F5344CB8AC3E}">
        <p14:creationId xmlns:p14="http://schemas.microsoft.com/office/powerpoint/2010/main" val="2083020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pPr>
              <a:defRPr/>
            </a:pPr>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pPr>
              <a:defRPr/>
            </a:pPr>
            <a:fld id="{08D1CF4D-D3EF-4E4E-AEAD-D9BE1CB10126}" type="datetimeFigureOut">
              <a:rPr lang="en-US"/>
              <a:pPr>
                <a:defRPr/>
              </a:pPr>
              <a:t>9/9/2019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smtClean="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pPr>
              <a:defRPr/>
            </a:pPr>
            <a:fld id="{7B3AC4CD-655A-46FF-8CF1-638AA8C1B2A7}" type="slidenum">
              <a:rPr lang="en-US"/>
              <a:pPr>
                <a:defRPr/>
              </a:pPr>
              <a:t>‹#›</a:t>
            </a:fld>
            <a:endParaRPr lang="en-US"/>
          </a:p>
        </p:txBody>
      </p:sp>
    </p:spTree>
    <p:extLst>
      <p:ext uri="{BB962C8B-B14F-4D97-AF65-F5344CB8AC3E}">
        <p14:creationId xmlns:p14="http://schemas.microsoft.com/office/powerpoint/2010/main" val="273383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09" indent="-233309" eaLnBrk="1" fontAlgn="auto" hangingPunct="1">
              <a:spcBef>
                <a:spcPts val="0"/>
              </a:spcBef>
              <a:spcAft>
                <a:spcPts val="0"/>
              </a:spcAft>
              <a:defRPr/>
            </a:pPr>
            <a:endParaRPr lang="en-US" altLang="en-US" dirty="0"/>
          </a:p>
        </p:txBody>
      </p:sp>
      <p:sp>
        <p:nvSpPr>
          <p:cNvPr id="2" name="TextBox 1"/>
          <p:cNvSpPr txBox="1"/>
          <p:nvPr>
            <p:custDataLst>
              <p:tags r:id="rId1"/>
            </p:custDataLst>
          </p:nvPr>
        </p:nvSpPr>
        <p:spPr>
          <a:xfrm>
            <a:off x="0" y="0"/>
            <a:ext cx="3901722" cy="463567"/>
          </a:xfrm>
          <a:prstGeom prst="rect">
            <a:avLst/>
          </a:prstGeom>
          <a:noFill/>
        </p:spPr>
        <p:txBody>
          <a:bodyPr vert="horz" lIns="93324" tIns="46662" rIns="93324" bIns="46662" rtlCol="0">
            <a:spAutoFit/>
          </a:bodyPr>
          <a:lstStyle/>
          <a:p>
            <a:endParaRPr lang="en-US"/>
          </a:p>
        </p:txBody>
      </p:sp>
    </p:spTree>
    <p:extLst>
      <p:ext uri="{BB962C8B-B14F-4D97-AF65-F5344CB8AC3E}">
        <p14:creationId xmlns:p14="http://schemas.microsoft.com/office/powerpoint/2010/main" val="201587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10</a:t>
            </a:fld>
            <a:endParaRPr lang="en-US"/>
          </a:p>
        </p:txBody>
      </p:sp>
    </p:spTree>
    <p:extLst>
      <p:ext uri="{BB962C8B-B14F-4D97-AF65-F5344CB8AC3E}">
        <p14:creationId xmlns:p14="http://schemas.microsoft.com/office/powerpoint/2010/main" val="450550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11</a:t>
            </a:fld>
            <a:endParaRPr lang="en-US"/>
          </a:p>
        </p:txBody>
      </p:sp>
    </p:spTree>
    <p:extLst>
      <p:ext uri="{BB962C8B-B14F-4D97-AF65-F5344CB8AC3E}">
        <p14:creationId xmlns:p14="http://schemas.microsoft.com/office/powerpoint/2010/main" val="3814519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12</a:t>
            </a:fld>
            <a:endParaRPr lang="en-US"/>
          </a:p>
        </p:txBody>
      </p:sp>
    </p:spTree>
    <p:extLst>
      <p:ext uri="{BB962C8B-B14F-4D97-AF65-F5344CB8AC3E}">
        <p14:creationId xmlns:p14="http://schemas.microsoft.com/office/powerpoint/2010/main" val="689652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13</a:t>
            </a:fld>
            <a:endParaRPr lang="en-US"/>
          </a:p>
        </p:txBody>
      </p:sp>
    </p:spTree>
    <p:extLst>
      <p:ext uri="{BB962C8B-B14F-4D97-AF65-F5344CB8AC3E}">
        <p14:creationId xmlns:p14="http://schemas.microsoft.com/office/powerpoint/2010/main" val="3172631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14</a:t>
            </a:fld>
            <a:endParaRPr lang="en-US"/>
          </a:p>
        </p:txBody>
      </p:sp>
    </p:spTree>
    <p:extLst>
      <p:ext uri="{BB962C8B-B14F-4D97-AF65-F5344CB8AC3E}">
        <p14:creationId xmlns:p14="http://schemas.microsoft.com/office/powerpoint/2010/main" val="311860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15</a:t>
            </a:fld>
            <a:endParaRPr lang="en-US"/>
          </a:p>
        </p:txBody>
      </p:sp>
    </p:spTree>
    <p:extLst>
      <p:ext uri="{BB962C8B-B14F-4D97-AF65-F5344CB8AC3E}">
        <p14:creationId xmlns:p14="http://schemas.microsoft.com/office/powerpoint/2010/main" val="2829261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16</a:t>
            </a:fld>
            <a:endParaRPr lang="en-US"/>
          </a:p>
        </p:txBody>
      </p:sp>
    </p:spTree>
    <p:extLst>
      <p:ext uri="{BB962C8B-B14F-4D97-AF65-F5344CB8AC3E}">
        <p14:creationId xmlns:p14="http://schemas.microsoft.com/office/powerpoint/2010/main" val="3726364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17</a:t>
            </a:fld>
            <a:endParaRPr lang="en-US"/>
          </a:p>
        </p:txBody>
      </p:sp>
    </p:spTree>
    <p:extLst>
      <p:ext uri="{BB962C8B-B14F-4D97-AF65-F5344CB8AC3E}">
        <p14:creationId xmlns:p14="http://schemas.microsoft.com/office/powerpoint/2010/main" val="2028633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18</a:t>
            </a:fld>
            <a:endParaRPr lang="en-US"/>
          </a:p>
        </p:txBody>
      </p:sp>
    </p:spTree>
    <p:extLst>
      <p:ext uri="{BB962C8B-B14F-4D97-AF65-F5344CB8AC3E}">
        <p14:creationId xmlns:p14="http://schemas.microsoft.com/office/powerpoint/2010/main" val="2322393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19</a:t>
            </a:fld>
            <a:endParaRPr lang="en-US"/>
          </a:p>
        </p:txBody>
      </p:sp>
    </p:spTree>
    <p:extLst>
      <p:ext uri="{BB962C8B-B14F-4D97-AF65-F5344CB8AC3E}">
        <p14:creationId xmlns:p14="http://schemas.microsoft.com/office/powerpoint/2010/main" val="3358850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a:t>
            </a:fld>
            <a:endParaRPr lang="en-US"/>
          </a:p>
        </p:txBody>
      </p:sp>
    </p:spTree>
    <p:extLst>
      <p:ext uri="{BB962C8B-B14F-4D97-AF65-F5344CB8AC3E}">
        <p14:creationId xmlns:p14="http://schemas.microsoft.com/office/powerpoint/2010/main" val="3692070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20</a:t>
            </a:fld>
            <a:endParaRPr lang="en-US"/>
          </a:p>
        </p:txBody>
      </p:sp>
    </p:spTree>
    <p:extLst>
      <p:ext uri="{BB962C8B-B14F-4D97-AF65-F5344CB8AC3E}">
        <p14:creationId xmlns:p14="http://schemas.microsoft.com/office/powerpoint/2010/main" val="335677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21</a:t>
            </a:fld>
            <a:endParaRPr lang="en-US"/>
          </a:p>
        </p:txBody>
      </p:sp>
    </p:spTree>
    <p:extLst>
      <p:ext uri="{BB962C8B-B14F-4D97-AF65-F5344CB8AC3E}">
        <p14:creationId xmlns:p14="http://schemas.microsoft.com/office/powerpoint/2010/main" val="816806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22</a:t>
            </a:fld>
            <a:endParaRPr lang="en-US"/>
          </a:p>
        </p:txBody>
      </p:sp>
    </p:spTree>
    <p:extLst>
      <p:ext uri="{BB962C8B-B14F-4D97-AF65-F5344CB8AC3E}">
        <p14:creationId xmlns:p14="http://schemas.microsoft.com/office/powerpoint/2010/main" val="2842882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23</a:t>
            </a:fld>
            <a:endParaRPr lang="en-US"/>
          </a:p>
        </p:txBody>
      </p:sp>
    </p:spTree>
    <p:extLst>
      <p:ext uri="{BB962C8B-B14F-4D97-AF65-F5344CB8AC3E}">
        <p14:creationId xmlns:p14="http://schemas.microsoft.com/office/powerpoint/2010/main" val="12752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24</a:t>
            </a:fld>
            <a:endParaRPr lang="en-US"/>
          </a:p>
        </p:txBody>
      </p:sp>
    </p:spTree>
    <p:extLst>
      <p:ext uri="{BB962C8B-B14F-4D97-AF65-F5344CB8AC3E}">
        <p14:creationId xmlns:p14="http://schemas.microsoft.com/office/powerpoint/2010/main" val="316481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25</a:t>
            </a:fld>
            <a:endParaRPr lang="en-US"/>
          </a:p>
        </p:txBody>
      </p:sp>
    </p:spTree>
    <p:extLst>
      <p:ext uri="{BB962C8B-B14F-4D97-AF65-F5344CB8AC3E}">
        <p14:creationId xmlns:p14="http://schemas.microsoft.com/office/powerpoint/2010/main" val="2359325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26</a:t>
            </a:fld>
            <a:endParaRPr lang="en-US"/>
          </a:p>
        </p:txBody>
      </p:sp>
    </p:spTree>
    <p:extLst>
      <p:ext uri="{BB962C8B-B14F-4D97-AF65-F5344CB8AC3E}">
        <p14:creationId xmlns:p14="http://schemas.microsoft.com/office/powerpoint/2010/main" val="340035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27</a:t>
            </a:fld>
            <a:endParaRPr lang="en-US"/>
          </a:p>
        </p:txBody>
      </p:sp>
    </p:spTree>
    <p:extLst>
      <p:ext uri="{BB962C8B-B14F-4D97-AF65-F5344CB8AC3E}">
        <p14:creationId xmlns:p14="http://schemas.microsoft.com/office/powerpoint/2010/main" val="650070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28</a:t>
            </a:fld>
            <a:endParaRPr lang="en-US"/>
          </a:p>
        </p:txBody>
      </p:sp>
    </p:spTree>
    <p:extLst>
      <p:ext uri="{BB962C8B-B14F-4D97-AF65-F5344CB8AC3E}">
        <p14:creationId xmlns:p14="http://schemas.microsoft.com/office/powerpoint/2010/main" val="2930226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29</a:t>
            </a:fld>
            <a:endParaRPr lang="en-US"/>
          </a:p>
        </p:txBody>
      </p:sp>
    </p:spTree>
    <p:extLst>
      <p:ext uri="{BB962C8B-B14F-4D97-AF65-F5344CB8AC3E}">
        <p14:creationId xmlns:p14="http://schemas.microsoft.com/office/powerpoint/2010/main" val="515000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a:t>
            </a:fld>
            <a:endParaRPr lang="en-US"/>
          </a:p>
        </p:txBody>
      </p:sp>
    </p:spTree>
    <p:extLst>
      <p:ext uri="{BB962C8B-B14F-4D97-AF65-F5344CB8AC3E}">
        <p14:creationId xmlns:p14="http://schemas.microsoft.com/office/powerpoint/2010/main" val="1477285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30</a:t>
            </a:fld>
            <a:endParaRPr lang="en-US"/>
          </a:p>
        </p:txBody>
      </p:sp>
    </p:spTree>
    <p:extLst>
      <p:ext uri="{BB962C8B-B14F-4D97-AF65-F5344CB8AC3E}">
        <p14:creationId xmlns:p14="http://schemas.microsoft.com/office/powerpoint/2010/main" val="3426028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31</a:t>
            </a:fld>
            <a:endParaRPr lang="en-US"/>
          </a:p>
        </p:txBody>
      </p:sp>
    </p:spTree>
    <p:extLst>
      <p:ext uri="{BB962C8B-B14F-4D97-AF65-F5344CB8AC3E}">
        <p14:creationId xmlns:p14="http://schemas.microsoft.com/office/powerpoint/2010/main" val="3329429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32</a:t>
            </a:fld>
            <a:endParaRPr lang="en-US"/>
          </a:p>
        </p:txBody>
      </p:sp>
    </p:spTree>
    <p:extLst>
      <p:ext uri="{BB962C8B-B14F-4D97-AF65-F5344CB8AC3E}">
        <p14:creationId xmlns:p14="http://schemas.microsoft.com/office/powerpoint/2010/main" val="3634395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33</a:t>
            </a:fld>
            <a:endParaRPr lang="en-US"/>
          </a:p>
        </p:txBody>
      </p:sp>
    </p:spTree>
    <p:extLst>
      <p:ext uri="{BB962C8B-B14F-4D97-AF65-F5344CB8AC3E}">
        <p14:creationId xmlns:p14="http://schemas.microsoft.com/office/powerpoint/2010/main" val="1220923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34</a:t>
            </a:fld>
            <a:endParaRPr lang="en-US"/>
          </a:p>
        </p:txBody>
      </p:sp>
    </p:spTree>
    <p:extLst>
      <p:ext uri="{BB962C8B-B14F-4D97-AF65-F5344CB8AC3E}">
        <p14:creationId xmlns:p14="http://schemas.microsoft.com/office/powerpoint/2010/main" val="2753313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35</a:t>
            </a:fld>
            <a:endParaRPr lang="en-US"/>
          </a:p>
        </p:txBody>
      </p:sp>
    </p:spTree>
    <p:extLst>
      <p:ext uri="{BB962C8B-B14F-4D97-AF65-F5344CB8AC3E}">
        <p14:creationId xmlns:p14="http://schemas.microsoft.com/office/powerpoint/2010/main" val="2598507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36</a:t>
            </a:fld>
            <a:endParaRPr lang="en-US"/>
          </a:p>
        </p:txBody>
      </p:sp>
    </p:spTree>
    <p:extLst>
      <p:ext uri="{BB962C8B-B14F-4D97-AF65-F5344CB8AC3E}">
        <p14:creationId xmlns:p14="http://schemas.microsoft.com/office/powerpoint/2010/main" val="1494668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37</a:t>
            </a:fld>
            <a:endParaRPr lang="en-US"/>
          </a:p>
        </p:txBody>
      </p:sp>
    </p:spTree>
    <p:extLst>
      <p:ext uri="{BB962C8B-B14F-4D97-AF65-F5344CB8AC3E}">
        <p14:creationId xmlns:p14="http://schemas.microsoft.com/office/powerpoint/2010/main" val="4245550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38</a:t>
            </a:fld>
            <a:endParaRPr lang="en-US"/>
          </a:p>
        </p:txBody>
      </p:sp>
    </p:spTree>
    <p:extLst>
      <p:ext uri="{BB962C8B-B14F-4D97-AF65-F5344CB8AC3E}">
        <p14:creationId xmlns:p14="http://schemas.microsoft.com/office/powerpoint/2010/main" val="2234157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39</a:t>
            </a:fld>
            <a:endParaRPr lang="en-US"/>
          </a:p>
        </p:txBody>
      </p:sp>
    </p:spTree>
    <p:extLst>
      <p:ext uri="{BB962C8B-B14F-4D97-AF65-F5344CB8AC3E}">
        <p14:creationId xmlns:p14="http://schemas.microsoft.com/office/powerpoint/2010/main" val="1946377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a:t>
            </a:fld>
            <a:endParaRPr lang="en-US"/>
          </a:p>
        </p:txBody>
      </p:sp>
    </p:spTree>
    <p:extLst>
      <p:ext uri="{BB962C8B-B14F-4D97-AF65-F5344CB8AC3E}">
        <p14:creationId xmlns:p14="http://schemas.microsoft.com/office/powerpoint/2010/main" val="2668703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40</a:t>
            </a:fld>
            <a:endParaRPr lang="en-US"/>
          </a:p>
        </p:txBody>
      </p:sp>
    </p:spTree>
    <p:extLst>
      <p:ext uri="{BB962C8B-B14F-4D97-AF65-F5344CB8AC3E}">
        <p14:creationId xmlns:p14="http://schemas.microsoft.com/office/powerpoint/2010/main" val="1615720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41</a:t>
            </a:fld>
            <a:endParaRPr lang="en-US"/>
          </a:p>
        </p:txBody>
      </p:sp>
    </p:spTree>
    <p:extLst>
      <p:ext uri="{BB962C8B-B14F-4D97-AF65-F5344CB8AC3E}">
        <p14:creationId xmlns:p14="http://schemas.microsoft.com/office/powerpoint/2010/main" val="2998816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42</a:t>
            </a:fld>
            <a:endParaRPr lang="en-US"/>
          </a:p>
        </p:txBody>
      </p:sp>
    </p:spTree>
    <p:extLst>
      <p:ext uri="{BB962C8B-B14F-4D97-AF65-F5344CB8AC3E}">
        <p14:creationId xmlns:p14="http://schemas.microsoft.com/office/powerpoint/2010/main" val="8548982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43</a:t>
            </a:fld>
            <a:endParaRPr lang="en-US"/>
          </a:p>
        </p:txBody>
      </p:sp>
    </p:spTree>
    <p:extLst>
      <p:ext uri="{BB962C8B-B14F-4D97-AF65-F5344CB8AC3E}">
        <p14:creationId xmlns:p14="http://schemas.microsoft.com/office/powerpoint/2010/main" val="2316654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44</a:t>
            </a:fld>
            <a:endParaRPr lang="en-US"/>
          </a:p>
        </p:txBody>
      </p:sp>
    </p:spTree>
    <p:extLst>
      <p:ext uri="{BB962C8B-B14F-4D97-AF65-F5344CB8AC3E}">
        <p14:creationId xmlns:p14="http://schemas.microsoft.com/office/powerpoint/2010/main" val="20010467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45</a:t>
            </a:fld>
            <a:endParaRPr lang="en-US"/>
          </a:p>
        </p:txBody>
      </p:sp>
    </p:spTree>
    <p:extLst>
      <p:ext uri="{BB962C8B-B14F-4D97-AF65-F5344CB8AC3E}">
        <p14:creationId xmlns:p14="http://schemas.microsoft.com/office/powerpoint/2010/main" val="30918613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46</a:t>
            </a:fld>
            <a:endParaRPr lang="en-US"/>
          </a:p>
        </p:txBody>
      </p:sp>
    </p:spTree>
    <p:extLst>
      <p:ext uri="{BB962C8B-B14F-4D97-AF65-F5344CB8AC3E}">
        <p14:creationId xmlns:p14="http://schemas.microsoft.com/office/powerpoint/2010/main" val="4195960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47</a:t>
            </a:fld>
            <a:endParaRPr lang="en-US"/>
          </a:p>
        </p:txBody>
      </p:sp>
    </p:spTree>
    <p:extLst>
      <p:ext uri="{BB962C8B-B14F-4D97-AF65-F5344CB8AC3E}">
        <p14:creationId xmlns:p14="http://schemas.microsoft.com/office/powerpoint/2010/main" val="3556815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48</a:t>
            </a:fld>
            <a:endParaRPr lang="en-US"/>
          </a:p>
        </p:txBody>
      </p:sp>
    </p:spTree>
    <p:extLst>
      <p:ext uri="{BB962C8B-B14F-4D97-AF65-F5344CB8AC3E}">
        <p14:creationId xmlns:p14="http://schemas.microsoft.com/office/powerpoint/2010/main" val="1959820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49</a:t>
            </a:fld>
            <a:endParaRPr lang="en-US"/>
          </a:p>
        </p:txBody>
      </p:sp>
    </p:spTree>
    <p:extLst>
      <p:ext uri="{BB962C8B-B14F-4D97-AF65-F5344CB8AC3E}">
        <p14:creationId xmlns:p14="http://schemas.microsoft.com/office/powerpoint/2010/main" val="353803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a:t>
            </a:fld>
            <a:endParaRPr lang="en-US"/>
          </a:p>
        </p:txBody>
      </p:sp>
    </p:spTree>
    <p:extLst>
      <p:ext uri="{BB962C8B-B14F-4D97-AF65-F5344CB8AC3E}">
        <p14:creationId xmlns:p14="http://schemas.microsoft.com/office/powerpoint/2010/main" val="10323857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50</a:t>
            </a:fld>
            <a:endParaRPr lang="en-US"/>
          </a:p>
        </p:txBody>
      </p:sp>
    </p:spTree>
    <p:extLst>
      <p:ext uri="{BB962C8B-B14F-4D97-AF65-F5344CB8AC3E}">
        <p14:creationId xmlns:p14="http://schemas.microsoft.com/office/powerpoint/2010/main" val="2163192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51</a:t>
            </a:fld>
            <a:endParaRPr lang="en-US"/>
          </a:p>
        </p:txBody>
      </p:sp>
    </p:spTree>
    <p:extLst>
      <p:ext uri="{BB962C8B-B14F-4D97-AF65-F5344CB8AC3E}">
        <p14:creationId xmlns:p14="http://schemas.microsoft.com/office/powerpoint/2010/main" val="27489457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52</a:t>
            </a:fld>
            <a:endParaRPr lang="en-US"/>
          </a:p>
        </p:txBody>
      </p:sp>
    </p:spTree>
    <p:extLst>
      <p:ext uri="{BB962C8B-B14F-4D97-AF65-F5344CB8AC3E}">
        <p14:creationId xmlns:p14="http://schemas.microsoft.com/office/powerpoint/2010/main" val="1386843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53</a:t>
            </a:fld>
            <a:endParaRPr lang="en-US"/>
          </a:p>
        </p:txBody>
      </p:sp>
    </p:spTree>
    <p:extLst>
      <p:ext uri="{BB962C8B-B14F-4D97-AF65-F5344CB8AC3E}">
        <p14:creationId xmlns:p14="http://schemas.microsoft.com/office/powerpoint/2010/main" val="3510070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54</a:t>
            </a:fld>
            <a:endParaRPr lang="en-US"/>
          </a:p>
        </p:txBody>
      </p:sp>
    </p:spTree>
    <p:extLst>
      <p:ext uri="{BB962C8B-B14F-4D97-AF65-F5344CB8AC3E}">
        <p14:creationId xmlns:p14="http://schemas.microsoft.com/office/powerpoint/2010/main" val="2476427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55</a:t>
            </a:fld>
            <a:endParaRPr lang="en-US"/>
          </a:p>
        </p:txBody>
      </p:sp>
    </p:spTree>
    <p:extLst>
      <p:ext uri="{BB962C8B-B14F-4D97-AF65-F5344CB8AC3E}">
        <p14:creationId xmlns:p14="http://schemas.microsoft.com/office/powerpoint/2010/main" val="42457418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56</a:t>
            </a:fld>
            <a:endParaRPr lang="en-US"/>
          </a:p>
        </p:txBody>
      </p:sp>
    </p:spTree>
    <p:extLst>
      <p:ext uri="{BB962C8B-B14F-4D97-AF65-F5344CB8AC3E}">
        <p14:creationId xmlns:p14="http://schemas.microsoft.com/office/powerpoint/2010/main" val="4073422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57</a:t>
            </a:fld>
            <a:endParaRPr lang="en-US"/>
          </a:p>
        </p:txBody>
      </p:sp>
    </p:spTree>
    <p:extLst>
      <p:ext uri="{BB962C8B-B14F-4D97-AF65-F5344CB8AC3E}">
        <p14:creationId xmlns:p14="http://schemas.microsoft.com/office/powerpoint/2010/main" val="14491195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58</a:t>
            </a:fld>
            <a:endParaRPr lang="en-US"/>
          </a:p>
        </p:txBody>
      </p:sp>
    </p:spTree>
    <p:extLst>
      <p:ext uri="{BB962C8B-B14F-4D97-AF65-F5344CB8AC3E}">
        <p14:creationId xmlns:p14="http://schemas.microsoft.com/office/powerpoint/2010/main" val="762451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59</a:t>
            </a:fld>
            <a:endParaRPr lang="en-US"/>
          </a:p>
        </p:txBody>
      </p:sp>
    </p:spTree>
    <p:extLst>
      <p:ext uri="{BB962C8B-B14F-4D97-AF65-F5344CB8AC3E}">
        <p14:creationId xmlns:p14="http://schemas.microsoft.com/office/powerpoint/2010/main" val="236900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a:t>
            </a:fld>
            <a:endParaRPr lang="en-US"/>
          </a:p>
        </p:txBody>
      </p:sp>
    </p:spTree>
    <p:extLst>
      <p:ext uri="{BB962C8B-B14F-4D97-AF65-F5344CB8AC3E}">
        <p14:creationId xmlns:p14="http://schemas.microsoft.com/office/powerpoint/2010/main" val="30731427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60</a:t>
            </a:fld>
            <a:endParaRPr lang="en-US"/>
          </a:p>
        </p:txBody>
      </p:sp>
    </p:spTree>
    <p:extLst>
      <p:ext uri="{BB962C8B-B14F-4D97-AF65-F5344CB8AC3E}">
        <p14:creationId xmlns:p14="http://schemas.microsoft.com/office/powerpoint/2010/main" val="3173023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61</a:t>
            </a:fld>
            <a:endParaRPr lang="en-US"/>
          </a:p>
        </p:txBody>
      </p:sp>
    </p:spTree>
    <p:extLst>
      <p:ext uri="{BB962C8B-B14F-4D97-AF65-F5344CB8AC3E}">
        <p14:creationId xmlns:p14="http://schemas.microsoft.com/office/powerpoint/2010/main" val="31614544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62</a:t>
            </a:fld>
            <a:endParaRPr lang="en-US"/>
          </a:p>
        </p:txBody>
      </p:sp>
    </p:spTree>
    <p:extLst>
      <p:ext uri="{BB962C8B-B14F-4D97-AF65-F5344CB8AC3E}">
        <p14:creationId xmlns:p14="http://schemas.microsoft.com/office/powerpoint/2010/main" val="36564576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63</a:t>
            </a:fld>
            <a:endParaRPr lang="en-US"/>
          </a:p>
        </p:txBody>
      </p:sp>
    </p:spTree>
    <p:extLst>
      <p:ext uri="{BB962C8B-B14F-4D97-AF65-F5344CB8AC3E}">
        <p14:creationId xmlns:p14="http://schemas.microsoft.com/office/powerpoint/2010/main" val="41462376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64</a:t>
            </a:fld>
            <a:endParaRPr lang="en-US"/>
          </a:p>
        </p:txBody>
      </p:sp>
    </p:spTree>
    <p:extLst>
      <p:ext uri="{BB962C8B-B14F-4D97-AF65-F5344CB8AC3E}">
        <p14:creationId xmlns:p14="http://schemas.microsoft.com/office/powerpoint/2010/main" val="9555556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65</a:t>
            </a:fld>
            <a:endParaRPr lang="en-US"/>
          </a:p>
        </p:txBody>
      </p:sp>
    </p:spTree>
    <p:extLst>
      <p:ext uri="{BB962C8B-B14F-4D97-AF65-F5344CB8AC3E}">
        <p14:creationId xmlns:p14="http://schemas.microsoft.com/office/powerpoint/2010/main" val="9312765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Installation</a:t>
            </a:r>
            <a:r>
              <a:rPr lang="en-US" baseline="0" dirty="0" smtClean="0"/>
              <a:t> VWLO for MCAS New River</a:t>
            </a:r>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66</a:t>
            </a:fld>
            <a:endParaRPr lang="en-US"/>
          </a:p>
        </p:txBody>
      </p:sp>
    </p:spTree>
    <p:extLst>
      <p:ext uri="{BB962C8B-B14F-4D97-AF65-F5344CB8AC3E}">
        <p14:creationId xmlns:p14="http://schemas.microsoft.com/office/powerpoint/2010/main" val="1950789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a:t>
            </a:fld>
            <a:endParaRPr lang="en-US"/>
          </a:p>
        </p:txBody>
      </p:sp>
    </p:spTree>
    <p:extLst>
      <p:ext uri="{BB962C8B-B14F-4D97-AF65-F5344CB8AC3E}">
        <p14:creationId xmlns:p14="http://schemas.microsoft.com/office/powerpoint/2010/main" val="2046151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8</a:t>
            </a:fld>
            <a:endParaRPr lang="en-US"/>
          </a:p>
        </p:txBody>
      </p:sp>
    </p:spTree>
    <p:extLst>
      <p:ext uri="{BB962C8B-B14F-4D97-AF65-F5344CB8AC3E}">
        <p14:creationId xmlns:p14="http://schemas.microsoft.com/office/powerpoint/2010/main" val="209668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9</a:t>
            </a:fld>
            <a:endParaRPr lang="en-US"/>
          </a:p>
        </p:txBody>
      </p:sp>
    </p:spTree>
    <p:extLst>
      <p:ext uri="{BB962C8B-B14F-4D97-AF65-F5344CB8AC3E}">
        <p14:creationId xmlns:p14="http://schemas.microsoft.com/office/powerpoint/2010/main" val="4180974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Answer">
    <p:spTree>
      <p:nvGrpSpPr>
        <p:cNvPr id="1" name=""/>
        <p:cNvGrpSpPr/>
        <p:nvPr/>
      </p:nvGrpSpPr>
      <p:grpSpPr>
        <a:xfrm>
          <a:off x="0" y="0"/>
          <a:ext cx="0" cy="0"/>
          <a:chOff x="0" y="0"/>
          <a:chExt cx="0" cy="0"/>
        </a:xfrm>
      </p:grpSpPr>
      <p:sp>
        <p:nvSpPr>
          <p:cNvPr id="2" name="Rectangle 1"/>
          <p:cNvSpPr/>
          <p:nvPr userDrawn="1"/>
        </p:nvSpPr>
        <p:spPr>
          <a:xfrm>
            <a:off x="342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3" name="Rectangle 2"/>
          <p:cNvSpPr/>
          <p:nvPr userDrawn="1"/>
        </p:nvSpPr>
        <p:spPr>
          <a:xfrm>
            <a:off x="4191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4" name="Rectangle 3"/>
          <p:cNvSpPr/>
          <p:nvPr userDrawn="1"/>
        </p:nvSpPr>
        <p:spPr>
          <a:xfrm>
            <a:off x="190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5" name="Rectangle 4"/>
          <p:cNvSpPr/>
          <p:nvPr userDrawn="1"/>
        </p:nvSpPr>
        <p:spPr>
          <a:xfrm>
            <a:off x="266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6" name="Rectangle 5"/>
          <p:cNvSpPr/>
          <p:nvPr userDrawn="1"/>
        </p:nvSpPr>
        <p:spPr>
          <a:xfrm>
            <a:off x="647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7" name="Rectangle 6"/>
          <p:cNvSpPr/>
          <p:nvPr userDrawn="1"/>
        </p:nvSpPr>
        <p:spPr>
          <a:xfrm>
            <a:off x="723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8" name="Rectangle 7"/>
          <p:cNvSpPr/>
          <p:nvPr userDrawn="1"/>
        </p:nvSpPr>
        <p:spPr>
          <a:xfrm>
            <a:off x="495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9" name="Rectangle 8"/>
          <p:cNvSpPr/>
          <p:nvPr userDrawn="1"/>
        </p:nvSpPr>
        <p:spPr>
          <a:xfrm>
            <a:off x="571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0" name="Rectangle 9"/>
          <p:cNvSpPr/>
          <p:nvPr userDrawn="1"/>
        </p:nvSpPr>
        <p:spPr>
          <a:xfrm>
            <a:off x="114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1" name="Rectangle 10"/>
          <p:cNvSpPr/>
          <p:nvPr userDrawn="1"/>
        </p:nvSpPr>
        <p:spPr>
          <a:xfrm>
            <a:off x="114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2" name="Rectangle 11"/>
          <p:cNvSpPr/>
          <p:nvPr userDrawn="1"/>
        </p:nvSpPr>
        <p:spPr>
          <a:xfrm>
            <a:off x="723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3" name="Rectangle 12"/>
          <p:cNvSpPr/>
          <p:nvPr userDrawn="1"/>
        </p:nvSpPr>
        <p:spPr>
          <a:xfrm>
            <a:off x="190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4" name="Rectangle 13"/>
          <p:cNvSpPr/>
          <p:nvPr userDrawn="1"/>
        </p:nvSpPr>
        <p:spPr>
          <a:xfrm>
            <a:off x="647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5" name="Rectangle 14"/>
          <p:cNvSpPr/>
          <p:nvPr userDrawn="1"/>
        </p:nvSpPr>
        <p:spPr>
          <a:xfrm>
            <a:off x="266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6" name="Rectangle 15"/>
          <p:cNvSpPr/>
          <p:nvPr userDrawn="1"/>
        </p:nvSpPr>
        <p:spPr>
          <a:xfrm>
            <a:off x="571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7" name="Rectangle 16"/>
          <p:cNvSpPr/>
          <p:nvPr userDrawn="1"/>
        </p:nvSpPr>
        <p:spPr>
          <a:xfrm>
            <a:off x="342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8" name="Rectangle 17"/>
          <p:cNvSpPr/>
          <p:nvPr userDrawn="1"/>
        </p:nvSpPr>
        <p:spPr>
          <a:xfrm>
            <a:off x="495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9" name="Rectangle 18"/>
          <p:cNvSpPr/>
          <p:nvPr userDrawn="1"/>
        </p:nvSpPr>
        <p:spPr>
          <a:xfrm>
            <a:off x="4191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20" name="TextBox 19"/>
          <p:cNvSpPr txBox="1"/>
          <p:nvPr userDrawn="1"/>
        </p:nvSpPr>
        <p:spPr bwMode="auto">
          <a:xfrm>
            <a:off x="4114800" y="5575756"/>
            <a:ext cx="914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smtClean="0">
                <a:solidFill>
                  <a:schemeClr val="bg1"/>
                </a:solidFill>
                <a:latin typeface="Arial Black" pitchFamily="34" charset="0"/>
                <a:cs typeface="Arial" charset="0"/>
              </a:rPr>
              <a:t>Start Timer</a:t>
            </a:r>
            <a:endParaRPr lang="en-US" sz="800" dirty="0">
              <a:solidFill>
                <a:schemeClr val="bg1"/>
              </a:solidFill>
              <a:latin typeface="Arial Black" pitchFamily="34" charset="0"/>
              <a:cs typeface="Arial" charset="0"/>
            </a:endParaRPr>
          </a:p>
        </p:txBody>
      </p:sp>
      <p:sp>
        <p:nvSpPr>
          <p:cNvPr id="21" name="TextBox 20">
            <a:hlinkClick r:id="" action="ppaction://hlinkshowjump?jump=nextslide"/>
          </p:cNvPr>
          <p:cNvSpPr txBox="1"/>
          <p:nvPr userDrawn="1"/>
        </p:nvSpPr>
        <p:spPr bwMode="auto">
          <a:xfrm>
            <a:off x="8099424" y="5446064"/>
            <a:ext cx="815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smtClean="0">
                <a:solidFill>
                  <a:schemeClr val="bg1"/>
                </a:solidFill>
                <a:latin typeface="Arial Black" pitchFamily="34" charset="0"/>
                <a:cs typeface="Arial" charset="0"/>
              </a:rPr>
              <a:t>GO TO</a:t>
            </a:r>
          </a:p>
          <a:p>
            <a:pPr algn="ctr">
              <a:spcBef>
                <a:spcPct val="0"/>
              </a:spcBef>
              <a:buFontTx/>
              <a:buNone/>
            </a:pPr>
            <a:r>
              <a:rPr lang="en-US" sz="800" dirty="0" smtClean="0">
                <a:solidFill>
                  <a:schemeClr val="bg1"/>
                </a:solidFill>
                <a:latin typeface="Arial Black" pitchFamily="34" charset="0"/>
                <a:cs typeface="Arial" charset="0"/>
              </a:rPr>
              <a:t>ANSWER</a:t>
            </a:r>
          </a:p>
          <a:p>
            <a:pPr algn="ctr">
              <a:spcBef>
                <a:spcPct val="0"/>
              </a:spcBef>
              <a:buFontTx/>
              <a:buNone/>
            </a:pPr>
            <a:r>
              <a:rPr lang="en-US" sz="800" dirty="0" smtClean="0">
                <a:solidFill>
                  <a:schemeClr val="bg1"/>
                </a:solidFill>
                <a:latin typeface="Arial Black" pitchFamily="34" charset="0"/>
                <a:cs typeface="Arial" charset="0"/>
              </a:rPr>
              <a:t>(question)</a:t>
            </a:r>
            <a:endParaRPr lang="en-US" sz="8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50766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xit" presetSubtype="0" fill="hold" grpId="0" nodeType="withEffect">
                                  <p:stCondLst>
                                    <p:cond delay="100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1000"/>
                                  </p:stCondLst>
                                  <p:childTnLst>
                                    <p:set>
                                      <p:cBhvr>
                                        <p:cTn id="28" dur="1" fill="hold">
                                          <p:stCondLst>
                                            <p:cond delay="0"/>
                                          </p:stCondLst>
                                        </p:cTn>
                                        <p:tgtEl>
                                          <p:spTgt spid="12"/>
                                        </p:tgtEl>
                                        <p:attrNameLst>
                                          <p:attrName>style.visibility</p:attrName>
                                        </p:attrNameLst>
                                      </p:cBhvr>
                                      <p:to>
                                        <p:strVal val="hidden"/>
                                      </p:to>
                                    </p:set>
                                  </p:childTnLst>
                                </p:cTn>
                              </p:par>
                            </p:childTnLst>
                          </p:cTn>
                        </p:par>
                        <p:par>
                          <p:cTn id="29" fill="hold">
                            <p:stCondLst>
                              <p:cond delay="1000"/>
                            </p:stCondLst>
                            <p:childTnLst>
                              <p:par>
                                <p:cTn id="30" presetID="1" presetClass="exit" presetSubtype="0" fill="hold" grpId="0" nodeType="afterEffect">
                                  <p:stCondLst>
                                    <p:cond delay="1000"/>
                                  </p:stCondLst>
                                  <p:childTnLst>
                                    <p:set>
                                      <p:cBhvr>
                                        <p:cTn id="31" dur="1" fill="hold">
                                          <p:stCondLst>
                                            <p:cond delay="0"/>
                                          </p:stCondLst>
                                        </p:cTn>
                                        <p:tgtEl>
                                          <p:spTgt spid="13"/>
                                        </p:tgtEl>
                                        <p:attrNameLst>
                                          <p:attrName>style.visibility</p:attrName>
                                        </p:attrNameLst>
                                      </p:cBhvr>
                                      <p:to>
                                        <p:strVal val="hidden"/>
                                      </p:to>
                                    </p:set>
                                  </p:childTnLst>
                                </p:cTn>
                              </p:par>
                              <p:par>
                                <p:cTn id="32" presetID="1" presetClass="exit" presetSubtype="0" fill="hold" nodeType="withEffect">
                                  <p:stCondLst>
                                    <p:cond delay="1000"/>
                                  </p:stCondLst>
                                  <p:childTnLst>
                                    <p:set>
                                      <p:cBhvr>
                                        <p:cTn id="33" dur="1" fill="hold">
                                          <p:stCondLst>
                                            <p:cond delay="0"/>
                                          </p:stCondLst>
                                        </p:cTn>
                                        <p:tgtEl>
                                          <p:spTgt spid="14"/>
                                        </p:tgtEl>
                                        <p:attrNameLst>
                                          <p:attrName>style.visibility</p:attrName>
                                        </p:attrNameLst>
                                      </p:cBhvr>
                                      <p:to>
                                        <p:strVal val="hidden"/>
                                      </p:to>
                                    </p:set>
                                  </p:childTnLst>
                                </p:cTn>
                              </p:par>
                            </p:childTnLst>
                          </p:cTn>
                        </p:par>
                        <p:par>
                          <p:cTn id="34" fill="hold">
                            <p:stCondLst>
                              <p:cond delay="2000"/>
                            </p:stCondLst>
                            <p:childTnLst>
                              <p:par>
                                <p:cTn id="35" presetID="1" presetClass="exit" presetSubtype="0" fill="hold" grpId="0" nodeType="afterEffect">
                                  <p:stCondLst>
                                    <p:cond delay="100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nodeType="withEffect">
                                  <p:stCondLst>
                                    <p:cond delay="1000"/>
                                  </p:stCondLst>
                                  <p:childTnLst>
                                    <p:set>
                                      <p:cBhvr>
                                        <p:cTn id="38" dur="1" fill="hold">
                                          <p:stCondLst>
                                            <p:cond delay="0"/>
                                          </p:stCondLst>
                                        </p:cTn>
                                        <p:tgtEl>
                                          <p:spTgt spid="16"/>
                                        </p:tgtEl>
                                        <p:attrNameLst>
                                          <p:attrName>style.visibility</p:attrName>
                                        </p:attrNameLst>
                                      </p:cBhvr>
                                      <p:to>
                                        <p:strVal val="hidden"/>
                                      </p:to>
                                    </p:set>
                                  </p:childTnLst>
                                </p:cTn>
                              </p:par>
                            </p:childTnLst>
                          </p:cTn>
                        </p:par>
                        <p:par>
                          <p:cTn id="39" fill="hold">
                            <p:stCondLst>
                              <p:cond delay="3000"/>
                            </p:stCondLst>
                            <p:childTnLst>
                              <p:par>
                                <p:cTn id="40" presetID="1" presetClass="exit"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hidden"/>
                                      </p:to>
                                    </p:set>
                                  </p:childTnLst>
                                </p:cTn>
                              </p:par>
                              <p:par>
                                <p:cTn id="42" presetID="1" presetClass="exit" presetSubtype="0" fill="hold" nodeType="withEffect">
                                  <p:stCondLst>
                                    <p:cond delay="1000"/>
                                  </p:stCondLst>
                                  <p:childTnLst>
                                    <p:set>
                                      <p:cBhvr>
                                        <p:cTn id="43" dur="1" fill="hold">
                                          <p:stCondLst>
                                            <p:cond delay="0"/>
                                          </p:stCondLst>
                                        </p:cTn>
                                        <p:tgtEl>
                                          <p:spTgt spid="18"/>
                                        </p:tgtEl>
                                        <p:attrNameLst>
                                          <p:attrName>style.visibility</p:attrName>
                                        </p:attrNameLst>
                                      </p:cBhvr>
                                      <p:to>
                                        <p:strVal val="hidden"/>
                                      </p:to>
                                    </p:set>
                                  </p:childTnLst>
                                </p:cTn>
                              </p:par>
                            </p:childTnLst>
                          </p:cTn>
                        </p:par>
                        <p:par>
                          <p:cTn id="44" fill="hold">
                            <p:stCondLst>
                              <p:cond delay="4000"/>
                            </p:stCondLst>
                            <p:childTnLst>
                              <p:par>
                                <p:cTn id="45" presetID="10" presetClass="exit" presetSubtype="0" fill="hold" grpId="0" nodeType="afterEffect">
                                  <p:stCondLst>
                                    <p:cond delay="1000"/>
                                  </p:stCondLst>
                                  <p:childTnLst>
                                    <p:animEffect transition="out" filter="fade">
                                      <p:cBhvr>
                                        <p:cTn id="46" dur="1000"/>
                                        <p:tgtEl>
                                          <p:spTgt spid="19"/>
                                        </p:tgtEl>
                                      </p:cBhvr>
                                    </p:animEffect>
                                    <p:set>
                                      <p:cBhvr>
                                        <p:cTn id="47"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1" name="Jeopardy-ti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5" grpId="0" animBg="1"/>
      <p:bldP spid="15" grpId="1" animBg="1"/>
      <p:bldP spid="16" grpId="0" animBg="1"/>
      <p:bldP spid="17" grpId="0" animBg="1"/>
      <p:bldP spid="17" grpId="1" animBg="1"/>
      <p:bldP spid="18" grpId="0" animBg="1"/>
      <p:bldP spid="19" grpId="0" animBg="1"/>
      <p:bldP spid="19" grpId="1" animBg="1"/>
      <p:bldP spid="2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Ques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51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16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95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audio" Target="../media/audio1.wav"/><Relationship Id="rId12" Type="http://schemas.openxmlformats.org/officeDocument/2006/relationships/slide" Target="../slides/slid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audio" Target="../media/audio5.wav"/><Relationship Id="rId5" Type="http://schemas.openxmlformats.org/officeDocument/2006/relationships/theme" Target="../theme/theme1.xml"/><Relationship Id="rId10" Type="http://schemas.openxmlformats.org/officeDocument/2006/relationships/audio" Target="../media/audio4.wav"/><Relationship Id="rId4" Type="http://schemas.openxmlformats.org/officeDocument/2006/relationships/slideLayout" Target="../slideLayouts/slideLayout4.xml"/><Relationship Id="rId9" Type="http://schemas.openxmlformats.org/officeDocument/2006/relationships/audio" Target="../media/audio3.wav"/><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grpSp>
        <p:nvGrpSpPr>
          <p:cNvPr id="1031" name="Group 20"/>
          <p:cNvGrpSpPr>
            <a:grpSpLocks/>
          </p:cNvGrpSpPr>
          <p:nvPr userDrawn="1"/>
        </p:nvGrpSpPr>
        <p:grpSpPr bwMode="auto">
          <a:xfrm>
            <a:off x="6172200" y="6172200"/>
            <a:ext cx="2643188" cy="534988"/>
            <a:chOff x="6172200" y="6172200"/>
            <a:chExt cx="2643188" cy="534544"/>
          </a:xfrm>
        </p:grpSpPr>
        <p:sp>
          <p:nvSpPr>
            <p:cNvPr id="22" name="Text Box 63"/>
            <p:cNvSpPr txBox="1">
              <a:spLocks noChangeArrowheads="1"/>
            </p:cNvSpPr>
            <p:nvPr/>
          </p:nvSpPr>
          <p:spPr bwMode="auto">
            <a:xfrm>
              <a:off x="7467600" y="6491023"/>
              <a:ext cx="533400"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Cheer</a:t>
              </a:r>
            </a:p>
          </p:txBody>
        </p:sp>
        <p:sp>
          <p:nvSpPr>
            <p:cNvPr id="23" name="Text Box 64"/>
            <p:cNvSpPr txBox="1">
              <a:spLocks noChangeArrowheads="1"/>
            </p:cNvSpPr>
            <p:nvPr/>
          </p:nvSpPr>
          <p:spPr bwMode="auto">
            <a:xfrm>
              <a:off x="8229600" y="6491023"/>
              <a:ext cx="585788"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Silence</a:t>
              </a:r>
            </a:p>
          </p:txBody>
        </p:sp>
        <p:sp>
          <p:nvSpPr>
            <p:cNvPr id="24" name="Text Box 65"/>
            <p:cNvSpPr txBox="1">
              <a:spLocks noChangeArrowheads="1"/>
            </p:cNvSpPr>
            <p:nvPr/>
          </p:nvSpPr>
          <p:spPr bwMode="auto">
            <a:xfrm>
              <a:off x="7062788" y="6491023"/>
              <a:ext cx="457200"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Lose</a:t>
              </a:r>
            </a:p>
          </p:txBody>
        </p:sp>
        <p:sp>
          <p:nvSpPr>
            <p:cNvPr id="25" name="Text Box 67"/>
            <p:cNvSpPr txBox="1">
              <a:spLocks noChangeArrowheads="1"/>
            </p:cNvSpPr>
            <p:nvPr/>
          </p:nvSpPr>
          <p:spPr bwMode="auto">
            <a:xfrm>
              <a:off x="6629400" y="6491023"/>
              <a:ext cx="549275"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smtClean="0">
                  <a:solidFill>
                    <a:schemeClr val="bg1"/>
                  </a:solidFill>
                  <a:effectLst/>
                </a:rPr>
                <a:t>Timer</a:t>
              </a:r>
              <a:endParaRPr lang="en-US" altLang="en-US" sz="800" b="1" dirty="0">
                <a:solidFill>
                  <a:schemeClr val="bg1"/>
                </a:solidFill>
                <a:effectLst/>
              </a:endParaRPr>
            </a:p>
          </p:txBody>
        </p:sp>
        <p:sp>
          <p:nvSpPr>
            <p:cNvPr id="26" name="Text Box 69"/>
            <p:cNvSpPr txBox="1">
              <a:spLocks noChangeArrowheads="1"/>
            </p:cNvSpPr>
            <p:nvPr/>
          </p:nvSpPr>
          <p:spPr bwMode="auto">
            <a:xfrm>
              <a:off x="7885113" y="6491023"/>
              <a:ext cx="457200"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Boo</a:t>
              </a:r>
            </a:p>
          </p:txBody>
        </p:sp>
        <p:sp>
          <p:nvSpPr>
            <p:cNvPr id="27" name="AutoShape 60">
              <a:hlinkClick r:id="" action="ppaction://noaction" highlightClick="1">
                <a:snd r:embed="rId7" name="cheering1.wav"/>
              </a:hlinkClick>
            </p:cNvPr>
            <p:cNvSpPr>
              <a:spLocks noChangeArrowheads="1"/>
            </p:cNvSpPr>
            <p:nvPr/>
          </p:nvSpPr>
          <p:spPr bwMode="auto">
            <a:xfrm>
              <a:off x="7512050" y="6172200"/>
              <a:ext cx="365125" cy="364822"/>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28" name="AutoShape 61">
              <a:hlinkClick r:id="" action="ppaction://noaction" highlightClick="1">
                <a:snd r:embed="rId8" name="tpirhorns.wav"/>
              </a:hlinkClick>
            </p:cNvPr>
            <p:cNvSpPr>
              <a:spLocks noChangeArrowheads="1"/>
            </p:cNvSpPr>
            <p:nvPr/>
          </p:nvSpPr>
          <p:spPr bwMode="auto">
            <a:xfrm>
              <a:off x="7102475"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29" name="AutoShape 62">
              <a:hlinkClick r:id="" action="ppaction://noaction" highlightClick="1" endSnd="1"/>
            </p:cNvPr>
            <p:cNvSpPr>
              <a:spLocks noChangeArrowheads="1"/>
            </p:cNvSpPr>
            <p:nvPr/>
          </p:nvSpPr>
          <p:spPr bwMode="auto">
            <a:xfrm>
              <a:off x="8328025" y="6172200"/>
              <a:ext cx="365125" cy="364822"/>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30" name="AutoShape 66">
              <a:hlinkClick r:id="" action="ppaction://noaction" highlightClick="1">
                <a:snd r:embed="rId9" name="30 Second Timer With Jeopardy Thinking Music.wav"/>
              </a:hlinkClick>
            </p:cNvPr>
            <p:cNvSpPr>
              <a:spLocks noChangeArrowheads="1"/>
            </p:cNvSpPr>
            <p:nvPr/>
          </p:nvSpPr>
          <p:spPr bwMode="auto">
            <a:xfrm>
              <a:off x="6707188" y="6172200"/>
              <a:ext cx="365125" cy="364822"/>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31" name="AutoShape 68">
              <a:hlinkClick r:id="" action="ppaction://noaction" highlightClick="1">
                <a:snd r:embed="rId10" name="boo3.wav"/>
              </a:hlinkClick>
            </p:cNvPr>
            <p:cNvSpPr>
              <a:spLocks noChangeArrowheads="1"/>
            </p:cNvSpPr>
            <p:nvPr/>
          </p:nvSpPr>
          <p:spPr bwMode="auto">
            <a:xfrm>
              <a:off x="7924800"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32" name="AutoShape 61">
              <a:hlinkClick r:id="" action="ppaction://noaction" highlightClick="1">
                <a:snd r:embed="rId11" name="Jeopardy Intro 1.wav"/>
              </a:hlinkClick>
            </p:cNvPr>
            <p:cNvSpPr>
              <a:spLocks noChangeArrowheads="1"/>
            </p:cNvSpPr>
            <p:nvPr/>
          </p:nvSpPr>
          <p:spPr bwMode="auto">
            <a:xfrm>
              <a:off x="6288088"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33" name="Text Box 65"/>
            <p:cNvSpPr txBox="1">
              <a:spLocks noChangeArrowheads="1"/>
            </p:cNvSpPr>
            <p:nvPr/>
          </p:nvSpPr>
          <p:spPr bwMode="auto">
            <a:xfrm>
              <a:off x="6172200" y="6491023"/>
              <a:ext cx="533400"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smtClean="0">
                  <a:solidFill>
                    <a:schemeClr val="bg1"/>
                  </a:solidFill>
                  <a:effectLst/>
                </a:rPr>
                <a:t>Theme</a:t>
              </a:r>
              <a:endParaRPr lang="en-US" altLang="en-US" sz="800" b="1" dirty="0">
                <a:solidFill>
                  <a:schemeClr val="bg1"/>
                </a:solidFill>
                <a:effectLst/>
              </a:endParaRPr>
            </a:p>
          </p:txBody>
        </p:sp>
      </p:grpSp>
      <p:pic>
        <p:nvPicPr>
          <p:cNvPr id="1032" name="Picture 2">
            <a:hlinkClick r:id="rId12" action="ppaction://hlinksldjump"/>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268788" y="5986463"/>
            <a:ext cx="7207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81000" y="6083300"/>
            <a:ext cx="18669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5" r:id="rId1"/>
    <p:sldLayoutId id="2147483719" r:id="rId2"/>
    <p:sldLayoutId id="2147483713" r:id="rId3"/>
    <p:sldLayoutId id="2147483724" r:id="rId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slide" Target="slide45.xml"/><Relationship Id="rId18" Type="http://schemas.openxmlformats.org/officeDocument/2006/relationships/slide" Target="slide37.xml"/><Relationship Id="rId26" Type="http://schemas.openxmlformats.org/officeDocument/2006/relationships/slide" Target="slide60.xml"/><Relationship Id="rId3" Type="http://schemas.openxmlformats.org/officeDocument/2006/relationships/image" Target="../media/image7.jpeg"/><Relationship Id="rId21" Type="http://schemas.openxmlformats.org/officeDocument/2006/relationships/slide" Target="slide9.xml"/><Relationship Id="rId34" Type="http://schemas.openxmlformats.org/officeDocument/2006/relationships/slide" Target="slide13.xml"/><Relationship Id="rId7" Type="http://schemas.openxmlformats.org/officeDocument/2006/relationships/slide" Target="slide43.xml"/><Relationship Id="rId12" Type="http://schemas.openxmlformats.org/officeDocument/2006/relationships/slide" Target="slide35.xml"/><Relationship Id="rId17" Type="http://schemas.openxmlformats.org/officeDocument/2006/relationships/slide" Target="slide27.xml"/><Relationship Id="rId25" Type="http://schemas.openxmlformats.org/officeDocument/2006/relationships/slide" Target="slide49.xml"/><Relationship Id="rId33" Type="http://schemas.openxmlformats.org/officeDocument/2006/relationships/slide" Target="slide64.xml"/><Relationship Id="rId2" Type="http://schemas.openxmlformats.org/officeDocument/2006/relationships/notesSlide" Target="../notesSlides/notesSlide2.xml"/><Relationship Id="rId16" Type="http://schemas.openxmlformats.org/officeDocument/2006/relationships/slide" Target="slide17.xml"/><Relationship Id="rId20" Type="http://schemas.openxmlformats.org/officeDocument/2006/relationships/slide" Target="slide58.xml"/><Relationship Id="rId29" Type="http://schemas.openxmlformats.org/officeDocument/2006/relationships/slide" Target="slide31.xml"/><Relationship Id="rId1" Type="http://schemas.openxmlformats.org/officeDocument/2006/relationships/slideLayout" Target="../slideLayouts/slideLayout3.xml"/><Relationship Id="rId6" Type="http://schemas.openxmlformats.org/officeDocument/2006/relationships/slide" Target="slide33.xml"/><Relationship Id="rId11" Type="http://schemas.openxmlformats.org/officeDocument/2006/relationships/slide" Target="slide25.xml"/><Relationship Id="rId24" Type="http://schemas.openxmlformats.org/officeDocument/2006/relationships/slide" Target="slide39.xml"/><Relationship Id="rId32" Type="http://schemas.openxmlformats.org/officeDocument/2006/relationships/slide" Target="slide62.xml"/><Relationship Id="rId5" Type="http://schemas.openxmlformats.org/officeDocument/2006/relationships/slide" Target="slide23.xml"/><Relationship Id="rId15" Type="http://schemas.openxmlformats.org/officeDocument/2006/relationships/slide" Target="slide7.xml"/><Relationship Id="rId23" Type="http://schemas.openxmlformats.org/officeDocument/2006/relationships/slide" Target="slide29.xml"/><Relationship Id="rId28" Type="http://schemas.openxmlformats.org/officeDocument/2006/relationships/slide" Target="slide21.xml"/><Relationship Id="rId10" Type="http://schemas.openxmlformats.org/officeDocument/2006/relationships/slide" Target="slide15.xml"/><Relationship Id="rId19" Type="http://schemas.openxmlformats.org/officeDocument/2006/relationships/slide" Target="slide47.xml"/><Relationship Id="rId31" Type="http://schemas.openxmlformats.org/officeDocument/2006/relationships/slide" Target="slide51.xml"/><Relationship Id="rId4" Type="http://schemas.openxmlformats.org/officeDocument/2006/relationships/slide" Target="slide3.xml"/><Relationship Id="rId9" Type="http://schemas.openxmlformats.org/officeDocument/2006/relationships/slide" Target="slide5.xml"/><Relationship Id="rId14" Type="http://schemas.openxmlformats.org/officeDocument/2006/relationships/slide" Target="slide56.xml"/><Relationship Id="rId22" Type="http://schemas.openxmlformats.org/officeDocument/2006/relationships/slide" Target="slide19.xml"/><Relationship Id="rId27" Type="http://schemas.openxmlformats.org/officeDocument/2006/relationships/slide" Target="slide11.xml"/><Relationship Id="rId30" Type="http://schemas.openxmlformats.org/officeDocument/2006/relationships/slide" Target="slide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0" y="0"/>
            <a:ext cx="4391025" cy="6858000"/>
          </a:xfrm>
          <a:prstGeom prst="parallelogram">
            <a:avLst>
              <a:gd name="adj" fmla="val 25000"/>
            </a:avLst>
          </a:prstGeom>
          <a:gradFill rotWithShape="1">
            <a:gsLst>
              <a:gs pos="0">
                <a:schemeClr val="accent1">
                  <a:gamma/>
                  <a:shade val="46275"/>
                  <a:invGamma/>
                  <a:alpha val="0"/>
                </a:schemeClr>
              </a:gs>
              <a:gs pos="50000">
                <a:schemeClr val="bg1">
                  <a:alpha val="25000"/>
                </a:schemeClr>
              </a:gs>
              <a:gs pos="100000">
                <a:schemeClr val="accent1">
                  <a:gamma/>
                  <a:shade val="46275"/>
                  <a:invGamma/>
                  <a:alpha val="0"/>
                </a:schemeClr>
              </a:gs>
            </a:gsLst>
            <a:lin ang="5400000" scaled="1"/>
          </a:gradFill>
          <a:ln>
            <a:noFill/>
          </a:ln>
          <a:effectLst/>
          <a:extLst/>
        </p:spPr>
        <p:txBody>
          <a:bodyPr wrap="none" anchor="ctr"/>
          <a:lstStyle/>
          <a:p>
            <a:pPr algn="ctr">
              <a:defRPr/>
            </a:pPr>
            <a:endParaRPr lang="en-US" altLang="en-US" sz="6000" b="1" i="1">
              <a:solidFill>
                <a:srgbClr val="000066"/>
              </a:solidFill>
            </a:endParaRPr>
          </a:p>
        </p:txBody>
      </p:sp>
      <p:sp>
        <p:nvSpPr>
          <p:cNvPr id="6156" name="AutoShape 12"/>
          <p:cNvSpPr>
            <a:spLocks noChangeArrowheads="1"/>
          </p:cNvSpPr>
          <p:nvPr/>
        </p:nvSpPr>
        <p:spPr bwMode="auto">
          <a:xfrm>
            <a:off x="4752975" y="0"/>
            <a:ext cx="4391025" cy="6858000"/>
          </a:xfrm>
          <a:prstGeom prst="parallelogram">
            <a:avLst>
              <a:gd name="adj" fmla="val 25000"/>
            </a:avLst>
          </a:prstGeom>
          <a:gradFill rotWithShape="1">
            <a:gsLst>
              <a:gs pos="0">
                <a:schemeClr val="accent1">
                  <a:gamma/>
                  <a:shade val="46275"/>
                  <a:invGamma/>
                  <a:alpha val="0"/>
                </a:schemeClr>
              </a:gs>
              <a:gs pos="50000">
                <a:schemeClr val="bg1">
                  <a:alpha val="58000"/>
                </a:schemeClr>
              </a:gs>
              <a:gs pos="100000">
                <a:schemeClr val="accent1">
                  <a:gamma/>
                  <a:shade val="46275"/>
                  <a:invGamma/>
                  <a:alpha val="0"/>
                </a:schemeClr>
              </a:gs>
            </a:gsLst>
            <a:lin ang="5400000" scaled="1"/>
          </a:gradFill>
          <a:ln>
            <a:noFill/>
          </a:ln>
          <a:effectLst/>
          <a:extLst/>
        </p:spPr>
        <p:txBody>
          <a:bodyPr wrap="none" anchor="ctr"/>
          <a:lstStyle/>
          <a:p>
            <a:pPr algn="ctr">
              <a:defRPr/>
            </a:pPr>
            <a:endParaRPr lang="en-US" altLang="en-US" sz="6600" b="1" i="1">
              <a:solidFill>
                <a:srgbClr val="000066"/>
              </a:solidFill>
            </a:endParaRPr>
          </a:p>
        </p:txBody>
      </p:sp>
      <p:sp>
        <p:nvSpPr>
          <p:cNvPr id="6179" name="Rectangle 35"/>
          <p:cNvSpPr>
            <a:spLocks noChangeArrowheads="1"/>
          </p:cNvSpPr>
          <p:nvPr/>
        </p:nvSpPr>
        <p:spPr bwMode="auto">
          <a:xfrm>
            <a:off x="-30163" y="76200"/>
            <a:ext cx="3199447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a:solidFill>
                  <a:schemeClr val="bg1"/>
                </a:solidFill>
                <a:latin typeface="Impact" pitchFamily="34" charset="0"/>
              </a:rPr>
              <a:t>JEOPARDY     JEOPARDY     JEOPARDY     JEOPARDY     JEOPARDY     JEOPARDY     JEOPARDY     JEOPARDY JEOPARDY     JEOPARDY     JEOPARDY     JEOPARDY     JEOPARDY     JEOPARDY  JEOPARDY     JEOPARDY     JEOPARDY     JEOPARDY     JEOPARDY   </a:t>
            </a:r>
          </a:p>
        </p:txBody>
      </p:sp>
      <p:sp>
        <p:nvSpPr>
          <p:cNvPr id="6180" name="Rectangle 36"/>
          <p:cNvSpPr>
            <a:spLocks noChangeArrowheads="1"/>
          </p:cNvSpPr>
          <p:nvPr/>
        </p:nvSpPr>
        <p:spPr bwMode="auto">
          <a:xfrm>
            <a:off x="-22850475"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a:extLst/>
        </p:spPr>
        <p:txBody>
          <a:bodyPr lIns="0" tIns="0" rIns="0" bIns="0" anchor="ctr"/>
          <a:lstStyle/>
          <a:p>
            <a:pPr algn="ctr">
              <a:defRPr/>
            </a:pPr>
            <a:r>
              <a:rPr lang="en-US" altLang="en-US" sz="2800" dirty="0">
                <a:solidFill>
                  <a:schemeClr val="bg1"/>
                </a:solidFill>
                <a:latin typeface="Impact" pitchFamily="34" charset="0"/>
              </a:rPr>
              <a:t>JEOPARDY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p>
        </p:txBody>
      </p:sp>
      <p:pic>
        <p:nvPicPr>
          <p:cNvPr id="616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3" y="1905000"/>
            <a:ext cx="8915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0">
    <p:sndAc>
      <p:stSnd>
        <p:snd r:embed="rId3" name="Jeopardy Intro 1.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8.33333E-7 0.03007 L -2.49896 0.03007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8.33333E-7 -0.03098 L 2.49896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5"/>
          <p:cNvSpPr txBox="1">
            <a:spLocks noChangeArrowheads="1"/>
          </p:cNvSpPr>
          <p:nvPr/>
        </p:nvSpPr>
        <p:spPr bwMode="auto">
          <a:xfrm>
            <a:off x="815975" y="986106"/>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Who is the Victim </a:t>
            </a:r>
            <a:r>
              <a:rPr lang="en-US" altLang="en-US" sz="6000" dirty="0">
                <a:solidFill>
                  <a:schemeClr val="bg1"/>
                </a:solidFill>
                <a:latin typeface="Arial Black" pitchFamily="34" charset="0"/>
                <a:cs typeface="Arial" charset="0"/>
              </a:rPr>
              <a:t>and Witness Liaison Officer </a:t>
            </a:r>
            <a:r>
              <a:rPr lang="en-US" altLang="en-US" sz="6000" dirty="0" smtClean="0">
                <a:solidFill>
                  <a:schemeClr val="bg1"/>
                </a:solidFill>
                <a:latin typeface="Arial Black" pitchFamily="34" charset="0"/>
                <a:cs typeface="Arial" charset="0"/>
              </a:rPr>
              <a:t>(VWLO)? </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p:cNvSpPr txBox="1">
            <a:spLocks noChangeArrowheads="1"/>
          </p:cNvSpPr>
          <p:nvPr/>
        </p:nvSpPr>
        <p:spPr bwMode="auto">
          <a:xfrm>
            <a:off x="815975" y="1109215"/>
            <a:ext cx="75660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dirty="0" smtClean="0">
              <a:solidFill>
                <a:schemeClr val="bg1"/>
              </a:solidFill>
              <a:latin typeface="Arial Black" pitchFamily="34" charset="0"/>
              <a:cs typeface="Arial" charset="0"/>
            </a:endParaRPr>
          </a:p>
          <a:p>
            <a:pPr algn="ctr">
              <a:spcBef>
                <a:spcPct val="0"/>
              </a:spcBef>
              <a:buFontTx/>
              <a:buNone/>
            </a:pPr>
            <a:r>
              <a:rPr lang="en-US" altLang="en-US" dirty="0">
                <a:solidFill>
                  <a:schemeClr val="bg1"/>
                </a:solidFill>
                <a:latin typeface="Arial Black" pitchFamily="34" charset="0"/>
                <a:cs typeface="Arial" charset="0"/>
              </a:rPr>
              <a:t>Every commander (battalion/squadron-level or</a:t>
            </a:r>
          </a:p>
          <a:p>
            <a:pPr algn="ctr">
              <a:spcBef>
                <a:spcPct val="0"/>
              </a:spcBef>
              <a:buFontTx/>
              <a:buNone/>
            </a:pPr>
            <a:r>
              <a:rPr lang="en-US" altLang="en-US" dirty="0">
                <a:solidFill>
                  <a:schemeClr val="bg1"/>
                </a:solidFill>
                <a:latin typeface="Arial Black" pitchFamily="34" charset="0"/>
                <a:cs typeface="Arial" charset="0"/>
              </a:rPr>
              <a:t>equivalent and above) shall appoint, in writing, by name, title</a:t>
            </a:r>
            <a:r>
              <a:rPr lang="en-US" altLang="en-US" dirty="0" smtClean="0">
                <a:solidFill>
                  <a:schemeClr val="bg1"/>
                </a:solidFill>
                <a:latin typeface="Arial Black" pitchFamily="34" charset="0"/>
                <a:cs typeface="Arial" charset="0"/>
              </a:rPr>
              <a:t>, duty </a:t>
            </a:r>
            <a:r>
              <a:rPr lang="en-US" altLang="en-US" dirty="0">
                <a:solidFill>
                  <a:schemeClr val="bg1"/>
                </a:solidFill>
                <a:latin typeface="Arial Black" pitchFamily="34" charset="0"/>
                <a:cs typeface="Arial" charset="0"/>
              </a:rPr>
              <a:t>address, and telephone number, </a:t>
            </a:r>
            <a:r>
              <a:rPr lang="en-US" altLang="en-US" dirty="0" smtClean="0">
                <a:solidFill>
                  <a:schemeClr val="bg1"/>
                </a:solidFill>
                <a:latin typeface="Arial Black" pitchFamily="34" charset="0"/>
                <a:cs typeface="Arial" charset="0"/>
              </a:rPr>
              <a:t>a ____________</a:t>
            </a:r>
            <a:endParaRPr lang="en-US" altLang="en-US" sz="36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Who is VWAC?</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5"/>
          <p:cNvSpPr txBox="1">
            <a:spLocks noChangeArrowheads="1"/>
          </p:cNvSpPr>
          <p:nvPr/>
        </p:nvSpPr>
        <p:spPr bwMode="auto">
          <a:xfrm>
            <a:off x="815975" y="2471677"/>
            <a:ext cx="7566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600" dirty="0" smtClean="0">
                <a:solidFill>
                  <a:schemeClr val="bg1"/>
                </a:solidFill>
                <a:latin typeface="Arial Black" pitchFamily="34" charset="0"/>
                <a:cs typeface="Arial" charset="0"/>
              </a:rPr>
              <a:t>Initial Information for Victim and Witnesses of Crime</a:t>
            </a:r>
            <a:endParaRPr lang="en-US" altLang="en-US" sz="36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a DD Form 2701?</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762000" y="304800"/>
            <a:ext cx="75660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400" dirty="0" smtClean="0">
                <a:solidFill>
                  <a:schemeClr val="bg1"/>
                </a:solidFill>
                <a:latin typeface="Arial Black" pitchFamily="34" charset="0"/>
                <a:cs typeface="Arial" charset="0"/>
              </a:rPr>
              <a:t>This form contains the following:</a:t>
            </a:r>
          </a:p>
          <a:p>
            <a:pPr marL="342900" indent="-342900">
              <a:spcBef>
                <a:spcPct val="0"/>
              </a:spcBef>
            </a:pPr>
            <a:r>
              <a:rPr lang="en-US" altLang="en-US" sz="2400" dirty="0" smtClean="0">
                <a:solidFill>
                  <a:schemeClr val="bg1"/>
                </a:solidFill>
                <a:latin typeface="Arial Black" pitchFamily="34" charset="0"/>
                <a:cs typeface="Arial" charset="0"/>
              </a:rPr>
              <a:t>If you are threatened or harassed</a:t>
            </a:r>
          </a:p>
          <a:p>
            <a:pPr marL="342900" indent="-342900">
              <a:spcBef>
                <a:spcPct val="0"/>
              </a:spcBef>
            </a:pPr>
            <a:r>
              <a:rPr lang="en-US" altLang="en-US" sz="2400" dirty="0" smtClean="0">
                <a:solidFill>
                  <a:schemeClr val="bg1"/>
                </a:solidFill>
                <a:latin typeface="Arial Black" pitchFamily="34" charset="0"/>
                <a:cs typeface="Arial" charset="0"/>
              </a:rPr>
              <a:t>Safety</a:t>
            </a:r>
          </a:p>
          <a:p>
            <a:pPr marL="342900" indent="-342900">
              <a:spcBef>
                <a:spcPct val="0"/>
              </a:spcBef>
            </a:pPr>
            <a:r>
              <a:rPr lang="en-US" altLang="en-US" sz="2400" dirty="0" smtClean="0">
                <a:solidFill>
                  <a:schemeClr val="bg1"/>
                </a:solidFill>
                <a:latin typeface="Arial Black" pitchFamily="34" charset="0"/>
                <a:cs typeface="Arial" charset="0"/>
              </a:rPr>
              <a:t>If you were a victim of spouse or child abuse</a:t>
            </a:r>
          </a:p>
          <a:p>
            <a:pPr marL="342900" indent="-342900">
              <a:spcBef>
                <a:spcPct val="0"/>
              </a:spcBef>
            </a:pPr>
            <a:r>
              <a:rPr lang="en-US" altLang="en-US" sz="2400" dirty="0" smtClean="0">
                <a:solidFill>
                  <a:schemeClr val="bg1"/>
                </a:solidFill>
                <a:latin typeface="Arial Black" pitchFamily="34" charset="0"/>
                <a:cs typeface="Arial" charset="0"/>
              </a:rPr>
              <a:t>Restitution</a:t>
            </a:r>
          </a:p>
          <a:p>
            <a:pPr marL="342900" indent="-342900">
              <a:spcBef>
                <a:spcPct val="0"/>
              </a:spcBef>
            </a:pPr>
            <a:r>
              <a:rPr lang="en-US" altLang="en-US" sz="2400" dirty="0" smtClean="0">
                <a:solidFill>
                  <a:schemeClr val="bg1"/>
                </a:solidFill>
                <a:latin typeface="Arial Black" pitchFamily="34" charset="0"/>
                <a:cs typeface="Arial" charset="0"/>
              </a:rPr>
              <a:t>If you need assistance with your employer or command</a:t>
            </a:r>
          </a:p>
          <a:p>
            <a:pPr marL="342900" indent="-342900">
              <a:spcBef>
                <a:spcPct val="0"/>
              </a:spcBef>
            </a:pPr>
            <a:r>
              <a:rPr lang="en-US" altLang="en-US" sz="2400" dirty="0" smtClean="0">
                <a:solidFill>
                  <a:schemeClr val="bg1"/>
                </a:solidFill>
                <a:latin typeface="Arial Black" pitchFamily="34" charset="0"/>
                <a:cs typeface="Arial" charset="0"/>
              </a:rPr>
              <a:t>Pretrial confinement</a:t>
            </a:r>
          </a:p>
          <a:p>
            <a:pPr marL="342900" indent="-342900">
              <a:spcBef>
                <a:spcPct val="0"/>
              </a:spcBef>
            </a:pPr>
            <a:r>
              <a:rPr lang="en-US" altLang="en-US" sz="2400" dirty="0" smtClean="0">
                <a:solidFill>
                  <a:schemeClr val="bg1"/>
                </a:solidFill>
                <a:latin typeface="Arial Black" pitchFamily="34" charset="0"/>
                <a:cs typeface="Arial" charset="0"/>
              </a:rPr>
              <a:t>Trial</a:t>
            </a:r>
          </a:p>
          <a:p>
            <a:pPr marL="342900" indent="-342900">
              <a:spcBef>
                <a:spcPct val="0"/>
              </a:spcBef>
            </a:pPr>
            <a:r>
              <a:rPr lang="en-US" altLang="en-US" sz="2400" dirty="0" smtClean="0">
                <a:solidFill>
                  <a:schemeClr val="bg1"/>
                </a:solidFill>
                <a:latin typeface="Arial Black" pitchFamily="34" charset="0"/>
                <a:cs typeface="Arial" charset="0"/>
              </a:rPr>
              <a:t>Legal Assistance and Victim Legal Counsel</a:t>
            </a:r>
          </a:p>
          <a:p>
            <a:pPr marL="342900" indent="-342900">
              <a:spcBef>
                <a:spcPct val="0"/>
              </a:spcBef>
            </a:pPr>
            <a:r>
              <a:rPr lang="en-US" altLang="en-US" sz="2400" dirty="0" smtClean="0">
                <a:solidFill>
                  <a:schemeClr val="bg1"/>
                </a:solidFill>
                <a:latin typeface="Arial Black" pitchFamily="34" charset="0"/>
                <a:cs typeface="Arial" charset="0"/>
              </a:rPr>
              <a:t>If you believe you were the victim of reprisal, retaliation or ostracism</a:t>
            </a:r>
          </a:p>
          <a:p>
            <a:pPr marL="342900" indent="-342900">
              <a:spcBef>
                <a:spcPct val="0"/>
              </a:spcBef>
            </a:pPr>
            <a:endParaRPr lang="en-US" altLang="en-US" sz="24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What is </a:t>
            </a:r>
            <a:r>
              <a:rPr lang="en-US" altLang="en-US" sz="6000" dirty="0" smtClean="0">
                <a:solidFill>
                  <a:schemeClr val="bg1"/>
                </a:solidFill>
                <a:latin typeface="Arial Black" pitchFamily="34" charset="0"/>
                <a:cs typeface="Arial" charset="0"/>
              </a:rPr>
              <a:t>a DD </a:t>
            </a:r>
            <a:r>
              <a:rPr lang="en-US" altLang="en-US" sz="6000" dirty="0">
                <a:solidFill>
                  <a:schemeClr val="bg1"/>
                </a:solidFill>
                <a:latin typeface="Arial Black" pitchFamily="34" charset="0"/>
                <a:cs typeface="Arial" charset="0"/>
              </a:rPr>
              <a:t>Form 2701?</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5"/>
          <p:cNvSpPr txBox="1">
            <a:spLocks noChangeArrowheads="1"/>
          </p:cNvSpPr>
          <p:nvPr/>
        </p:nvSpPr>
        <p:spPr bwMode="auto">
          <a:xfrm>
            <a:off x="815975" y="1993879"/>
            <a:ext cx="7566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400" dirty="0">
                <a:solidFill>
                  <a:schemeClr val="bg1"/>
                </a:solidFill>
                <a:latin typeface="Arial Black" pitchFamily="34" charset="0"/>
                <a:cs typeface="Arial" charset="0"/>
              </a:rPr>
              <a:t>Collect </a:t>
            </a:r>
            <a:r>
              <a:rPr lang="en-US" altLang="en-US" sz="2400" dirty="0" smtClean="0">
                <a:solidFill>
                  <a:schemeClr val="bg1"/>
                </a:solidFill>
                <a:latin typeface="Arial Black" pitchFamily="34" charset="0"/>
                <a:cs typeface="Arial" charset="0"/>
              </a:rPr>
              <a:t>and </a:t>
            </a:r>
            <a:r>
              <a:rPr lang="en-US" altLang="en-US" sz="2400" dirty="0">
                <a:solidFill>
                  <a:schemeClr val="bg1"/>
                </a:solidFill>
                <a:latin typeface="Arial Black" pitchFamily="34" charset="0"/>
                <a:cs typeface="Arial" charset="0"/>
              </a:rPr>
              <a:t>forward</a:t>
            </a:r>
            <a:r>
              <a:rPr lang="en-US" altLang="en-US" sz="2400" dirty="0" smtClean="0">
                <a:solidFill>
                  <a:schemeClr val="bg1"/>
                </a:solidFill>
                <a:latin typeface="Arial Black" pitchFamily="34" charset="0"/>
                <a:cs typeface="Arial" charset="0"/>
              </a:rPr>
              <a:t>, </a:t>
            </a:r>
            <a:r>
              <a:rPr lang="en-US" altLang="en-US" sz="2400" dirty="0">
                <a:solidFill>
                  <a:schemeClr val="bg1"/>
                </a:solidFill>
                <a:latin typeface="Arial Black" pitchFamily="34" charset="0"/>
                <a:cs typeface="Arial" charset="0"/>
              </a:rPr>
              <a:t>on a quarterly basis </a:t>
            </a:r>
            <a:r>
              <a:rPr lang="en-US" altLang="en-US" sz="2400" dirty="0" smtClean="0">
                <a:solidFill>
                  <a:schemeClr val="bg1"/>
                </a:solidFill>
                <a:latin typeface="Arial Black" pitchFamily="34" charset="0"/>
                <a:cs typeface="Arial" charset="0"/>
              </a:rPr>
              <a:t>via ___________ the </a:t>
            </a:r>
            <a:r>
              <a:rPr lang="en-US" altLang="en-US" sz="2400" dirty="0">
                <a:solidFill>
                  <a:schemeClr val="bg1"/>
                </a:solidFill>
                <a:latin typeface="Arial Black" pitchFamily="34" charset="0"/>
                <a:cs typeface="Arial" charset="0"/>
              </a:rPr>
              <a:t>total number of victims and witnesses </a:t>
            </a:r>
            <a:r>
              <a:rPr lang="en-US" altLang="en-US" sz="2400" dirty="0" smtClean="0">
                <a:solidFill>
                  <a:schemeClr val="bg1"/>
                </a:solidFill>
                <a:latin typeface="Arial Black" pitchFamily="34" charset="0"/>
                <a:cs typeface="Arial" charset="0"/>
              </a:rPr>
              <a:t>who received </a:t>
            </a:r>
            <a:r>
              <a:rPr lang="en-US" altLang="en-US" sz="2400" dirty="0">
                <a:solidFill>
                  <a:schemeClr val="bg1"/>
                </a:solidFill>
                <a:latin typeface="Arial Black" pitchFamily="34" charset="0"/>
                <a:cs typeface="Arial" charset="0"/>
              </a:rPr>
              <a:t>DD Form 2701-2703 and the total number of victims and</a:t>
            </a:r>
          </a:p>
          <a:p>
            <a:pPr algn="ctr">
              <a:spcBef>
                <a:spcPct val="0"/>
              </a:spcBef>
              <a:buFontTx/>
              <a:buNone/>
            </a:pPr>
            <a:r>
              <a:rPr lang="en-US" altLang="en-US" sz="2400" dirty="0">
                <a:solidFill>
                  <a:schemeClr val="bg1"/>
                </a:solidFill>
                <a:latin typeface="Arial Black" pitchFamily="34" charset="0"/>
                <a:cs typeface="Arial" charset="0"/>
              </a:rPr>
              <a:t>witnesses who elected via DD Form 2704 to be notified of </a:t>
            </a:r>
            <a:r>
              <a:rPr lang="en-US" altLang="en-US" sz="2400" dirty="0" smtClean="0">
                <a:solidFill>
                  <a:schemeClr val="bg1"/>
                </a:solidFill>
                <a:latin typeface="Arial Black" pitchFamily="34" charset="0"/>
                <a:cs typeface="Arial" charset="0"/>
              </a:rPr>
              <a:t>changes in </a:t>
            </a:r>
            <a:r>
              <a:rPr lang="en-US" altLang="en-US" sz="2400" dirty="0">
                <a:solidFill>
                  <a:schemeClr val="bg1"/>
                </a:solidFill>
                <a:latin typeface="Arial Black" pitchFamily="34" charset="0"/>
                <a:cs typeface="Arial" charset="0"/>
              </a:rPr>
              <a:t>prisoner status.</a:t>
            </a:r>
          </a:p>
        </p:txBody>
      </p:sp>
    </p:spTree>
  </p:cSld>
  <p:clrMapOvr>
    <a:masterClrMapping/>
  </p:clrMapOvr>
  <p:transition spd="slow">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5"/>
          <p:cNvSpPr txBox="1">
            <a:spLocks noChangeArrowheads="1"/>
          </p:cNvSpPr>
          <p:nvPr/>
        </p:nvSpPr>
        <p:spPr bwMode="auto">
          <a:xfrm>
            <a:off x="815975" y="2178548"/>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a:t>
            </a:r>
            <a:r>
              <a:rPr lang="en-US" altLang="en-US" sz="6000" dirty="0">
                <a:solidFill>
                  <a:schemeClr val="bg1"/>
                </a:solidFill>
                <a:latin typeface="Arial Black" pitchFamily="34" charset="0"/>
                <a:cs typeface="Arial" charset="0"/>
              </a:rPr>
              <a:t>is </a:t>
            </a:r>
            <a:r>
              <a:rPr lang="en-US" altLang="en-US" sz="6000" dirty="0" smtClean="0">
                <a:solidFill>
                  <a:schemeClr val="bg1"/>
                </a:solidFill>
                <a:latin typeface="Arial Black" pitchFamily="34" charset="0"/>
                <a:cs typeface="Arial" charset="0"/>
              </a:rPr>
              <a:t>a DD Form 2706?</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5"/>
          <p:cNvSpPr txBox="1">
            <a:spLocks noChangeArrowheads="1"/>
          </p:cNvSpPr>
          <p:nvPr/>
        </p:nvSpPr>
        <p:spPr bwMode="auto">
          <a:xfrm>
            <a:off x="815975" y="1794570"/>
            <a:ext cx="75660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dirty="0" smtClean="0">
                <a:solidFill>
                  <a:schemeClr val="bg1"/>
                </a:solidFill>
                <a:latin typeface="Arial Black" pitchFamily="34" charset="0"/>
                <a:cs typeface="Arial" charset="0"/>
              </a:rPr>
              <a:t>This form informs </a:t>
            </a:r>
            <a:r>
              <a:rPr lang="en-US" altLang="en-US" dirty="0">
                <a:solidFill>
                  <a:schemeClr val="bg1"/>
                </a:solidFill>
                <a:latin typeface="Arial Black" pitchFamily="34" charset="0"/>
                <a:cs typeface="Arial" charset="0"/>
              </a:rPr>
              <a:t>victims of spousal or </a:t>
            </a:r>
            <a:r>
              <a:rPr lang="en-US" altLang="en-US" dirty="0" smtClean="0">
                <a:solidFill>
                  <a:schemeClr val="bg1"/>
                </a:solidFill>
                <a:latin typeface="Arial Black" pitchFamily="34" charset="0"/>
                <a:cs typeface="Arial" charset="0"/>
              </a:rPr>
              <a:t>interfamilial </a:t>
            </a:r>
            <a:r>
              <a:rPr lang="en-US" altLang="en-US" dirty="0">
                <a:solidFill>
                  <a:schemeClr val="bg1"/>
                </a:solidFill>
                <a:latin typeface="Arial Black" pitchFamily="34" charset="0"/>
                <a:cs typeface="Arial" charset="0"/>
              </a:rPr>
              <a:t>abuse </a:t>
            </a:r>
            <a:r>
              <a:rPr lang="en-US" altLang="en-US" dirty="0" smtClean="0">
                <a:solidFill>
                  <a:schemeClr val="bg1"/>
                </a:solidFill>
                <a:latin typeface="Arial Black" pitchFamily="34" charset="0"/>
                <a:cs typeface="Arial" charset="0"/>
              </a:rPr>
              <a:t>of the </a:t>
            </a:r>
            <a:r>
              <a:rPr lang="en-US" altLang="en-US" dirty="0">
                <a:solidFill>
                  <a:schemeClr val="bg1"/>
                </a:solidFill>
                <a:latin typeface="Arial Black" pitchFamily="34" charset="0"/>
                <a:cs typeface="Arial" charset="0"/>
              </a:rPr>
              <a:t>benefits provided under Transitional Compensation for </a:t>
            </a:r>
            <a:r>
              <a:rPr lang="en-US" altLang="en-US" dirty="0" smtClean="0">
                <a:solidFill>
                  <a:schemeClr val="bg1"/>
                </a:solidFill>
                <a:latin typeface="Arial Black" pitchFamily="34" charset="0"/>
                <a:cs typeface="Arial" charset="0"/>
              </a:rPr>
              <a:t>Abused Family </a:t>
            </a:r>
            <a:r>
              <a:rPr lang="en-US" altLang="en-US" dirty="0">
                <a:solidFill>
                  <a:schemeClr val="bg1"/>
                </a:solidFill>
                <a:latin typeface="Arial Black" pitchFamily="34" charset="0"/>
                <a:cs typeface="Arial" charset="0"/>
              </a:rPr>
              <a:t>Members.</a:t>
            </a:r>
          </a:p>
        </p:txBody>
      </p:sp>
    </p:spTree>
  </p:cSld>
  <p:clrMapOvr>
    <a:masterClrMapping/>
  </p:clrMapOvr>
  <p:transition spd="slow">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Text Box 42"/>
          <p:cNvSpPr txBox="1">
            <a:spLocks noChangeArrowheads="1"/>
          </p:cNvSpPr>
          <p:nvPr/>
        </p:nvSpPr>
        <p:spPr bwMode="auto">
          <a:xfrm>
            <a:off x="762000"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4" action="ppaction://hlinksldjump"/>
              </a:rPr>
              <a:t>$100</a:t>
            </a:r>
            <a:endParaRPr lang="en-US" altLang="en-US" sz="2800" b="1" dirty="0">
              <a:solidFill>
                <a:srgbClr val="000000"/>
              </a:solidFill>
              <a:latin typeface="Impact" pitchFamily="34" charset="0"/>
            </a:endParaRPr>
          </a:p>
        </p:txBody>
      </p:sp>
      <p:sp>
        <p:nvSpPr>
          <p:cNvPr id="11268" name="Text Box 53"/>
          <p:cNvSpPr txBox="1">
            <a:spLocks noChangeArrowheads="1"/>
          </p:cNvSpPr>
          <p:nvPr/>
        </p:nvSpPr>
        <p:spPr bwMode="auto">
          <a:xfrm>
            <a:off x="3316288"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5" action="ppaction://hlinksldjump"/>
              </a:rPr>
              <a:t>$100</a:t>
            </a:r>
            <a:endParaRPr lang="en-US" altLang="en-US" sz="2800" b="1">
              <a:solidFill>
                <a:srgbClr val="000000"/>
              </a:solidFill>
              <a:latin typeface="Impact" pitchFamily="34" charset="0"/>
            </a:endParaRPr>
          </a:p>
        </p:txBody>
      </p:sp>
      <p:sp>
        <p:nvSpPr>
          <p:cNvPr id="11269" name="Text Box 58"/>
          <p:cNvSpPr txBox="1">
            <a:spLocks noChangeArrowheads="1"/>
          </p:cNvSpPr>
          <p:nvPr/>
        </p:nvSpPr>
        <p:spPr bwMode="auto">
          <a:xfrm>
            <a:off x="4648200"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6" action="ppaction://hlinksldjump"/>
              </a:rPr>
              <a:t>$100</a:t>
            </a:r>
            <a:endParaRPr lang="en-US" altLang="en-US" sz="2800" b="1">
              <a:solidFill>
                <a:srgbClr val="000000"/>
              </a:solidFill>
              <a:latin typeface="Impact" pitchFamily="34" charset="0"/>
            </a:endParaRPr>
          </a:p>
        </p:txBody>
      </p:sp>
      <p:sp>
        <p:nvSpPr>
          <p:cNvPr id="11270" name="Text Box 63"/>
          <p:cNvSpPr txBox="1">
            <a:spLocks noChangeArrowheads="1"/>
          </p:cNvSpPr>
          <p:nvPr/>
        </p:nvSpPr>
        <p:spPr bwMode="auto">
          <a:xfrm>
            <a:off x="5943600"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7" action="ppaction://hlinksldjump"/>
              </a:rPr>
              <a:t>$100</a:t>
            </a:r>
            <a:endParaRPr lang="en-US" altLang="en-US" sz="2800" b="1">
              <a:solidFill>
                <a:srgbClr val="000000"/>
              </a:solidFill>
              <a:latin typeface="Impact" pitchFamily="34" charset="0"/>
            </a:endParaRPr>
          </a:p>
        </p:txBody>
      </p:sp>
      <p:sp>
        <p:nvSpPr>
          <p:cNvPr id="11271" name="Text Box 69"/>
          <p:cNvSpPr txBox="1">
            <a:spLocks noChangeArrowheads="1"/>
          </p:cNvSpPr>
          <p:nvPr/>
        </p:nvSpPr>
        <p:spPr bwMode="auto">
          <a:xfrm>
            <a:off x="7254875"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8" action="ppaction://hlinksldjump"/>
              </a:rPr>
              <a:t>$100</a:t>
            </a:r>
            <a:endParaRPr lang="en-US" altLang="en-US" sz="2800" b="1" dirty="0">
              <a:solidFill>
                <a:srgbClr val="000000"/>
              </a:solidFill>
              <a:latin typeface="Impact" pitchFamily="34" charset="0"/>
            </a:endParaRPr>
          </a:p>
        </p:txBody>
      </p:sp>
      <p:sp>
        <p:nvSpPr>
          <p:cNvPr id="11272" name="Text Box 43"/>
          <p:cNvSpPr txBox="1">
            <a:spLocks noChangeArrowheads="1"/>
          </p:cNvSpPr>
          <p:nvPr/>
        </p:nvSpPr>
        <p:spPr bwMode="auto">
          <a:xfrm>
            <a:off x="762000"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9" action="ppaction://hlinksldjump"/>
              </a:rPr>
              <a:t>$200</a:t>
            </a:r>
            <a:endParaRPr lang="en-US" altLang="en-US" sz="2800" b="1">
              <a:solidFill>
                <a:srgbClr val="000000"/>
              </a:solidFill>
              <a:latin typeface="Impact" pitchFamily="34" charset="0"/>
            </a:endParaRPr>
          </a:p>
        </p:txBody>
      </p:sp>
      <p:sp>
        <p:nvSpPr>
          <p:cNvPr id="11273" name="Text Box 49"/>
          <p:cNvSpPr txBox="1">
            <a:spLocks noChangeArrowheads="1"/>
          </p:cNvSpPr>
          <p:nvPr/>
        </p:nvSpPr>
        <p:spPr bwMode="auto">
          <a:xfrm>
            <a:off x="2035175"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0" action="ppaction://hlinksldjump"/>
              </a:rPr>
              <a:t>$200</a:t>
            </a:r>
            <a:endParaRPr lang="en-US" altLang="en-US" sz="2800" b="1" dirty="0">
              <a:solidFill>
                <a:srgbClr val="000000"/>
              </a:solidFill>
              <a:latin typeface="Impact" pitchFamily="34" charset="0"/>
            </a:endParaRPr>
          </a:p>
        </p:txBody>
      </p:sp>
      <p:sp>
        <p:nvSpPr>
          <p:cNvPr id="11274" name="Text Box 54"/>
          <p:cNvSpPr txBox="1">
            <a:spLocks noChangeArrowheads="1"/>
          </p:cNvSpPr>
          <p:nvPr/>
        </p:nvSpPr>
        <p:spPr bwMode="auto">
          <a:xfrm>
            <a:off x="3317875"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1" action="ppaction://hlinksldjump"/>
              </a:rPr>
              <a:t>$200</a:t>
            </a:r>
            <a:endParaRPr lang="en-US" altLang="en-US" sz="2800" b="1">
              <a:solidFill>
                <a:srgbClr val="000000"/>
              </a:solidFill>
              <a:latin typeface="Impact" pitchFamily="34" charset="0"/>
            </a:endParaRPr>
          </a:p>
        </p:txBody>
      </p:sp>
      <p:sp>
        <p:nvSpPr>
          <p:cNvPr id="11275" name="Text Box 59"/>
          <p:cNvSpPr txBox="1">
            <a:spLocks noChangeArrowheads="1"/>
          </p:cNvSpPr>
          <p:nvPr/>
        </p:nvSpPr>
        <p:spPr bwMode="auto">
          <a:xfrm>
            <a:off x="4648200"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2" action="ppaction://hlinksldjump"/>
              </a:rPr>
              <a:t>$200</a:t>
            </a:r>
            <a:endParaRPr lang="en-US" altLang="en-US" sz="2800" b="1">
              <a:solidFill>
                <a:srgbClr val="000000"/>
              </a:solidFill>
              <a:latin typeface="Impact" pitchFamily="34" charset="0"/>
            </a:endParaRPr>
          </a:p>
        </p:txBody>
      </p:sp>
      <p:sp>
        <p:nvSpPr>
          <p:cNvPr id="11276" name="Text Box 64"/>
          <p:cNvSpPr txBox="1">
            <a:spLocks noChangeArrowheads="1"/>
          </p:cNvSpPr>
          <p:nvPr/>
        </p:nvSpPr>
        <p:spPr bwMode="auto">
          <a:xfrm>
            <a:off x="5943600"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3" action="ppaction://hlinksldjump"/>
              </a:rPr>
              <a:t>$200</a:t>
            </a:r>
            <a:endParaRPr lang="en-US" altLang="en-US" sz="2800" b="1">
              <a:solidFill>
                <a:srgbClr val="000000"/>
              </a:solidFill>
              <a:latin typeface="Impact" pitchFamily="34" charset="0"/>
            </a:endParaRPr>
          </a:p>
        </p:txBody>
      </p:sp>
      <p:sp>
        <p:nvSpPr>
          <p:cNvPr id="11277" name="Text Box 70"/>
          <p:cNvSpPr txBox="1">
            <a:spLocks noChangeArrowheads="1"/>
          </p:cNvSpPr>
          <p:nvPr/>
        </p:nvSpPr>
        <p:spPr bwMode="auto">
          <a:xfrm>
            <a:off x="7254875"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4" action="ppaction://hlinksldjump"/>
              </a:rPr>
              <a:t>$200</a:t>
            </a:r>
            <a:endParaRPr lang="en-US" altLang="en-US" sz="2800" b="1">
              <a:solidFill>
                <a:srgbClr val="000000"/>
              </a:solidFill>
              <a:latin typeface="Impact" pitchFamily="34" charset="0"/>
            </a:endParaRPr>
          </a:p>
        </p:txBody>
      </p:sp>
      <p:sp>
        <p:nvSpPr>
          <p:cNvPr id="11278" name="Text Box 44"/>
          <p:cNvSpPr txBox="1">
            <a:spLocks noChangeArrowheads="1"/>
          </p:cNvSpPr>
          <p:nvPr/>
        </p:nvSpPr>
        <p:spPr bwMode="auto">
          <a:xfrm>
            <a:off x="762000" y="321627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5" action="ppaction://hlinksldjump"/>
              </a:rPr>
              <a:t>$300</a:t>
            </a:r>
            <a:endParaRPr lang="en-US" altLang="en-US" sz="2800" b="1">
              <a:solidFill>
                <a:srgbClr val="000000"/>
              </a:solidFill>
              <a:latin typeface="Impact" pitchFamily="34" charset="0"/>
            </a:endParaRPr>
          </a:p>
        </p:txBody>
      </p:sp>
      <p:sp>
        <p:nvSpPr>
          <p:cNvPr id="11279" name="Text Box 50"/>
          <p:cNvSpPr txBox="1">
            <a:spLocks noChangeArrowheads="1"/>
          </p:cNvSpPr>
          <p:nvPr/>
        </p:nvSpPr>
        <p:spPr bwMode="auto">
          <a:xfrm>
            <a:off x="2035175" y="32131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6" action="ppaction://hlinksldjump"/>
              </a:rPr>
              <a:t>$300</a:t>
            </a:r>
            <a:endParaRPr lang="en-US" altLang="en-US" sz="2800" b="1">
              <a:solidFill>
                <a:srgbClr val="000000"/>
              </a:solidFill>
              <a:latin typeface="Impact" pitchFamily="34" charset="0"/>
            </a:endParaRPr>
          </a:p>
        </p:txBody>
      </p:sp>
      <p:sp>
        <p:nvSpPr>
          <p:cNvPr id="11280" name="Text Box 55"/>
          <p:cNvSpPr txBox="1">
            <a:spLocks noChangeArrowheads="1"/>
          </p:cNvSpPr>
          <p:nvPr/>
        </p:nvSpPr>
        <p:spPr bwMode="auto">
          <a:xfrm>
            <a:off x="3317875" y="32004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7" action="ppaction://hlinksldjump"/>
              </a:rPr>
              <a:t>$300</a:t>
            </a:r>
            <a:endParaRPr lang="en-US" altLang="en-US" sz="2800" b="1">
              <a:solidFill>
                <a:srgbClr val="000000"/>
              </a:solidFill>
              <a:latin typeface="Impact" pitchFamily="34" charset="0"/>
            </a:endParaRPr>
          </a:p>
        </p:txBody>
      </p:sp>
      <p:sp>
        <p:nvSpPr>
          <p:cNvPr id="11281" name="Text Box 60"/>
          <p:cNvSpPr txBox="1">
            <a:spLocks noChangeArrowheads="1"/>
          </p:cNvSpPr>
          <p:nvPr/>
        </p:nvSpPr>
        <p:spPr bwMode="auto">
          <a:xfrm>
            <a:off x="4648200" y="32131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8" action="ppaction://hlinksldjump"/>
              </a:rPr>
              <a:t>$300</a:t>
            </a:r>
            <a:endParaRPr lang="en-US" altLang="en-US" sz="2800" b="1">
              <a:solidFill>
                <a:srgbClr val="000000"/>
              </a:solidFill>
              <a:latin typeface="Impact" pitchFamily="34" charset="0"/>
            </a:endParaRPr>
          </a:p>
        </p:txBody>
      </p:sp>
      <p:sp>
        <p:nvSpPr>
          <p:cNvPr id="11282" name="Text Box 65"/>
          <p:cNvSpPr txBox="1">
            <a:spLocks noChangeArrowheads="1"/>
          </p:cNvSpPr>
          <p:nvPr/>
        </p:nvSpPr>
        <p:spPr bwMode="auto">
          <a:xfrm>
            <a:off x="5943600" y="32131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9" action="ppaction://hlinksldjump"/>
              </a:rPr>
              <a:t>$300</a:t>
            </a:r>
            <a:endParaRPr lang="en-US" altLang="en-US" sz="2800" b="1">
              <a:solidFill>
                <a:srgbClr val="000000"/>
              </a:solidFill>
              <a:latin typeface="Impact" pitchFamily="34" charset="0"/>
            </a:endParaRPr>
          </a:p>
        </p:txBody>
      </p:sp>
      <p:sp>
        <p:nvSpPr>
          <p:cNvPr id="11283" name="Text Box 71"/>
          <p:cNvSpPr txBox="1">
            <a:spLocks noChangeArrowheads="1"/>
          </p:cNvSpPr>
          <p:nvPr/>
        </p:nvSpPr>
        <p:spPr bwMode="auto">
          <a:xfrm>
            <a:off x="7254875" y="32131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0" action="ppaction://hlinksldjump"/>
              </a:rPr>
              <a:t>$300</a:t>
            </a:r>
            <a:endParaRPr lang="en-US" altLang="en-US" sz="2800" b="1">
              <a:solidFill>
                <a:srgbClr val="000000"/>
              </a:solidFill>
              <a:latin typeface="Impact" pitchFamily="34" charset="0"/>
            </a:endParaRPr>
          </a:p>
        </p:txBody>
      </p:sp>
      <p:sp>
        <p:nvSpPr>
          <p:cNvPr id="11284" name="Text Box 45"/>
          <p:cNvSpPr txBox="1">
            <a:spLocks noChangeArrowheads="1"/>
          </p:cNvSpPr>
          <p:nvPr/>
        </p:nvSpPr>
        <p:spPr bwMode="auto">
          <a:xfrm>
            <a:off x="762000" y="40100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1" action="ppaction://hlinksldjump"/>
              </a:rPr>
              <a:t>$400</a:t>
            </a:r>
            <a:endParaRPr lang="en-US" altLang="en-US" sz="2800" b="1">
              <a:solidFill>
                <a:srgbClr val="000000"/>
              </a:solidFill>
              <a:latin typeface="Impact" pitchFamily="34" charset="0"/>
            </a:endParaRPr>
          </a:p>
        </p:txBody>
      </p:sp>
      <p:sp>
        <p:nvSpPr>
          <p:cNvPr id="11285" name="Text Box 51"/>
          <p:cNvSpPr txBox="1">
            <a:spLocks noChangeArrowheads="1"/>
          </p:cNvSpPr>
          <p:nvPr/>
        </p:nvSpPr>
        <p:spPr bwMode="auto">
          <a:xfrm>
            <a:off x="2035175"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2" action="ppaction://hlinksldjump"/>
              </a:rPr>
              <a:t>$400</a:t>
            </a:r>
            <a:endParaRPr lang="en-US" altLang="en-US" sz="2800" b="1">
              <a:solidFill>
                <a:srgbClr val="000000"/>
              </a:solidFill>
              <a:latin typeface="Impact" pitchFamily="34" charset="0"/>
            </a:endParaRPr>
          </a:p>
        </p:txBody>
      </p:sp>
      <p:sp>
        <p:nvSpPr>
          <p:cNvPr id="11286" name="Text Box 56"/>
          <p:cNvSpPr txBox="1">
            <a:spLocks noChangeArrowheads="1"/>
          </p:cNvSpPr>
          <p:nvPr/>
        </p:nvSpPr>
        <p:spPr bwMode="auto">
          <a:xfrm>
            <a:off x="3317875"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3" action="ppaction://hlinksldjump"/>
              </a:rPr>
              <a:t>$400</a:t>
            </a:r>
            <a:endParaRPr lang="en-US" altLang="en-US" sz="2800" b="1">
              <a:solidFill>
                <a:srgbClr val="000000"/>
              </a:solidFill>
              <a:latin typeface="Impact" pitchFamily="34" charset="0"/>
            </a:endParaRPr>
          </a:p>
        </p:txBody>
      </p:sp>
      <p:sp>
        <p:nvSpPr>
          <p:cNvPr id="11287" name="Text Box 61"/>
          <p:cNvSpPr txBox="1">
            <a:spLocks noChangeArrowheads="1"/>
          </p:cNvSpPr>
          <p:nvPr/>
        </p:nvSpPr>
        <p:spPr bwMode="auto">
          <a:xfrm>
            <a:off x="4648200"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4" action="ppaction://hlinksldjump"/>
              </a:rPr>
              <a:t>$400</a:t>
            </a:r>
            <a:endParaRPr lang="en-US" altLang="en-US" sz="2800" b="1">
              <a:solidFill>
                <a:srgbClr val="000000"/>
              </a:solidFill>
              <a:latin typeface="Impact" pitchFamily="34" charset="0"/>
            </a:endParaRPr>
          </a:p>
        </p:txBody>
      </p:sp>
      <p:sp>
        <p:nvSpPr>
          <p:cNvPr id="11288" name="Text Box 66"/>
          <p:cNvSpPr txBox="1">
            <a:spLocks noChangeArrowheads="1"/>
          </p:cNvSpPr>
          <p:nvPr/>
        </p:nvSpPr>
        <p:spPr bwMode="auto">
          <a:xfrm>
            <a:off x="5943600"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5" action="ppaction://hlinksldjump"/>
              </a:rPr>
              <a:t>$400</a:t>
            </a:r>
            <a:endParaRPr lang="en-US" altLang="en-US" sz="2800" b="1">
              <a:solidFill>
                <a:srgbClr val="000000"/>
              </a:solidFill>
              <a:latin typeface="Impact" pitchFamily="34" charset="0"/>
            </a:endParaRPr>
          </a:p>
        </p:txBody>
      </p:sp>
      <p:sp>
        <p:nvSpPr>
          <p:cNvPr id="11289" name="Text Box 72"/>
          <p:cNvSpPr txBox="1">
            <a:spLocks noChangeArrowheads="1"/>
          </p:cNvSpPr>
          <p:nvPr/>
        </p:nvSpPr>
        <p:spPr bwMode="auto">
          <a:xfrm>
            <a:off x="7254875"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6" action="ppaction://hlinksldjump"/>
              </a:rPr>
              <a:t>$400</a:t>
            </a:r>
            <a:endParaRPr lang="en-US" altLang="en-US" sz="2800" b="1">
              <a:solidFill>
                <a:srgbClr val="000000"/>
              </a:solidFill>
              <a:latin typeface="Impact" pitchFamily="34" charset="0"/>
            </a:endParaRPr>
          </a:p>
        </p:txBody>
      </p:sp>
      <p:sp>
        <p:nvSpPr>
          <p:cNvPr id="11290" name="Text Box 46"/>
          <p:cNvSpPr txBox="1">
            <a:spLocks noChangeArrowheads="1"/>
          </p:cNvSpPr>
          <p:nvPr/>
        </p:nvSpPr>
        <p:spPr bwMode="auto">
          <a:xfrm>
            <a:off x="762000" y="480377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7" action="ppaction://hlinksldjump"/>
              </a:rPr>
              <a:t>$500</a:t>
            </a:r>
            <a:endParaRPr lang="en-US" altLang="en-US" sz="2800" b="1">
              <a:solidFill>
                <a:srgbClr val="000000"/>
              </a:solidFill>
              <a:latin typeface="Impact" pitchFamily="34" charset="0"/>
            </a:endParaRPr>
          </a:p>
        </p:txBody>
      </p:sp>
      <p:sp>
        <p:nvSpPr>
          <p:cNvPr id="11291" name="Text Box 52"/>
          <p:cNvSpPr txBox="1">
            <a:spLocks noChangeArrowheads="1"/>
          </p:cNvSpPr>
          <p:nvPr/>
        </p:nvSpPr>
        <p:spPr bwMode="auto">
          <a:xfrm>
            <a:off x="2035175"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8" action="ppaction://hlinksldjump"/>
              </a:rPr>
              <a:t>$500</a:t>
            </a:r>
            <a:endParaRPr lang="en-US" altLang="en-US" sz="2800" b="1">
              <a:solidFill>
                <a:srgbClr val="000000"/>
              </a:solidFill>
              <a:latin typeface="Impact" pitchFamily="34" charset="0"/>
            </a:endParaRPr>
          </a:p>
        </p:txBody>
      </p:sp>
      <p:sp>
        <p:nvSpPr>
          <p:cNvPr id="11292" name="Text Box 57"/>
          <p:cNvSpPr txBox="1">
            <a:spLocks noChangeArrowheads="1"/>
          </p:cNvSpPr>
          <p:nvPr/>
        </p:nvSpPr>
        <p:spPr bwMode="auto">
          <a:xfrm>
            <a:off x="3317875"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9" action="ppaction://hlinksldjump"/>
              </a:rPr>
              <a:t>$500</a:t>
            </a:r>
            <a:endParaRPr lang="en-US" altLang="en-US" sz="2800" b="1">
              <a:solidFill>
                <a:srgbClr val="000000"/>
              </a:solidFill>
              <a:latin typeface="Impact" pitchFamily="34" charset="0"/>
            </a:endParaRPr>
          </a:p>
        </p:txBody>
      </p:sp>
      <p:sp>
        <p:nvSpPr>
          <p:cNvPr id="11293" name="Text Box 62"/>
          <p:cNvSpPr txBox="1">
            <a:spLocks noChangeArrowheads="1"/>
          </p:cNvSpPr>
          <p:nvPr/>
        </p:nvSpPr>
        <p:spPr bwMode="auto">
          <a:xfrm>
            <a:off x="4648200"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30" action="ppaction://hlinksldjump"/>
              </a:rPr>
              <a:t>$500</a:t>
            </a:r>
            <a:endParaRPr lang="en-US" altLang="en-US" sz="2800" b="1">
              <a:solidFill>
                <a:srgbClr val="000000"/>
              </a:solidFill>
              <a:latin typeface="Impact" pitchFamily="34" charset="0"/>
            </a:endParaRPr>
          </a:p>
        </p:txBody>
      </p:sp>
      <p:sp>
        <p:nvSpPr>
          <p:cNvPr id="11294" name="Text Box 67"/>
          <p:cNvSpPr txBox="1">
            <a:spLocks noChangeArrowheads="1"/>
          </p:cNvSpPr>
          <p:nvPr/>
        </p:nvSpPr>
        <p:spPr bwMode="auto">
          <a:xfrm>
            <a:off x="5943600"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31" action="ppaction://hlinksldjump"/>
              </a:rPr>
              <a:t>$500</a:t>
            </a:r>
            <a:endParaRPr lang="en-US" altLang="en-US" sz="2800" b="1">
              <a:solidFill>
                <a:srgbClr val="000000"/>
              </a:solidFill>
              <a:latin typeface="Impact" pitchFamily="34" charset="0"/>
            </a:endParaRPr>
          </a:p>
        </p:txBody>
      </p:sp>
      <p:sp>
        <p:nvSpPr>
          <p:cNvPr id="11295" name="Text Box 73"/>
          <p:cNvSpPr txBox="1">
            <a:spLocks noChangeArrowheads="1"/>
          </p:cNvSpPr>
          <p:nvPr/>
        </p:nvSpPr>
        <p:spPr bwMode="auto">
          <a:xfrm>
            <a:off x="7254875"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32" action="ppaction://hlinksldjump"/>
              </a:rPr>
              <a:t>$500</a:t>
            </a:r>
            <a:endParaRPr lang="en-US" altLang="en-US" sz="2800" b="1">
              <a:solidFill>
                <a:srgbClr val="000000"/>
              </a:solidFill>
              <a:latin typeface="Impact" pitchFamily="34" charset="0"/>
            </a:endParaRPr>
          </a:p>
        </p:txBody>
      </p:sp>
      <p:sp>
        <p:nvSpPr>
          <p:cNvPr id="3" name="TextBox 2"/>
          <p:cNvSpPr txBox="1"/>
          <p:nvPr/>
        </p:nvSpPr>
        <p:spPr>
          <a:xfrm>
            <a:off x="746125" y="910154"/>
            <a:ext cx="1166813" cy="276999"/>
          </a:xfrm>
          <a:prstGeom prst="rect">
            <a:avLst/>
          </a:prstGeom>
          <a:noFill/>
        </p:spPr>
        <p:txBody>
          <a:bodyPr anchor="ctr" anchorCtr="0">
            <a:spAutoFit/>
          </a:bodyPr>
          <a:lstStyle/>
          <a:p>
            <a:pPr algn="ctr"/>
            <a:r>
              <a:rPr lang="en-US" altLang="en-US" sz="1200" dirty="0" smtClean="0">
                <a:solidFill>
                  <a:schemeClr val="bg1"/>
                </a:solidFill>
                <a:latin typeface="Arial Black" pitchFamily="34" charset="0"/>
                <a:cs typeface="Arial" charset="0"/>
              </a:rPr>
              <a:t>Who am I</a:t>
            </a:r>
            <a:endParaRPr lang="en-US" altLang="en-US" sz="1200" dirty="0">
              <a:solidFill>
                <a:schemeClr val="bg1"/>
              </a:solidFill>
              <a:latin typeface="Arial Black" pitchFamily="34" charset="0"/>
              <a:cs typeface="Arial" charset="0"/>
            </a:endParaRPr>
          </a:p>
        </p:txBody>
      </p:sp>
      <p:sp>
        <p:nvSpPr>
          <p:cNvPr id="49" name="TextBox 48"/>
          <p:cNvSpPr txBox="1"/>
          <p:nvPr/>
        </p:nvSpPr>
        <p:spPr>
          <a:xfrm>
            <a:off x="2095500" y="910045"/>
            <a:ext cx="1165225" cy="276999"/>
          </a:xfrm>
          <a:prstGeom prst="rect">
            <a:avLst/>
          </a:prstGeom>
          <a:noFill/>
        </p:spPr>
        <p:txBody>
          <a:bodyPr anchor="ctr" anchorCtr="0">
            <a:spAutoFit/>
          </a:bodyPr>
          <a:lstStyle/>
          <a:p>
            <a:pPr algn="ctr"/>
            <a:r>
              <a:rPr lang="en-US" altLang="en-US" sz="1200" dirty="0" smtClean="0">
                <a:solidFill>
                  <a:schemeClr val="bg1"/>
                </a:solidFill>
                <a:latin typeface="Arial Black" pitchFamily="34" charset="0"/>
                <a:cs typeface="Arial" charset="0"/>
              </a:rPr>
              <a:t>Forms</a:t>
            </a:r>
            <a:endParaRPr lang="en-US" altLang="en-US" sz="1200" dirty="0">
              <a:solidFill>
                <a:schemeClr val="bg1"/>
              </a:solidFill>
              <a:latin typeface="Arial Black" pitchFamily="34" charset="0"/>
              <a:cs typeface="Arial" charset="0"/>
            </a:endParaRPr>
          </a:p>
        </p:txBody>
      </p:sp>
      <p:sp>
        <p:nvSpPr>
          <p:cNvPr id="50" name="TextBox 49"/>
          <p:cNvSpPr txBox="1"/>
          <p:nvPr/>
        </p:nvSpPr>
        <p:spPr>
          <a:xfrm>
            <a:off x="3375025" y="817712"/>
            <a:ext cx="1166813" cy="461665"/>
          </a:xfrm>
          <a:prstGeom prst="rect">
            <a:avLst/>
          </a:prstGeom>
          <a:noFill/>
        </p:spPr>
        <p:txBody>
          <a:bodyPr anchor="ctr" anchorCtr="0">
            <a:spAutoFit/>
          </a:bodyPr>
          <a:lstStyle/>
          <a:p>
            <a:pPr algn="ctr"/>
            <a:r>
              <a:rPr lang="en-US" altLang="en-US" sz="1200" dirty="0" smtClean="0">
                <a:solidFill>
                  <a:schemeClr val="bg1"/>
                </a:solidFill>
                <a:latin typeface="Arial Black" pitchFamily="34" charset="0"/>
                <a:cs typeface="Arial" charset="0"/>
              </a:rPr>
              <a:t>Trans</a:t>
            </a:r>
            <a:br>
              <a:rPr lang="en-US" altLang="en-US" sz="1200" dirty="0" smtClean="0">
                <a:solidFill>
                  <a:schemeClr val="bg1"/>
                </a:solidFill>
                <a:latin typeface="Arial Black" pitchFamily="34" charset="0"/>
                <a:cs typeface="Arial" charset="0"/>
              </a:rPr>
            </a:br>
            <a:r>
              <a:rPr lang="en-US" altLang="en-US" sz="1200" dirty="0" smtClean="0">
                <a:solidFill>
                  <a:schemeClr val="bg1"/>
                </a:solidFill>
                <a:latin typeface="Arial Black" pitchFamily="34" charset="0"/>
                <a:cs typeface="Arial" charset="0"/>
              </a:rPr>
              <a:t>Comp</a:t>
            </a:r>
            <a:endParaRPr lang="en-US" altLang="en-US" sz="1200" dirty="0">
              <a:solidFill>
                <a:schemeClr val="bg1"/>
              </a:solidFill>
              <a:latin typeface="Arial Black" pitchFamily="34" charset="0"/>
              <a:cs typeface="Arial" charset="0"/>
            </a:endParaRPr>
          </a:p>
        </p:txBody>
      </p:sp>
      <p:sp>
        <p:nvSpPr>
          <p:cNvPr id="51" name="TextBox 50"/>
          <p:cNvSpPr txBox="1"/>
          <p:nvPr/>
        </p:nvSpPr>
        <p:spPr>
          <a:xfrm>
            <a:off x="4654550" y="910045"/>
            <a:ext cx="1166813" cy="276999"/>
          </a:xfrm>
          <a:prstGeom prst="rect">
            <a:avLst/>
          </a:prstGeom>
          <a:noFill/>
        </p:spPr>
        <p:txBody>
          <a:bodyPr anchor="ctr" anchorCtr="0">
            <a:spAutoFit/>
          </a:bodyPr>
          <a:lstStyle/>
          <a:p>
            <a:pPr algn="ctr"/>
            <a:r>
              <a:rPr lang="en-US" altLang="en-US" sz="1200" dirty="0" smtClean="0">
                <a:solidFill>
                  <a:schemeClr val="bg1"/>
                </a:solidFill>
                <a:latin typeface="Arial Black" pitchFamily="34" charset="0"/>
                <a:cs typeface="Arial" charset="0"/>
              </a:rPr>
              <a:t>Art 139</a:t>
            </a:r>
            <a:endParaRPr lang="en-US" altLang="en-US" sz="1200" dirty="0">
              <a:solidFill>
                <a:schemeClr val="bg1"/>
              </a:solidFill>
              <a:latin typeface="Arial Black" pitchFamily="34" charset="0"/>
              <a:cs typeface="Arial" charset="0"/>
            </a:endParaRPr>
          </a:p>
        </p:txBody>
      </p:sp>
      <p:sp>
        <p:nvSpPr>
          <p:cNvPr id="52" name="TextBox 51"/>
          <p:cNvSpPr txBox="1"/>
          <p:nvPr/>
        </p:nvSpPr>
        <p:spPr>
          <a:xfrm>
            <a:off x="5995988" y="910045"/>
            <a:ext cx="1166812" cy="276999"/>
          </a:xfrm>
          <a:prstGeom prst="rect">
            <a:avLst/>
          </a:prstGeom>
          <a:noFill/>
        </p:spPr>
        <p:txBody>
          <a:bodyPr anchor="ctr" anchorCtr="0">
            <a:spAutoFit/>
          </a:bodyPr>
          <a:lstStyle/>
          <a:p>
            <a:pPr algn="ctr"/>
            <a:r>
              <a:rPr lang="en-US" altLang="en-US" sz="1200" dirty="0" smtClean="0">
                <a:solidFill>
                  <a:schemeClr val="bg1"/>
                </a:solidFill>
                <a:latin typeface="Arial Black" pitchFamily="34" charset="0"/>
                <a:cs typeface="Arial" charset="0"/>
              </a:rPr>
              <a:t>V/W rights</a:t>
            </a:r>
            <a:endParaRPr lang="en-US" altLang="en-US" sz="1200" dirty="0">
              <a:solidFill>
                <a:schemeClr val="bg1"/>
              </a:solidFill>
              <a:latin typeface="Arial Black" pitchFamily="34" charset="0"/>
              <a:cs typeface="Arial" charset="0"/>
            </a:endParaRPr>
          </a:p>
        </p:txBody>
      </p:sp>
      <p:sp>
        <p:nvSpPr>
          <p:cNvPr id="53" name="TextBox 52"/>
          <p:cNvSpPr txBox="1"/>
          <p:nvPr/>
        </p:nvSpPr>
        <p:spPr>
          <a:xfrm>
            <a:off x="7291388" y="917738"/>
            <a:ext cx="1166812" cy="261610"/>
          </a:xfrm>
          <a:prstGeom prst="rect">
            <a:avLst/>
          </a:prstGeom>
          <a:noFill/>
        </p:spPr>
        <p:txBody>
          <a:bodyPr anchor="ctr" anchorCtr="0">
            <a:spAutoFit/>
          </a:bodyPr>
          <a:lstStyle/>
          <a:p>
            <a:pPr algn="ctr"/>
            <a:r>
              <a:rPr lang="en-US" altLang="en-US" sz="1100" dirty="0" smtClean="0">
                <a:solidFill>
                  <a:schemeClr val="bg1"/>
                </a:solidFill>
                <a:latin typeface="Arial Black" pitchFamily="34" charset="0"/>
                <a:cs typeface="Arial" charset="0"/>
              </a:rPr>
              <a:t>Definitions</a:t>
            </a:r>
            <a:endParaRPr lang="en-US" altLang="en-US" sz="1100" dirty="0">
              <a:solidFill>
                <a:schemeClr val="bg1"/>
              </a:solidFill>
              <a:latin typeface="Arial Black" pitchFamily="34" charset="0"/>
              <a:cs typeface="Arial" charset="0"/>
            </a:endParaRPr>
          </a:p>
        </p:txBody>
      </p:sp>
      <p:sp>
        <p:nvSpPr>
          <p:cNvPr id="11302" name="TextBox 1"/>
          <p:cNvSpPr txBox="1">
            <a:spLocks noChangeArrowheads="1"/>
          </p:cNvSpPr>
          <p:nvPr/>
        </p:nvSpPr>
        <p:spPr bwMode="auto">
          <a:xfrm>
            <a:off x="7081838" y="5486400"/>
            <a:ext cx="1452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b="1" dirty="0">
                <a:solidFill>
                  <a:schemeClr val="bg1"/>
                </a:solidFill>
                <a:latin typeface="Arial Narrow" pitchFamily="34" charset="0"/>
                <a:cs typeface="Arial" charset="0"/>
                <a:hlinkClick r:id="rId33" action="ppaction://hlinksldjump"/>
              </a:rPr>
              <a:t>FINAL JEOPARDY</a:t>
            </a:r>
            <a:endParaRPr lang="en-US" altLang="en-US" sz="1400" b="1" dirty="0">
              <a:solidFill>
                <a:schemeClr val="bg1"/>
              </a:solidFill>
              <a:latin typeface="Arial Narrow" pitchFamily="34" charset="0"/>
              <a:cs typeface="Arial" charset="0"/>
            </a:endParaRPr>
          </a:p>
        </p:txBody>
      </p:sp>
      <p:sp>
        <p:nvSpPr>
          <p:cNvPr id="39" name="Text Box 42"/>
          <p:cNvSpPr txBox="1">
            <a:spLocks noChangeArrowheads="1"/>
          </p:cNvSpPr>
          <p:nvPr/>
        </p:nvSpPr>
        <p:spPr bwMode="auto">
          <a:xfrm>
            <a:off x="2035175" y="16002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34" action="ppaction://hlinksldjump"/>
              </a:rPr>
              <a:t>$100</a:t>
            </a:r>
            <a:endParaRPr lang="en-US" altLang="en-US" sz="2800" b="1" dirty="0">
              <a:solidFill>
                <a:srgbClr val="000000"/>
              </a:solidFill>
              <a:latin typeface="Impact" pitchFamily="34" charset="0"/>
            </a:endParaRPr>
          </a:p>
        </p:txBody>
      </p:sp>
    </p:spTree>
  </p:cSld>
  <p:clrMapOvr>
    <a:masterClrMapping/>
  </p:clrMapOvr>
  <p:transition spd="slow">
    <p:zoom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a DD </a:t>
            </a:r>
            <a:r>
              <a:rPr lang="en-US" altLang="en-US" sz="6000" dirty="0">
                <a:solidFill>
                  <a:schemeClr val="bg1"/>
                </a:solidFill>
                <a:latin typeface="Arial Black" pitchFamily="34" charset="0"/>
                <a:cs typeface="Arial" charset="0"/>
              </a:rPr>
              <a:t>Form 2698?</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5"/>
          <p:cNvSpPr txBox="1">
            <a:spLocks noChangeArrowheads="1"/>
          </p:cNvSpPr>
          <p:nvPr/>
        </p:nvSpPr>
        <p:spPr bwMode="auto">
          <a:xfrm>
            <a:off x="815975" y="532686"/>
            <a:ext cx="756602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600" dirty="0" smtClean="0">
                <a:solidFill>
                  <a:schemeClr val="bg1"/>
                </a:solidFill>
                <a:latin typeface="Arial Black" pitchFamily="34" charset="0"/>
                <a:cs typeface="Arial" charset="0"/>
              </a:rPr>
              <a:t>This form is completed at the conclusion </a:t>
            </a:r>
            <a:r>
              <a:rPr lang="en-US" altLang="en-US" sz="3600" dirty="0">
                <a:solidFill>
                  <a:schemeClr val="bg1"/>
                </a:solidFill>
                <a:latin typeface="Arial Black" pitchFamily="34" charset="0"/>
                <a:cs typeface="Arial" charset="0"/>
              </a:rPr>
              <a:t>of every </a:t>
            </a:r>
            <a:r>
              <a:rPr lang="en-US" altLang="en-US" sz="3600" dirty="0" smtClean="0">
                <a:solidFill>
                  <a:schemeClr val="bg1"/>
                </a:solidFill>
                <a:latin typeface="Arial Black" pitchFamily="34" charset="0"/>
                <a:cs typeface="Arial" charset="0"/>
              </a:rPr>
              <a:t>court-martial </a:t>
            </a:r>
            <a:r>
              <a:rPr lang="en-US" altLang="en-US" sz="3600" dirty="0">
                <a:solidFill>
                  <a:schemeClr val="bg1"/>
                </a:solidFill>
                <a:latin typeface="Arial Black" pitchFamily="34" charset="0"/>
                <a:cs typeface="Arial" charset="0"/>
              </a:rPr>
              <a:t>in which confinement </a:t>
            </a:r>
            <a:r>
              <a:rPr lang="en-US" altLang="en-US" sz="3600" dirty="0" smtClean="0">
                <a:solidFill>
                  <a:schemeClr val="bg1"/>
                </a:solidFill>
                <a:latin typeface="Arial Black" pitchFamily="34" charset="0"/>
                <a:cs typeface="Arial" charset="0"/>
              </a:rPr>
              <a:t>is adjudged</a:t>
            </a:r>
            <a:r>
              <a:rPr lang="en-US" altLang="en-US" sz="3600" dirty="0">
                <a:solidFill>
                  <a:schemeClr val="bg1"/>
                </a:solidFill>
                <a:latin typeface="Arial Black" pitchFamily="34" charset="0"/>
                <a:cs typeface="Arial" charset="0"/>
              </a:rPr>
              <a:t>, </a:t>
            </a:r>
            <a:r>
              <a:rPr lang="en-US" altLang="en-US" sz="3600" dirty="0" smtClean="0">
                <a:solidFill>
                  <a:schemeClr val="bg1"/>
                </a:solidFill>
                <a:latin typeface="Arial Black" pitchFamily="34" charset="0"/>
                <a:cs typeface="Arial" charset="0"/>
              </a:rPr>
              <a:t>including </a:t>
            </a:r>
            <a:r>
              <a:rPr lang="en-US" altLang="en-US" sz="3600" dirty="0">
                <a:solidFill>
                  <a:schemeClr val="bg1"/>
                </a:solidFill>
                <a:latin typeface="Arial Black" pitchFamily="34" charset="0"/>
                <a:cs typeface="Arial" charset="0"/>
              </a:rPr>
              <a:t>summary courts-martial, as a part of </a:t>
            </a:r>
            <a:r>
              <a:rPr lang="en-US" altLang="en-US" sz="3600" dirty="0" smtClean="0">
                <a:solidFill>
                  <a:schemeClr val="bg1"/>
                </a:solidFill>
                <a:latin typeface="Arial Black" pitchFamily="34" charset="0"/>
                <a:cs typeface="Arial" charset="0"/>
              </a:rPr>
              <a:t>the ongoing </a:t>
            </a:r>
            <a:r>
              <a:rPr lang="en-US" altLang="en-US" sz="3600" dirty="0">
                <a:solidFill>
                  <a:schemeClr val="bg1"/>
                </a:solidFill>
                <a:latin typeface="Arial Black" pitchFamily="34" charset="0"/>
                <a:cs typeface="Arial" charset="0"/>
              </a:rPr>
              <a:t>duty to notify victims and witnesses of the rights </a:t>
            </a:r>
            <a:r>
              <a:rPr lang="en-US" altLang="en-US" sz="3600" dirty="0" smtClean="0">
                <a:solidFill>
                  <a:schemeClr val="bg1"/>
                </a:solidFill>
                <a:latin typeface="Arial Black" pitchFamily="34" charset="0"/>
                <a:cs typeface="Arial" charset="0"/>
              </a:rPr>
              <a:t>and services available.</a:t>
            </a:r>
            <a:endParaRPr lang="en-US" altLang="en-US" sz="36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a DD Form 2704?</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5"/>
          <p:cNvSpPr txBox="1">
            <a:spLocks noChangeArrowheads="1"/>
          </p:cNvSpPr>
          <p:nvPr/>
        </p:nvSpPr>
        <p:spPr bwMode="auto">
          <a:xfrm>
            <a:off x="762000" y="533400"/>
            <a:ext cx="756602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3600" dirty="0" smtClean="0">
                <a:solidFill>
                  <a:schemeClr val="bg1"/>
                </a:solidFill>
                <a:latin typeface="Arial Black" pitchFamily="34" charset="0"/>
                <a:cs typeface="Arial" charset="0"/>
              </a:rPr>
              <a:t>__________________ Offense:</a:t>
            </a:r>
          </a:p>
          <a:p>
            <a:pPr algn="ctr">
              <a:spcBef>
                <a:spcPct val="0"/>
              </a:spcBef>
              <a:buNone/>
            </a:pPr>
            <a:endParaRPr lang="en-US" altLang="en-US" sz="3600" dirty="0" smtClean="0">
              <a:solidFill>
                <a:schemeClr val="bg1"/>
              </a:solidFill>
              <a:latin typeface="Arial Black" pitchFamily="34" charset="0"/>
              <a:cs typeface="Arial" charset="0"/>
            </a:endParaRPr>
          </a:p>
          <a:p>
            <a:pPr algn="ctr">
              <a:spcBef>
                <a:spcPct val="0"/>
              </a:spcBef>
              <a:buNone/>
            </a:pPr>
            <a:r>
              <a:rPr lang="en-US" altLang="en-US" sz="3600" dirty="0" smtClean="0">
                <a:solidFill>
                  <a:schemeClr val="bg1"/>
                </a:solidFill>
                <a:latin typeface="Arial Black" pitchFamily="34" charset="0"/>
                <a:cs typeface="Arial" charset="0"/>
              </a:rPr>
              <a:t>Must </a:t>
            </a:r>
            <a:r>
              <a:rPr lang="en-US" altLang="en-US" sz="3600" dirty="0">
                <a:solidFill>
                  <a:schemeClr val="bg1"/>
                </a:solidFill>
                <a:latin typeface="Arial Black" pitchFamily="34" charset="0"/>
                <a:cs typeface="Arial" charset="0"/>
              </a:rPr>
              <a:t>be a criminal offense as specified under </a:t>
            </a:r>
            <a:r>
              <a:rPr lang="en-US" altLang="en-US" sz="3600" dirty="0" smtClean="0">
                <a:solidFill>
                  <a:schemeClr val="bg1"/>
                </a:solidFill>
                <a:latin typeface="Arial Black" pitchFamily="34" charset="0"/>
                <a:cs typeface="Arial" charset="0"/>
              </a:rPr>
              <a:t>the Uniform </a:t>
            </a:r>
            <a:r>
              <a:rPr lang="en-US" altLang="en-US" sz="3600" dirty="0">
                <a:solidFill>
                  <a:schemeClr val="bg1"/>
                </a:solidFill>
                <a:latin typeface="Arial Black" pitchFamily="34" charset="0"/>
                <a:cs typeface="Arial" charset="0"/>
              </a:rPr>
              <a:t>Code of Military Justice (UCMJ), federal law, criminal laws of the States and other jurisdictions of the U.S., and/or laws of other </a:t>
            </a:r>
            <a:r>
              <a:rPr lang="en-US" altLang="en-US" sz="3600" dirty="0" smtClean="0">
                <a:solidFill>
                  <a:schemeClr val="bg1"/>
                </a:solidFill>
                <a:latin typeface="Arial Black" pitchFamily="34" charset="0"/>
                <a:cs typeface="Arial" charset="0"/>
              </a:rPr>
              <a:t>nations</a:t>
            </a:r>
            <a:endParaRPr lang="en-US" altLang="en-US" sz="36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5"/>
          <p:cNvSpPr txBox="1">
            <a:spLocks noChangeArrowheads="1"/>
          </p:cNvSpPr>
          <p:nvPr/>
        </p:nvSpPr>
        <p:spPr bwMode="auto">
          <a:xfrm>
            <a:off x="815975" y="1447771"/>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Dependent Abuse?</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815975" y="678329"/>
            <a:ext cx="75660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2800" dirty="0" smtClean="0">
                <a:solidFill>
                  <a:schemeClr val="bg1"/>
                </a:solidFill>
                <a:latin typeface="Arial Black" pitchFamily="34" charset="0"/>
                <a:cs typeface="Arial" charset="0"/>
              </a:rPr>
              <a:t>Beneficiaries </a:t>
            </a:r>
            <a:r>
              <a:rPr lang="en-US" altLang="en-US" sz="2800" dirty="0">
                <a:solidFill>
                  <a:schemeClr val="bg1"/>
                </a:solidFill>
                <a:latin typeface="Arial Black" pitchFamily="34" charset="0"/>
                <a:cs typeface="Arial" charset="0"/>
              </a:rPr>
              <a:t>resided with OR was married to SM at time of the </a:t>
            </a:r>
            <a:r>
              <a:rPr lang="en-US" altLang="en-US" sz="2800" dirty="0" smtClean="0">
                <a:solidFill>
                  <a:schemeClr val="bg1"/>
                </a:solidFill>
                <a:latin typeface="Arial Black" pitchFamily="34" charset="0"/>
                <a:cs typeface="Arial" charset="0"/>
              </a:rPr>
              <a:t>offense.</a:t>
            </a:r>
          </a:p>
          <a:p>
            <a:pPr algn="ctr">
              <a:spcBef>
                <a:spcPct val="0"/>
              </a:spcBef>
              <a:buNone/>
            </a:pPr>
            <a:endParaRPr lang="en-US" altLang="en-US" sz="2800" dirty="0">
              <a:solidFill>
                <a:schemeClr val="bg1"/>
              </a:solidFill>
              <a:latin typeface="Arial Black" pitchFamily="34" charset="0"/>
              <a:cs typeface="Arial" charset="0"/>
            </a:endParaRPr>
          </a:p>
          <a:p>
            <a:pPr algn="ctr">
              <a:spcBef>
                <a:spcPct val="0"/>
              </a:spcBef>
              <a:buNone/>
            </a:pPr>
            <a:r>
              <a:rPr lang="en-US" altLang="en-US" sz="2800" dirty="0">
                <a:solidFill>
                  <a:schemeClr val="bg1"/>
                </a:solidFill>
                <a:latin typeface="Arial Black" pitchFamily="34" charset="0"/>
                <a:cs typeface="Arial" charset="0"/>
              </a:rPr>
              <a:t>Marine served minimum of 30 days on active </a:t>
            </a:r>
            <a:r>
              <a:rPr lang="en-US" altLang="en-US" sz="2800" dirty="0" smtClean="0">
                <a:solidFill>
                  <a:schemeClr val="bg1"/>
                </a:solidFill>
                <a:latin typeface="Arial Black" pitchFamily="34" charset="0"/>
                <a:cs typeface="Arial" charset="0"/>
              </a:rPr>
              <a:t>duty.</a:t>
            </a:r>
          </a:p>
          <a:p>
            <a:pPr algn="ctr">
              <a:spcBef>
                <a:spcPct val="0"/>
              </a:spcBef>
              <a:buNone/>
            </a:pPr>
            <a:endParaRPr lang="en-US" altLang="en-US" sz="2800" dirty="0">
              <a:solidFill>
                <a:schemeClr val="bg1"/>
              </a:solidFill>
              <a:latin typeface="Arial Black" pitchFamily="34" charset="0"/>
              <a:cs typeface="Arial" charset="0"/>
            </a:endParaRPr>
          </a:p>
          <a:p>
            <a:pPr algn="ctr">
              <a:spcBef>
                <a:spcPct val="0"/>
              </a:spcBef>
              <a:buNone/>
            </a:pPr>
            <a:r>
              <a:rPr lang="en-US" altLang="en-US" sz="2800" dirty="0">
                <a:solidFill>
                  <a:schemeClr val="bg1"/>
                </a:solidFill>
                <a:latin typeface="Arial Black" pitchFamily="34" charset="0"/>
                <a:cs typeface="Arial" charset="0"/>
              </a:rPr>
              <a:t>Marine separated from service for a dependent-abuse </a:t>
            </a:r>
            <a:r>
              <a:rPr lang="en-US" altLang="en-US" sz="2800" dirty="0" smtClean="0">
                <a:solidFill>
                  <a:schemeClr val="bg1"/>
                </a:solidFill>
                <a:latin typeface="Arial Black" pitchFamily="34" charset="0"/>
                <a:cs typeface="Arial" charset="0"/>
              </a:rPr>
              <a:t>offense.</a:t>
            </a:r>
          </a:p>
          <a:p>
            <a:pPr algn="ctr">
              <a:spcBef>
                <a:spcPct val="0"/>
              </a:spcBef>
              <a:buNone/>
            </a:pPr>
            <a:endParaRPr lang="en-US" altLang="en-US" sz="2800" dirty="0">
              <a:solidFill>
                <a:schemeClr val="bg1"/>
              </a:solidFill>
              <a:latin typeface="Arial Black" pitchFamily="34" charset="0"/>
              <a:cs typeface="Arial" charset="0"/>
            </a:endParaRPr>
          </a:p>
          <a:p>
            <a:pPr algn="ctr">
              <a:spcBef>
                <a:spcPct val="0"/>
              </a:spcBef>
              <a:buNone/>
            </a:pPr>
            <a:r>
              <a:rPr lang="en-US" altLang="en-US" sz="2800" dirty="0" smtClean="0">
                <a:solidFill>
                  <a:schemeClr val="bg1"/>
                </a:solidFill>
                <a:latin typeface="Arial Black" pitchFamily="34" charset="0"/>
                <a:cs typeface="Arial" charset="0"/>
              </a:rPr>
              <a:t>These are ____________________</a:t>
            </a:r>
          </a:p>
        </p:txBody>
      </p:sp>
    </p:spTree>
  </p:cSld>
  <p:clrMapOvr>
    <a:masterClrMapping/>
  </p:clrMapOvr>
  <p:transition spd="slow">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eligibility Criteria?</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5"/>
          <p:cNvSpPr txBox="1">
            <a:spLocks noChangeArrowheads="1"/>
          </p:cNvSpPr>
          <p:nvPr/>
        </p:nvSpPr>
        <p:spPr bwMode="auto">
          <a:xfrm>
            <a:off x="815975" y="986105"/>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2400" dirty="0">
                <a:solidFill>
                  <a:schemeClr val="bg1"/>
                </a:solidFill>
                <a:latin typeface="Arial Black" pitchFamily="34" charset="0"/>
                <a:cs typeface="Arial" charset="0"/>
              </a:rPr>
              <a:t>Under </a:t>
            </a:r>
            <a:r>
              <a:rPr lang="en-US" altLang="en-US" sz="2400" dirty="0" smtClean="0">
                <a:solidFill>
                  <a:schemeClr val="bg1"/>
                </a:solidFill>
                <a:latin typeface="Arial Black" pitchFamily="34" charset="0"/>
                <a:cs typeface="Arial" charset="0"/>
              </a:rPr>
              <a:t>18 </a:t>
            </a:r>
            <a:r>
              <a:rPr lang="en-US" altLang="en-US" sz="2400" dirty="0">
                <a:solidFill>
                  <a:schemeClr val="bg1"/>
                </a:solidFill>
                <a:latin typeface="Arial Black" pitchFamily="34" charset="0"/>
                <a:cs typeface="Arial" charset="0"/>
              </a:rPr>
              <a:t>years of </a:t>
            </a:r>
            <a:r>
              <a:rPr lang="en-US" altLang="en-US" sz="2400" dirty="0" smtClean="0">
                <a:solidFill>
                  <a:schemeClr val="bg1"/>
                </a:solidFill>
                <a:latin typeface="Arial Black" pitchFamily="34" charset="0"/>
                <a:cs typeface="Arial" charset="0"/>
              </a:rPr>
              <a:t>age</a:t>
            </a:r>
          </a:p>
          <a:p>
            <a:pPr algn="ctr">
              <a:spcBef>
                <a:spcPct val="0"/>
              </a:spcBef>
              <a:buNone/>
            </a:pPr>
            <a:endParaRPr lang="en-US" altLang="en-US" sz="2400" dirty="0">
              <a:solidFill>
                <a:schemeClr val="bg1"/>
              </a:solidFill>
              <a:latin typeface="Arial Black" pitchFamily="34" charset="0"/>
              <a:cs typeface="Arial" charset="0"/>
            </a:endParaRPr>
          </a:p>
          <a:p>
            <a:pPr algn="ctr">
              <a:spcBef>
                <a:spcPct val="0"/>
              </a:spcBef>
              <a:buNone/>
            </a:pPr>
            <a:r>
              <a:rPr lang="en-US" altLang="en-US" sz="2400" dirty="0" smtClean="0">
                <a:solidFill>
                  <a:schemeClr val="bg1"/>
                </a:solidFill>
                <a:latin typeface="Arial Black" pitchFamily="34" charset="0"/>
                <a:cs typeface="Arial" charset="0"/>
              </a:rPr>
              <a:t>18 years </a:t>
            </a:r>
            <a:r>
              <a:rPr lang="en-US" altLang="en-US" sz="2400" dirty="0">
                <a:solidFill>
                  <a:schemeClr val="bg1"/>
                </a:solidFill>
                <a:latin typeface="Arial Black" pitchFamily="34" charset="0"/>
                <a:cs typeface="Arial" charset="0"/>
              </a:rPr>
              <a:t>or older, but incapable of self-support because of mental or physical incapacity (will require evidence</a:t>
            </a:r>
            <a:r>
              <a:rPr lang="en-US" altLang="en-US" sz="2400" dirty="0" smtClean="0">
                <a:solidFill>
                  <a:schemeClr val="bg1"/>
                </a:solidFill>
                <a:latin typeface="Arial Black" pitchFamily="34" charset="0"/>
                <a:cs typeface="Arial" charset="0"/>
              </a:rPr>
              <a:t>)</a:t>
            </a:r>
          </a:p>
          <a:p>
            <a:pPr algn="ctr">
              <a:spcBef>
                <a:spcPct val="0"/>
              </a:spcBef>
              <a:buNone/>
            </a:pPr>
            <a:endParaRPr lang="en-US" altLang="en-US" sz="2400" dirty="0">
              <a:solidFill>
                <a:schemeClr val="bg1"/>
              </a:solidFill>
              <a:latin typeface="Arial Black" pitchFamily="34" charset="0"/>
              <a:cs typeface="Arial" charset="0"/>
            </a:endParaRPr>
          </a:p>
          <a:p>
            <a:pPr algn="ctr">
              <a:spcBef>
                <a:spcPct val="0"/>
              </a:spcBef>
              <a:buNone/>
            </a:pPr>
            <a:r>
              <a:rPr lang="en-US" altLang="en-US" sz="2400" dirty="0">
                <a:solidFill>
                  <a:schemeClr val="bg1"/>
                </a:solidFill>
                <a:latin typeface="Arial Black" pitchFamily="34" charset="0"/>
                <a:cs typeface="Arial" charset="0"/>
              </a:rPr>
              <a:t>Between ___</a:t>
            </a:r>
            <a:r>
              <a:rPr lang="en-US" altLang="en-US" sz="2400" dirty="0" smtClean="0">
                <a:solidFill>
                  <a:schemeClr val="bg1"/>
                </a:solidFill>
                <a:latin typeface="Arial Black" pitchFamily="34" charset="0"/>
                <a:cs typeface="Arial" charset="0"/>
              </a:rPr>
              <a:t> </a:t>
            </a:r>
            <a:r>
              <a:rPr lang="en-US" altLang="en-US" sz="2400" dirty="0">
                <a:solidFill>
                  <a:schemeClr val="bg1"/>
                </a:solidFill>
                <a:latin typeface="Arial Black" pitchFamily="34" charset="0"/>
                <a:cs typeface="Arial" charset="0"/>
              </a:rPr>
              <a:t>and ___</a:t>
            </a:r>
            <a:r>
              <a:rPr lang="en-US" altLang="en-US" sz="2400" dirty="0" smtClean="0">
                <a:solidFill>
                  <a:schemeClr val="bg1"/>
                </a:solidFill>
                <a:latin typeface="Arial Black" pitchFamily="34" charset="0"/>
                <a:cs typeface="Arial" charset="0"/>
              </a:rPr>
              <a:t> </a:t>
            </a:r>
            <a:r>
              <a:rPr lang="en-US" altLang="en-US" sz="2400" dirty="0">
                <a:solidFill>
                  <a:schemeClr val="bg1"/>
                </a:solidFill>
                <a:latin typeface="Arial Black" pitchFamily="34" charset="0"/>
                <a:cs typeface="Arial" charset="0"/>
              </a:rPr>
              <a:t>years old, but enrolled full time in an institution of higher learning and dependent on SM for greater than ½ of support (will require evidence</a:t>
            </a:r>
            <a:r>
              <a:rPr lang="en-US" altLang="en-US" sz="2400" dirty="0" smtClean="0">
                <a:solidFill>
                  <a:schemeClr val="bg1"/>
                </a:solidFill>
                <a:latin typeface="Arial Black" pitchFamily="34" charset="0"/>
                <a:cs typeface="Arial" charset="0"/>
              </a:rPr>
              <a:t>)</a:t>
            </a:r>
            <a:endParaRPr lang="en-US" altLang="en-US" sz="24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18 and 23?</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762000"/>
            <a:ext cx="8057393" cy="4524315"/>
          </a:xfrm>
          <a:prstGeom prst="rect">
            <a:avLst/>
          </a:prstGeom>
        </p:spPr>
        <p:txBody>
          <a:bodyPr wrap="square">
            <a:spAutoFit/>
          </a:bodyPr>
          <a:lstStyle/>
          <a:p>
            <a:pPr lvl="0" algn="ctr">
              <a:spcBef>
                <a:spcPct val="20000"/>
              </a:spcBef>
            </a:pPr>
            <a:r>
              <a:rPr lang="en-US" sz="2800" b="1" dirty="0">
                <a:solidFill>
                  <a:schemeClr val="bg1"/>
                </a:solidFill>
                <a:latin typeface="Arial" panose="020B0604020202020204" pitchFamily="34" charset="0"/>
                <a:cs typeface="Arial" panose="020B0604020202020204" pitchFamily="34" charset="0"/>
              </a:rPr>
              <a:t>_________ Eligible </a:t>
            </a:r>
          </a:p>
          <a:p>
            <a:pPr fontAlgn="base">
              <a:spcAft>
                <a:spcPts val="1800"/>
              </a:spcAft>
            </a:pPr>
            <a:endParaRPr lang="en-US" altLang="en-US" sz="2400" dirty="0" smtClean="0">
              <a:solidFill>
                <a:schemeClr val="bg1"/>
              </a:solidFill>
              <a:latin typeface="Arial" panose="020B0604020202020204" pitchFamily="34" charset="0"/>
              <a:ea typeface="Tahoma" panose="020B0604030504040204" pitchFamily="34" charset="0"/>
              <a:cs typeface="Arial" panose="020B0604020202020204" pitchFamily="34" charset="0"/>
            </a:endParaRPr>
          </a:p>
          <a:p>
            <a:pPr marL="342900" indent="-342900" fontAlgn="base">
              <a:spcAft>
                <a:spcPts val="1800"/>
              </a:spcAft>
              <a:buFont typeface="Arial" panose="020B0604020202020204" pitchFamily="34" charset="0"/>
              <a:buChar char="•"/>
            </a:pPr>
            <a:r>
              <a:rPr lang="en-US" altLang="en-US" sz="2400" dirty="0" smtClean="0">
                <a:solidFill>
                  <a:schemeClr val="bg1"/>
                </a:solidFill>
                <a:latin typeface="Arial" panose="020B0604020202020204" pitchFamily="34" charset="0"/>
                <a:ea typeface="Tahoma" panose="020B0604030504040204" pitchFamily="34" charset="0"/>
                <a:cs typeface="Arial" panose="020B0604020202020204" pitchFamily="34" charset="0"/>
              </a:rPr>
              <a:t>Intimate </a:t>
            </a:r>
            <a:r>
              <a:rPr lang="en-US" altLang="en-US" sz="2400" dirty="0">
                <a:solidFill>
                  <a:schemeClr val="bg1"/>
                </a:solidFill>
                <a:latin typeface="Arial" panose="020B0604020202020204" pitchFamily="34" charset="0"/>
                <a:ea typeface="Tahoma" panose="020B0604030504040204" pitchFamily="34" charset="0"/>
                <a:cs typeface="Arial" panose="020B0604020202020204" pitchFamily="34" charset="0"/>
              </a:rPr>
              <a:t>partner (even if residing with SM)</a:t>
            </a:r>
          </a:p>
          <a:p>
            <a:pPr marL="342900" indent="-342900" fontAlgn="base">
              <a:buFont typeface="Arial" panose="020B0604020202020204" pitchFamily="34" charset="0"/>
              <a:buChar char="•"/>
            </a:pPr>
            <a:r>
              <a:rPr lang="en-US" altLang="en-US" sz="2400" dirty="0" smtClean="0">
                <a:solidFill>
                  <a:schemeClr val="bg1"/>
                </a:solidFill>
                <a:latin typeface="Arial" panose="020B0604020202020204" pitchFamily="34" charset="0"/>
                <a:ea typeface="Tahoma" panose="020B0604030504040204" pitchFamily="34" charset="0"/>
                <a:cs typeface="Arial" panose="020B0604020202020204" pitchFamily="34" charset="0"/>
              </a:rPr>
              <a:t>Dependent </a:t>
            </a:r>
            <a:r>
              <a:rPr lang="en-US" altLang="en-US" sz="2400" dirty="0">
                <a:solidFill>
                  <a:schemeClr val="bg1"/>
                </a:solidFill>
                <a:latin typeface="Arial" panose="020B0604020202020204" pitchFamily="34" charset="0"/>
                <a:ea typeface="Tahoma" panose="020B0604030504040204" pitchFamily="34" charset="0"/>
                <a:cs typeface="Arial" panose="020B0604020202020204" pitchFamily="34" charset="0"/>
              </a:rPr>
              <a:t>when SM was not separated</a:t>
            </a:r>
          </a:p>
          <a:p>
            <a:pPr marL="800100" lvl="1" indent="-342900" eaLnBrk="0" fontAlgn="base" hangingPunct="0">
              <a:buFont typeface="Courier New" panose="02070309020205020404" pitchFamily="49" charset="0"/>
              <a:buChar char="o"/>
            </a:pPr>
            <a:r>
              <a:rPr lang="en-US" altLang="en-US" sz="1900" dirty="0">
                <a:solidFill>
                  <a:schemeClr val="bg1"/>
                </a:solidFill>
                <a:latin typeface="Arial" panose="020B0604020202020204" pitchFamily="34" charset="0"/>
                <a:ea typeface="Tahoma" panose="020B0604030504040204" pitchFamily="34" charset="0"/>
                <a:cs typeface="Arial" panose="020B0604020202020204" pitchFamily="34" charset="0"/>
              </a:rPr>
              <a:t>SM dies by suicide after offense</a:t>
            </a:r>
          </a:p>
          <a:p>
            <a:pPr marL="800100" lvl="1" indent="-342900" eaLnBrk="0" fontAlgn="base" hangingPunct="0">
              <a:spcAft>
                <a:spcPts val="1800"/>
              </a:spcAft>
              <a:buFont typeface="Courier New" panose="02070309020205020404" pitchFamily="49" charset="0"/>
              <a:buChar char="o"/>
            </a:pPr>
            <a:r>
              <a:rPr lang="en-US" altLang="en-US" sz="1900" dirty="0">
                <a:solidFill>
                  <a:schemeClr val="bg1"/>
                </a:solidFill>
                <a:latin typeface="Arial" panose="020B0604020202020204" pitchFamily="34" charset="0"/>
                <a:ea typeface="Tahoma" panose="020B0604030504040204" pitchFamily="34" charset="0"/>
                <a:cs typeface="Arial" panose="020B0604020202020204" pitchFamily="34" charset="0"/>
              </a:rPr>
              <a:t>SM was subject to </a:t>
            </a:r>
            <a:r>
              <a:rPr lang="en-US" altLang="en-US" sz="1900" dirty="0" smtClean="0">
                <a:solidFill>
                  <a:schemeClr val="bg1"/>
                </a:solidFill>
                <a:latin typeface="Arial" panose="020B0604020202020204" pitchFamily="34" charset="0"/>
                <a:ea typeface="Tahoma" panose="020B0604030504040204" pitchFamily="34" charset="0"/>
                <a:cs typeface="Arial" panose="020B0604020202020204" pitchFamily="34" charset="0"/>
              </a:rPr>
              <a:t>Non-judicial Punishment (NJP) but </a:t>
            </a:r>
            <a:r>
              <a:rPr lang="en-US" altLang="en-US" sz="1900" dirty="0">
                <a:solidFill>
                  <a:schemeClr val="bg1"/>
                </a:solidFill>
                <a:latin typeface="Arial" panose="020B0604020202020204" pitchFamily="34" charset="0"/>
                <a:ea typeface="Tahoma" panose="020B0604030504040204" pitchFamily="34" charset="0"/>
                <a:cs typeface="Arial" panose="020B0604020202020204" pitchFamily="34" charset="0"/>
              </a:rPr>
              <a:t>not separated</a:t>
            </a:r>
          </a:p>
          <a:p>
            <a:pPr marL="342900" indent="-342900" fontAlgn="base">
              <a:buFont typeface="Arial" panose="020B0604020202020204" pitchFamily="34" charset="0"/>
              <a:buChar char="•"/>
            </a:pPr>
            <a:r>
              <a:rPr lang="en-US" altLang="en-US" sz="2400" dirty="0">
                <a:solidFill>
                  <a:schemeClr val="bg1"/>
                </a:solidFill>
                <a:latin typeface="Arial" panose="020B0604020202020204" pitchFamily="34" charset="0"/>
                <a:ea typeface="Tahoma" panose="020B0604030504040204" pitchFamily="34" charset="0"/>
                <a:cs typeface="Arial" panose="020B0604020202020204" pitchFamily="34" charset="0"/>
              </a:rPr>
              <a:t>Child not residing with the SM or spouse at the time of the dependent-abuse offense</a:t>
            </a:r>
          </a:p>
          <a:p>
            <a:pPr marL="800100" lvl="1" indent="-342900" fontAlgn="base">
              <a:spcAft>
                <a:spcPct val="0"/>
              </a:spcAft>
              <a:buFont typeface="Courier New" panose="02070309020205020404" pitchFamily="49" charset="0"/>
              <a:buChar char="o"/>
            </a:pPr>
            <a:r>
              <a:rPr lang="en-US" altLang="en-US" sz="1900" dirty="0" smtClean="0">
                <a:solidFill>
                  <a:schemeClr val="bg1"/>
                </a:solidFill>
                <a:latin typeface="Arial" panose="020B0604020202020204" pitchFamily="34" charset="0"/>
                <a:ea typeface="Tahoma" panose="020B0604030504040204" pitchFamily="34" charset="0"/>
                <a:cs typeface="Arial" panose="020B0604020202020204" pitchFamily="34" charset="0"/>
              </a:rPr>
              <a:t>SM </a:t>
            </a:r>
            <a:r>
              <a:rPr lang="en-US" altLang="en-US" sz="1900" dirty="0">
                <a:solidFill>
                  <a:schemeClr val="bg1"/>
                </a:solidFill>
                <a:latin typeface="Arial" panose="020B0604020202020204" pitchFamily="34" charset="0"/>
                <a:ea typeface="Tahoma" panose="020B0604030504040204" pitchFamily="34" charset="0"/>
                <a:cs typeface="Arial" panose="020B0604020202020204" pitchFamily="34" charset="0"/>
              </a:rPr>
              <a:t>abuses new wife while biological child from previous </a:t>
            </a:r>
            <a:r>
              <a:rPr lang="en-US" altLang="en-US" sz="1900" dirty="0" smtClean="0">
                <a:solidFill>
                  <a:schemeClr val="bg1"/>
                </a:solidFill>
                <a:latin typeface="Arial" panose="020B0604020202020204" pitchFamily="34" charset="0"/>
                <a:ea typeface="Tahoma" panose="020B0604030504040204" pitchFamily="34" charset="0"/>
                <a:cs typeface="Arial" panose="020B0604020202020204" pitchFamily="34" charset="0"/>
              </a:rPr>
              <a:t>     marriage </a:t>
            </a:r>
            <a:r>
              <a:rPr lang="en-US" altLang="en-US" sz="1900" dirty="0">
                <a:solidFill>
                  <a:schemeClr val="bg1"/>
                </a:solidFill>
                <a:latin typeface="Arial" panose="020B0604020202020204" pitchFamily="34" charset="0"/>
                <a:ea typeface="Tahoma" panose="020B0604030504040204" pitchFamily="34" charset="0"/>
                <a:cs typeface="Arial" panose="020B0604020202020204" pitchFamily="34" charset="0"/>
              </a:rPr>
              <a:t>is visiting</a:t>
            </a:r>
          </a:p>
        </p:txBody>
      </p:sp>
    </p:spTree>
  </p:cSld>
  <p:clrMapOvr>
    <a:masterClrMapping/>
  </p:clrMapOvr>
  <p:transition spd="slow">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extBox 5"/>
          <p:cNvSpPr txBox="1">
            <a:spLocks noChangeArrowheads="1"/>
          </p:cNvSpPr>
          <p:nvPr/>
        </p:nvSpPr>
        <p:spPr bwMode="auto">
          <a:xfrm>
            <a:off x="838200" y="1554778"/>
            <a:ext cx="756602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400" dirty="0" smtClean="0">
                <a:solidFill>
                  <a:schemeClr val="bg1"/>
                </a:solidFill>
                <a:latin typeface="Arial Black" pitchFamily="34" charset="0"/>
                <a:cs typeface="Arial" charset="0"/>
              </a:rPr>
              <a:t>individuals </a:t>
            </a:r>
            <a:r>
              <a:rPr lang="en-US" altLang="en-US" sz="4400" dirty="0">
                <a:solidFill>
                  <a:schemeClr val="bg1"/>
                </a:solidFill>
                <a:latin typeface="Arial Black" pitchFamily="34" charset="0"/>
                <a:cs typeface="Arial" charset="0"/>
              </a:rPr>
              <a:t>with authority to conduct a criminal investigation</a:t>
            </a:r>
          </a:p>
          <a:p>
            <a:pPr algn="ctr">
              <a:spcBef>
                <a:spcPct val="0"/>
              </a:spcBef>
              <a:buFontTx/>
              <a:buNone/>
            </a:pPr>
            <a:r>
              <a:rPr lang="en-US" altLang="en-US" sz="4400" dirty="0">
                <a:solidFill>
                  <a:schemeClr val="bg1"/>
                </a:solidFill>
                <a:latin typeface="Arial Black" pitchFamily="34" charset="0"/>
                <a:cs typeface="Arial" charset="0"/>
              </a:rPr>
              <a:t>or inquire into a crime.</a:t>
            </a:r>
          </a:p>
        </p:txBody>
      </p:sp>
    </p:spTree>
  </p:cSld>
  <p:clrMapOvr>
    <a:masterClrMapping/>
  </p:clrMapOvr>
  <p:transition spd="slow">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not?</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077751"/>
            <a:ext cx="8057393" cy="3505575"/>
          </a:xfrm>
          <a:prstGeom prst="rect">
            <a:avLst/>
          </a:prstGeom>
        </p:spPr>
        <p:txBody>
          <a:bodyPr wrap="square">
            <a:spAutoFit/>
          </a:bodyPr>
          <a:lstStyle/>
          <a:p>
            <a:pPr eaLnBrk="1" fontAlgn="auto" hangingPunct="1">
              <a:spcBef>
                <a:spcPct val="20000"/>
              </a:spcBef>
              <a:spcAft>
                <a:spcPts val="0"/>
              </a:spcAft>
            </a:pPr>
            <a:r>
              <a:rPr lang="en-US" sz="2800" b="1" dirty="0" smtClean="0">
                <a:solidFill>
                  <a:schemeClr val="bg1"/>
                </a:solidFill>
                <a:latin typeface="Arial" panose="020B0604020202020204" pitchFamily="34" charset="0"/>
                <a:cs typeface="Arial" panose="020B0604020202020204" pitchFamily="34" charset="0"/>
              </a:rPr>
              <a:t>________ </a:t>
            </a:r>
            <a:r>
              <a:rPr lang="en-US" sz="2800" b="1" dirty="0">
                <a:solidFill>
                  <a:schemeClr val="bg1"/>
                </a:solidFill>
                <a:latin typeface="Arial" panose="020B0604020202020204" pitchFamily="34" charset="0"/>
                <a:cs typeface="Arial" panose="020B0604020202020204" pitchFamily="34" charset="0"/>
              </a:rPr>
              <a:t>Provisions for TCAFM Beneficiaries</a:t>
            </a:r>
          </a:p>
          <a:p>
            <a:pPr eaLnBrk="1" fontAlgn="auto" hangingPunct="1">
              <a:spcBef>
                <a:spcPct val="20000"/>
              </a:spcBef>
              <a:spcAft>
                <a:spcPts val="0"/>
              </a:spcAft>
            </a:pPr>
            <a:endParaRPr lang="en-US" sz="2800" b="1" dirty="0">
              <a:solidFill>
                <a:schemeClr val="bg1"/>
              </a:solidFill>
              <a:latin typeface="Arial" panose="020B0604020202020204" pitchFamily="34" charset="0"/>
              <a:cs typeface="Arial" panose="020B0604020202020204" pitchFamily="34" charset="0"/>
            </a:endParaRPr>
          </a:p>
          <a:p>
            <a:pPr marL="342900" indent="-342900">
              <a:spcBef>
                <a:spcPts val="0"/>
              </a:spcBef>
              <a:spcAft>
                <a:spcPts val="1800"/>
              </a:spcAft>
              <a:buFont typeface="Arial" panose="020B0604020202020204" pitchFamily="34" charset="0"/>
              <a:buChar char="•"/>
              <a:defRPr/>
            </a:pPr>
            <a:r>
              <a:rPr lang="en-US" dirty="0" smtClean="0">
                <a:solidFill>
                  <a:schemeClr val="bg1"/>
                </a:solidFill>
                <a:latin typeface="Arial" panose="020B0604020202020204" pitchFamily="34" charset="0"/>
                <a:ea typeface="Tahoma" panose="020B0604030504040204" pitchFamily="34" charset="0"/>
                <a:cs typeface="Arial" panose="020B0604020202020204" pitchFamily="34" charset="0"/>
              </a:rPr>
              <a:t>Co-habits </a:t>
            </a:r>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with former </a:t>
            </a:r>
            <a:r>
              <a:rPr lang="en-US" dirty="0" smtClean="0">
                <a:solidFill>
                  <a:schemeClr val="bg1"/>
                </a:solidFill>
                <a:latin typeface="Arial" panose="020B0604020202020204" pitchFamily="34" charset="0"/>
                <a:ea typeface="Tahoma" panose="020B0604030504040204" pitchFamily="34" charset="0"/>
                <a:cs typeface="Arial" panose="020B0604020202020204" pitchFamily="34" charset="0"/>
              </a:rPr>
              <a:t>SM upon </a:t>
            </a:r>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SM separation</a:t>
            </a:r>
          </a:p>
          <a:p>
            <a:pPr marL="342900" indent="-342900">
              <a:spcBef>
                <a:spcPts val="0"/>
              </a:spcBef>
              <a:spcAft>
                <a:spcPts val="1800"/>
              </a:spcAft>
              <a:buFont typeface="Arial" panose="020B0604020202020204" pitchFamily="34" charset="0"/>
              <a:buChar char="•"/>
              <a:defRPr/>
            </a:pPr>
            <a:r>
              <a:rPr lang="en-US" dirty="0" smtClean="0">
                <a:solidFill>
                  <a:schemeClr val="bg1"/>
                </a:solidFill>
                <a:latin typeface="Arial" panose="020B0604020202020204" pitchFamily="34" charset="0"/>
                <a:ea typeface="Tahoma" panose="020B0604030504040204" pitchFamily="34" charset="0"/>
                <a:cs typeface="Arial" panose="020B0604020202020204" pitchFamily="34" charset="0"/>
              </a:rPr>
              <a:t>Spouse remarries </a:t>
            </a:r>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while receiving </a:t>
            </a:r>
            <a:r>
              <a:rPr lang="en-US" dirty="0" smtClean="0">
                <a:solidFill>
                  <a:schemeClr val="bg1"/>
                </a:solidFill>
                <a:latin typeface="Arial" panose="020B0604020202020204" pitchFamily="34" charset="0"/>
                <a:ea typeface="Tahoma" panose="020B0604030504040204" pitchFamily="34" charset="0"/>
                <a:cs typeface="Arial" panose="020B0604020202020204" pitchFamily="34" charset="0"/>
              </a:rPr>
              <a:t>payments </a:t>
            </a:r>
          </a:p>
          <a:p>
            <a:pPr marL="342900" indent="-342900">
              <a:spcBef>
                <a:spcPts val="0"/>
              </a:spcBef>
              <a:spcAft>
                <a:spcPts val="1800"/>
              </a:spcAft>
              <a:buFont typeface="Arial" panose="020B0604020202020204" pitchFamily="34" charset="0"/>
              <a:buChar char="•"/>
              <a:defRPr/>
            </a:pPr>
            <a:r>
              <a:rPr lang="en-US" dirty="0" smtClean="0">
                <a:solidFill>
                  <a:schemeClr val="bg1"/>
                </a:solidFill>
                <a:latin typeface="Arial" panose="020B0604020202020204" pitchFamily="34" charset="0"/>
                <a:ea typeface="Tahoma" panose="020B0604030504040204" pitchFamily="34" charset="0"/>
                <a:cs typeface="Arial" panose="020B0604020202020204" pitchFamily="34" charset="0"/>
              </a:rPr>
              <a:t>Loses </a:t>
            </a:r>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custody of children (forfeits child amount)</a:t>
            </a:r>
          </a:p>
          <a:p>
            <a:pPr marL="342900" indent="-342900">
              <a:lnSpc>
                <a:spcPct val="90000"/>
              </a:lnSpc>
              <a:spcBef>
                <a:spcPts val="0"/>
              </a:spcBef>
              <a:buFont typeface="Arial" panose="020B0604020202020204" pitchFamily="34" charset="0"/>
              <a:buChar char="•"/>
              <a:defRPr/>
            </a:pPr>
            <a:r>
              <a:rPr lang="en-US" dirty="0" smtClean="0">
                <a:solidFill>
                  <a:schemeClr val="bg1"/>
                </a:solidFill>
                <a:latin typeface="Arial" panose="020B0604020202020204" pitchFamily="34" charset="0"/>
                <a:ea typeface="Tahoma" panose="020B0604030504040204" pitchFamily="34" charset="0"/>
                <a:cs typeface="Arial" panose="020B0604020202020204" pitchFamily="34" charset="0"/>
              </a:rPr>
              <a:t>Noncompliant </a:t>
            </a:r>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with annual re-certification requirements with DFAS and DEERS</a:t>
            </a:r>
          </a:p>
        </p:txBody>
      </p:sp>
    </p:spTree>
  </p:cSld>
  <p:clrMapOvr>
    <a:masterClrMapping/>
  </p:clrMapOvr>
  <p:transition spd="slow">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forfeiture?</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5"/>
          <p:cNvSpPr txBox="1">
            <a:spLocks noChangeArrowheads="1"/>
          </p:cNvSpPr>
          <p:nvPr/>
        </p:nvSpPr>
        <p:spPr bwMode="auto">
          <a:xfrm>
            <a:off x="762000" y="609600"/>
            <a:ext cx="7566025"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sz="2800" dirty="0">
                <a:solidFill>
                  <a:schemeClr val="bg1"/>
                </a:solidFill>
                <a:latin typeface="Perpetua" panose="02020502060401020303" pitchFamily="18" charset="0"/>
              </a:rPr>
              <a:t>“This chapter provides for assessments against the pay of members of the Naval service in satisfaction of </a:t>
            </a:r>
            <a:r>
              <a:rPr lang="en-US" sz="2800" b="1" u="sng" dirty="0">
                <a:solidFill>
                  <a:schemeClr val="bg1"/>
                </a:solidFill>
                <a:latin typeface="Perpetua" panose="02020502060401020303" pitchFamily="18" charset="0"/>
              </a:rPr>
              <a:t>claims for damage or wrongful taking of privately owned property </a:t>
            </a:r>
            <a:r>
              <a:rPr lang="en-US" sz="2800" dirty="0">
                <a:solidFill>
                  <a:schemeClr val="bg1"/>
                </a:solidFill>
                <a:latin typeface="Perpetua" panose="02020502060401020303" pitchFamily="18" charset="0"/>
              </a:rPr>
              <a:t>under Article 139, Uniform Code of Military Justice (UCMJ).  Under Article 139, UCMJ, pay may be assessed if the damage, destruction, or loss is caused by willful, wrongful, reckless, riotous, or disorderly conduct by the servicemember. Charges against pay under these regulations shall be made only against the pay of persons shown to have been principal offenders or accessories.”</a:t>
            </a:r>
          </a:p>
          <a:p>
            <a:pPr algn="ctr">
              <a:spcBef>
                <a:spcPct val="0"/>
              </a:spcBef>
              <a:buFontTx/>
              <a:buNone/>
            </a:pPr>
            <a:endParaRPr lang="en-US" altLang="en-US" sz="2800" u="sng"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a:t>
            </a:r>
            <a:br>
              <a:rPr lang="en-US" altLang="en-US" sz="6000" dirty="0" smtClean="0">
                <a:solidFill>
                  <a:schemeClr val="bg1"/>
                </a:solidFill>
                <a:latin typeface="Arial Black" pitchFamily="34" charset="0"/>
                <a:cs typeface="Arial" charset="0"/>
              </a:rPr>
            </a:br>
            <a:r>
              <a:rPr lang="en-US" altLang="en-US" sz="6000" dirty="0" smtClean="0">
                <a:solidFill>
                  <a:schemeClr val="bg1"/>
                </a:solidFill>
                <a:latin typeface="Arial Black" pitchFamily="34" charset="0"/>
                <a:cs typeface="Arial" charset="0"/>
              </a:rPr>
              <a:t>Chapter 4?</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5"/>
          <p:cNvSpPr txBox="1">
            <a:spLocks noChangeArrowheads="1"/>
          </p:cNvSpPr>
          <p:nvPr/>
        </p:nvSpPr>
        <p:spPr bwMode="auto">
          <a:xfrm>
            <a:off x="762000" y="609600"/>
            <a:ext cx="756602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altLang="en-US" sz="4000" dirty="0">
                <a:solidFill>
                  <a:schemeClr val="bg1"/>
                </a:solidFill>
                <a:latin typeface="Arial Black" pitchFamily="34" charset="0"/>
                <a:cs typeface="Arial" charset="0"/>
              </a:rPr>
              <a:t>Proper </a:t>
            </a:r>
            <a:r>
              <a:rPr lang="en-US" altLang="en-US" sz="4000" dirty="0" smtClean="0">
                <a:solidFill>
                  <a:schemeClr val="bg1"/>
                </a:solidFill>
                <a:latin typeface="Arial Black" pitchFamily="34" charset="0"/>
                <a:cs typeface="Arial" charset="0"/>
              </a:rPr>
              <a:t>__________ </a:t>
            </a:r>
            <a:r>
              <a:rPr lang="en-US" altLang="en-US" sz="4000" dirty="0">
                <a:solidFill>
                  <a:schemeClr val="bg1"/>
                </a:solidFill>
                <a:latin typeface="Arial Black" pitchFamily="34" charset="0"/>
                <a:cs typeface="Arial" charset="0"/>
              </a:rPr>
              <a:t>include any individual (whether civilian or military), a business, charity, or a state or local government that lawfully owns or possesses property.</a:t>
            </a:r>
          </a:p>
          <a:p>
            <a:pPr algn="ctr">
              <a:spcBef>
                <a:spcPct val="0"/>
              </a:spcBef>
              <a:buFontTx/>
              <a:buNone/>
            </a:pPr>
            <a:endParaRPr lang="en-US" altLang="en-US" sz="40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5"/>
          <p:cNvSpPr txBox="1">
            <a:spLocks noChangeArrowheads="1"/>
          </p:cNvSpPr>
          <p:nvPr/>
        </p:nvSpPr>
        <p:spPr bwMode="auto">
          <a:xfrm>
            <a:off x="815975" y="2714922"/>
            <a:ext cx="7566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800" dirty="0" smtClean="0">
                <a:solidFill>
                  <a:schemeClr val="bg1"/>
                </a:solidFill>
                <a:latin typeface="Arial Black" pitchFamily="34" charset="0"/>
                <a:cs typeface="Arial" charset="0"/>
              </a:rPr>
              <a:t>What is a claimant?</a:t>
            </a:r>
            <a:endParaRPr lang="en-US" altLang="en-US" sz="16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5"/>
          <p:cNvSpPr txBox="1">
            <a:spLocks noChangeArrowheads="1"/>
          </p:cNvSpPr>
          <p:nvPr/>
        </p:nvSpPr>
        <p:spPr bwMode="auto">
          <a:xfrm>
            <a:off x="815975" y="1478548"/>
            <a:ext cx="756602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400" dirty="0">
                <a:solidFill>
                  <a:schemeClr val="bg1"/>
                </a:solidFill>
                <a:latin typeface="Arial Black" pitchFamily="34" charset="0"/>
                <a:cs typeface="Arial" charset="0"/>
              </a:rPr>
              <a:t>A claim must be submitted </a:t>
            </a:r>
            <a:br>
              <a:rPr lang="en-US" altLang="en-US" sz="4400" dirty="0">
                <a:solidFill>
                  <a:schemeClr val="bg1"/>
                </a:solidFill>
                <a:latin typeface="Arial Black" pitchFamily="34" charset="0"/>
                <a:cs typeface="Arial" charset="0"/>
              </a:rPr>
            </a:br>
            <a:r>
              <a:rPr lang="en-US" altLang="en-US" sz="4400" dirty="0">
                <a:solidFill>
                  <a:schemeClr val="bg1"/>
                </a:solidFill>
                <a:latin typeface="Arial Black" pitchFamily="34" charset="0"/>
                <a:cs typeface="Arial" charset="0"/>
              </a:rPr>
              <a:t>within </a:t>
            </a:r>
            <a:r>
              <a:rPr lang="en-US" altLang="en-US" sz="4400" dirty="0" smtClean="0">
                <a:solidFill>
                  <a:schemeClr val="bg1"/>
                </a:solidFill>
                <a:latin typeface="Arial Black" pitchFamily="34" charset="0"/>
                <a:cs typeface="Arial" charset="0"/>
              </a:rPr>
              <a:t>__ </a:t>
            </a:r>
            <a:r>
              <a:rPr lang="en-US" altLang="en-US" sz="4400" dirty="0">
                <a:solidFill>
                  <a:schemeClr val="bg1"/>
                </a:solidFill>
                <a:latin typeface="Arial Black" pitchFamily="34" charset="0"/>
                <a:cs typeface="Arial" charset="0"/>
              </a:rPr>
              <a:t>days of the </a:t>
            </a:r>
            <a:r>
              <a:rPr lang="en-US" altLang="en-US" sz="4400" dirty="0" smtClean="0">
                <a:solidFill>
                  <a:schemeClr val="bg1"/>
                </a:solidFill>
                <a:latin typeface="Arial Black" pitchFamily="34" charset="0"/>
                <a:cs typeface="Arial" charset="0"/>
              </a:rPr>
              <a:t>incident.</a:t>
            </a:r>
            <a:endParaRPr lang="en-US" altLang="en-US" sz="44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90?</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5"/>
          <p:cNvSpPr txBox="1">
            <a:spLocks noChangeArrowheads="1"/>
          </p:cNvSpPr>
          <p:nvPr/>
        </p:nvSpPr>
        <p:spPr bwMode="auto">
          <a:xfrm>
            <a:off x="838200" y="152400"/>
            <a:ext cx="7566025" cy="564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dirty="0" smtClean="0">
                <a:solidFill>
                  <a:schemeClr val="bg1"/>
                </a:solidFill>
                <a:latin typeface="Arial Black" pitchFamily="34" charset="0"/>
                <a:cs typeface="Arial" charset="0"/>
              </a:rPr>
              <a:t>These are samples of___________</a:t>
            </a:r>
          </a:p>
          <a:p>
            <a:r>
              <a:rPr lang="en-US" sz="2800" dirty="0">
                <a:solidFill>
                  <a:schemeClr val="bg1"/>
                </a:solidFill>
                <a:latin typeface="Perpetua" panose="02020502060401020303" pitchFamily="18" charset="0"/>
              </a:rPr>
              <a:t>Claims resulting from simple negligence.</a:t>
            </a:r>
          </a:p>
          <a:p>
            <a:r>
              <a:rPr lang="en-US" sz="2800" dirty="0">
                <a:solidFill>
                  <a:schemeClr val="bg1"/>
                </a:solidFill>
                <a:latin typeface="Perpetua" panose="02020502060401020303" pitchFamily="18" charset="0"/>
              </a:rPr>
              <a:t>Claims of subrogees.</a:t>
            </a:r>
          </a:p>
          <a:p>
            <a:r>
              <a:rPr lang="en-US" sz="2800" dirty="0">
                <a:solidFill>
                  <a:schemeClr val="bg1"/>
                </a:solidFill>
                <a:latin typeface="Perpetua" panose="02020502060401020303" pitchFamily="18" charset="0"/>
              </a:rPr>
              <a:t>Claims for personal injury or death.</a:t>
            </a:r>
          </a:p>
          <a:p>
            <a:r>
              <a:rPr lang="en-US" sz="2800" dirty="0">
                <a:solidFill>
                  <a:schemeClr val="bg1"/>
                </a:solidFill>
                <a:latin typeface="Perpetua" panose="02020502060401020303" pitchFamily="18" charset="0"/>
              </a:rPr>
              <a:t>Claims arising from acts or omissions within the scope of employment of the offender.</a:t>
            </a:r>
          </a:p>
          <a:p>
            <a:r>
              <a:rPr lang="en-US" sz="2800" dirty="0">
                <a:solidFill>
                  <a:schemeClr val="bg1"/>
                </a:solidFill>
                <a:latin typeface="Perpetua" panose="02020502060401020303" pitchFamily="18" charset="0"/>
              </a:rPr>
              <a:t>Claims for reimbursement for damage, loss, or destruction of Government property.</a:t>
            </a:r>
          </a:p>
          <a:p>
            <a:r>
              <a:rPr lang="en-US" sz="2800" dirty="0">
                <a:solidFill>
                  <a:schemeClr val="bg1"/>
                </a:solidFill>
                <a:latin typeface="Perpetua" panose="02020502060401020303" pitchFamily="18" charset="0"/>
              </a:rPr>
              <a:t>Claims resulting from a breach of contractual or fiduciary duty, such as nonpayment of rent.</a:t>
            </a:r>
          </a:p>
          <a:p>
            <a:r>
              <a:rPr lang="en-US" sz="2800" dirty="0">
                <a:solidFill>
                  <a:schemeClr val="bg1"/>
                </a:solidFill>
                <a:latin typeface="Perpetua" panose="02020502060401020303" pitchFamily="18" charset="0"/>
              </a:rPr>
              <a:t>Claims for a bad check</a:t>
            </a:r>
            <a:r>
              <a:rPr lang="en-US" sz="2800" dirty="0" smtClean="0">
                <a:solidFill>
                  <a:schemeClr val="bg1"/>
                </a:solidFill>
                <a:latin typeface="Perpetua" panose="02020502060401020303" pitchFamily="18" charset="0"/>
              </a:rPr>
              <a:t>.</a:t>
            </a:r>
            <a:endParaRPr lang="en-US" altLang="en-US" sz="28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815975" y="1662499"/>
            <a:ext cx="756602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5400" dirty="0" smtClean="0">
                <a:solidFill>
                  <a:schemeClr val="bg1"/>
                </a:solidFill>
                <a:latin typeface="Arial Black" pitchFamily="34" charset="0"/>
                <a:cs typeface="Arial" charset="0"/>
              </a:rPr>
              <a:t>Who is NCIS, CID, MP, or installation security?</a:t>
            </a:r>
            <a:endParaRPr lang="en-US" altLang="en-US" sz="54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claims not cognizable? </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5"/>
          <p:cNvSpPr txBox="1">
            <a:spLocks noChangeArrowheads="1"/>
          </p:cNvSpPr>
          <p:nvPr/>
        </p:nvSpPr>
        <p:spPr bwMode="auto">
          <a:xfrm>
            <a:off x="533400" y="589776"/>
            <a:ext cx="8153399"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600" dirty="0" smtClean="0">
                <a:solidFill>
                  <a:schemeClr val="bg1"/>
                </a:solidFill>
                <a:latin typeface="Arial Black" pitchFamily="34" charset="0"/>
                <a:cs typeface="Arial" charset="0"/>
              </a:rPr>
              <a:t>___________ </a:t>
            </a:r>
            <a:r>
              <a:rPr lang="en-US" altLang="en-US" sz="3600" dirty="0">
                <a:solidFill>
                  <a:schemeClr val="bg1"/>
                </a:solidFill>
                <a:latin typeface="Arial Black" pitchFamily="34" charset="0"/>
                <a:cs typeface="Arial" charset="0"/>
              </a:rPr>
              <a:t>of the claim</a:t>
            </a:r>
            <a:r>
              <a:rPr lang="en-US" altLang="en-US" sz="3600" dirty="0" smtClean="0">
                <a:solidFill>
                  <a:schemeClr val="bg1"/>
                </a:solidFill>
                <a:latin typeface="Arial Black" pitchFamily="34" charset="0"/>
                <a:cs typeface="Arial" charset="0"/>
              </a:rPr>
              <a:t>:</a:t>
            </a:r>
          </a:p>
          <a:p>
            <a:pPr algn="ctr">
              <a:spcBef>
                <a:spcPct val="0"/>
              </a:spcBef>
              <a:buFontTx/>
              <a:buNone/>
            </a:pPr>
            <a:r>
              <a:rPr lang="en-US" altLang="en-US" sz="3600" dirty="0" smtClean="0">
                <a:solidFill>
                  <a:schemeClr val="bg1"/>
                </a:solidFill>
                <a:latin typeface="Arial Black" pitchFamily="34" charset="0"/>
                <a:cs typeface="Arial" charset="0"/>
              </a:rPr>
              <a:t> </a:t>
            </a:r>
            <a:endParaRPr lang="en-US" altLang="en-US" sz="3600" dirty="0">
              <a:solidFill>
                <a:schemeClr val="bg1"/>
              </a:solidFill>
              <a:latin typeface="Arial Black" pitchFamily="34" charset="0"/>
              <a:cs typeface="Arial" charset="0"/>
            </a:endParaRPr>
          </a:p>
          <a:p>
            <a:pPr marL="571500" indent="-571500">
              <a:spcBef>
                <a:spcPct val="0"/>
              </a:spcBef>
              <a:buFont typeface="Wingdings" panose="05000000000000000000" pitchFamily="2" charset="2"/>
              <a:buChar char="ü"/>
            </a:pPr>
            <a:r>
              <a:rPr lang="en-US" altLang="en-US" dirty="0">
                <a:solidFill>
                  <a:schemeClr val="bg1"/>
                </a:solidFill>
                <a:latin typeface="Arial Black" pitchFamily="34" charset="0"/>
                <a:cs typeface="Arial" charset="0"/>
              </a:rPr>
              <a:t>Amount of the </a:t>
            </a:r>
            <a:r>
              <a:rPr lang="en-US" altLang="en-US" dirty="0" smtClean="0">
                <a:solidFill>
                  <a:schemeClr val="bg1"/>
                </a:solidFill>
                <a:latin typeface="Arial Black" pitchFamily="34" charset="0"/>
                <a:cs typeface="Arial" charset="0"/>
              </a:rPr>
              <a:t>claim. </a:t>
            </a:r>
          </a:p>
          <a:p>
            <a:pPr>
              <a:spcBef>
                <a:spcPct val="0"/>
              </a:spcBef>
              <a:buNone/>
            </a:pPr>
            <a:endParaRPr lang="en-US" altLang="en-US" dirty="0">
              <a:solidFill>
                <a:schemeClr val="bg1"/>
              </a:solidFill>
              <a:latin typeface="Arial Black" pitchFamily="34" charset="0"/>
              <a:cs typeface="Arial" charset="0"/>
            </a:endParaRPr>
          </a:p>
          <a:p>
            <a:pPr marL="571500" indent="-571500">
              <a:spcBef>
                <a:spcPct val="0"/>
              </a:spcBef>
              <a:buFont typeface="Wingdings" panose="05000000000000000000" pitchFamily="2" charset="2"/>
              <a:buChar char="ü"/>
            </a:pPr>
            <a:r>
              <a:rPr lang="en-US" altLang="en-US" dirty="0">
                <a:solidFill>
                  <a:schemeClr val="bg1"/>
                </a:solidFill>
                <a:latin typeface="Arial Black" pitchFamily="34" charset="0"/>
                <a:cs typeface="Arial" charset="0"/>
              </a:rPr>
              <a:t>The facts </a:t>
            </a:r>
            <a:r>
              <a:rPr lang="en-US" altLang="en-US" dirty="0" smtClean="0">
                <a:solidFill>
                  <a:schemeClr val="bg1"/>
                </a:solidFill>
                <a:latin typeface="Arial Black" pitchFamily="34" charset="0"/>
                <a:cs typeface="Arial" charset="0"/>
              </a:rPr>
              <a:t>and circumstances </a:t>
            </a:r>
            <a:r>
              <a:rPr lang="en-US" altLang="en-US" dirty="0">
                <a:solidFill>
                  <a:schemeClr val="bg1"/>
                </a:solidFill>
                <a:latin typeface="Arial Black" pitchFamily="34" charset="0"/>
                <a:cs typeface="Arial" charset="0"/>
              </a:rPr>
              <a:t/>
            </a:r>
            <a:br>
              <a:rPr lang="en-US" altLang="en-US" dirty="0">
                <a:solidFill>
                  <a:schemeClr val="bg1"/>
                </a:solidFill>
                <a:latin typeface="Arial Black" pitchFamily="34" charset="0"/>
                <a:cs typeface="Arial" charset="0"/>
              </a:rPr>
            </a:br>
            <a:r>
              <a:rPr lang="en-US" altLang="en-US" dirty="0">
                <a:solidFill>
                  <a:schemeClr val="bg1"/>
                </a:solidFill>
                <a:latin typeface="Arial Black" pitchFamily="34" charset="0"/>
                <a:cs typeface="Arial" charset="0"/>
              </a:rPr>
              <a:t>surrounding the </a:t>
            </a:r>
            <a:r>
              <a:rPr lang="en-US" altLang="en-US" dirty="0" smtClean="0">
                <a:solidFill>
                  <a:schemeClr val="bg1"/>
                </a:solidFill>
                <a:latin typeface="Arial Black" pitchFamily="34" charset="0"/>
                <a:cs typeface="Arial" charset="0"/>
              </a:rPr>
              <a:t>claim.</a:t>
            </a:r>
          </a:p>
          <a:p>
            <a:pPr>
              <a:spcBef>
                <a:spcPct val="0"/>
              </a:spcBef>
              <a:buNone/>
            </a:pPr>
            <a:endParaRPr lang="en-US" altLang="en-US" dirty="0">
              <a:solidFill>
                <a:schemeClr val="bg1"/>
              </a:solidFill>
              <a:latin typeface="Arial Black" pitchFamily="34" charset="0"/>
              <a:cs typeface="Arial" charset="0"/>
            </a:endParaRPr>
          </a:p>
          <a:p>
            <a:pPr marL="571500" indent="-571500">
              <a:spcBef>
                <a:spcPct val="0"/>
              </a:spcBef>
              <a:buFont typeface="Wingdings" panose="05000000000000000000" pitchFamily="2" charset="2"/>
              <a:buChar char="ü"/>
            </a:pPr>
            <a:r>
              <a:rPr lang="en-US" altLang="en-US" dirty="0" smtClean="0">
                <a:solidFill>
                  <a:schemeClr val="bg1"/>
                </a:solidFill>
                <a:latin typeface="Arial Black" pitchFamily="34" charset="0"/>
                <a:cs typeface="Arial" charset="0"/>
              </a:rPr>
              <a:t>Any other information that will assist in the investigation.</a:t>
            </a:r>
            <a:endParaRPr lang="en-US" altLang="en-US" dirty="0">
              <a:solidFill>
                <a:schemeClr val="bg1"/>
              </a:solidFill>
              <a:latin typeface="Arial Black" pitchFamily="34" charset="0"/>
              <a:cs typeface="Arial" charset="0"/>
            </a:endParaRPr>
          </a:p>
          <a:p>
            <a:pPr algn="ctr">
              <a:spcBef>
                <a:spcPct val="0"/>
              </a:spcBef>
              <a:buFontTx/>
              <a:buNone/>
            </a:pPr>
            <a:endParaRPr lang="en-US" altLang="en-US" sz="36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are contents?</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5"/>
          <p:cNvSpPr txBox="1">
            <a:spLocks noChangeArrowheads="1"/>
          </p:cNvSpPr>
          <p:nvPr/>
        </p:nvSpPr>
        <p:spPr bwMode="auto">
          <a:xfrm>
            <a:off x="762000" y="1424463"/>
            <a:ext cx="75660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4800" dirty="0" smtClean="0">
                <a:solidFill>
                  <a:schemeClr val="bg1"/>
                </a:solidFill>
                <a:latin typeface="Arial Black" pitchFamily="34" charset="0"/>
                <a:cs typeface="Arial" charset="0"/>
              </a:rPr>
              <a:t>To </a:t>
            </a:r>
            <a:r>
              <a:rPr lang="en-US" altLang="en-US" sz="4800" dirty="0">
                <a:solidFill>
                  <a:schemeClr val="bg1"/>
                </a:solidFill>
                <a:latin typeface="Arial Black" pitchFamily="34" charset="0"/>
                <a:cs typeface="Arial" charset="0"/>
              </a:rPr>
              <a:t>be treated with fairness and respect for the </a:t>
            </a:r>
            <a:r>
              <a:rPr lang="en-US" altLang="en-US" sz="4800" dirty="0" smtClean="0">
                <a:solidFill>
                  <a:schemeClr val="bg1"/>
                </a:solidFill>
                <a:latin typeface="Arial Black" pitchFamily="34" charset="0"/>
                <a:cs typeface="Arial" charset="0"/>
              </a:rPr>
              <a:t>____________'s</a:t>
            </a:r>
            <a:endParaRPr lang="en-US" altLang="en-US" sz="4800" dirty="0">
              <a:solidFill>
                <a:schemeClr val="bg1"/>
              </a:solidFill>
              <a:latin typeface="Arial Black" pitchFamily="34" charset="0"/>
              <a:cs typeface="Arial" charset="0"/>
            </a:endParaRPr>
          </a:p>
          <a:p>
            <a:pPr algn="ctr">
              <a:spcBef>
                <a:spcPct val="0"/>
              </a:spcBef>
              <a:buNone/>
            </a:pPr>
            <a:r>
              <a:rPr lang="en-US" altLang="en-US" sz="4800" dirty="0">
                <a:solidFill>
                  <a:schemeClr val="bg1"/>
                </a:solidFill>
                <a:latin typeface="Arial Black" pitchFamily="34" charset="0"/>
                <a:cs typeface="Arial" charset="0"/>
              </a:rPr>
              <a:t>dignity and </a:t>
            </a:r>
            <a:r>
              <a:rPr lang="en-US" altLang="en-US" sz="4800" dirty="0" smtClean="0">
                <a:solidFill>
                  <a:schemeClr val="bg1"/>
                </a:solidFill>
                <a:latin typeface="Arial Black" pitchFamily="34" charset="0"/>
                <a:cs typeface="Arial" charset="0"/>
              </a:rPr>
              <a:t>privacy.</a:t>
            </a:r>
            <a:endParaRPr lang="en-US" altLang="en-US" sz="4800" dirty="0">
              <a:solidFill>
                <a:schemeClr val="bg1"/>
              </a:solidFill>
              <a:latin typeface="Arial Black" pitchFamily="34" charset="0"/>
              <a:cs typeface="Arial" charset="0"/>
            </a:endParaRPr>
          </a:p>
          <a:p>
            <a:pPr algn="ctr">
              <a:spcBef>
                <a:spcPct val="0"/>
              </a:spcBef>
              <a:buFontTx/>
              <a:buNone/>
            </a:pPr>
            <a:endParaRPr lang="en-US" altLang="en-US" sz="60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a Victim or Witness?</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5"/>
          <p:cNvSpPr txBox="1">
            <a:spLocks noChangeArrowheads="1"/>
          </p:cNvSpPr>
          <p:nvPr/>
        </p:nvSpPr>
        <p:spPr bwMode="auto">
          <a:xfrm>
            <a:off x="815975" y="1724769"/>
            <a:ext cx="7566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4800" dirty="0">
                <a:solidFill>
                  <a:schemeClr val="bg1"/>
                </a:solidFill>
                <a:latin typeface="Arial Black" pitchFamily="34" charset="0"/>
                <a:cs typeface="Arial" charset="0"/>
              </a:rPr>
              <a:t>To be reasonably protected from the </a:t>
            </a:r>
            <a:r>
              <a:rPr lang="en-US" altLang="en-US" sz="4800" dirty="0" smtClean="0">
                <a:solidFill>
                  <a:schemeClr val="bg1"/>
                </a:solidFill>
                <a:latin typeface="Arial Black" pitchFamily="34" charset="0"/>
                <a:cs typeface="Arial" charset="0"/>
              </a:rPr>
              <a:t>accused.</a:t>
            </a:r>
            <a:endParaRPr lang="en-US" altLang="en-US" sz="48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5"/>
          <p:cNvSpPr txBox="1">
            <a:spLocks noChangeArrowheads="1"/>
          </p:cNvSpPr>
          <p:nvPr/>
        </p:nvSpPr>
        <p:spPr bwMode="auto">
          <a:xfrm>
            <a:off x="815975" y="1102816"/>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800" dirty="0">
                <a:solidFill>
                  <a:schemeClr val="bg1"/>
                </a:solidFill>
                <a:latin typeface="Arial Black" pitchFamily="34" charset="0"/>
                <a:cs typeface="Arial" charset="0"/>
              </a:rPr>
              <a:t>What is </a:t>
            </a:r>
            <a:r>
              <a:rPr lang="en-US" altLang="en-US" sz="4800" dirty="0" smtClean="0">
                <a:solidFill>
                  <a:schemeClr val="bg1"/>
                </a:solidFill>
                <a:latin typeface="Arial Black" pitchFamily="34" charset="0"/>
                <a:cs typeface="Arial" charset="0"/>
              </a:rPr>
              <a:t>a </a:t>
            </a:r>
            <a:br>
              <a:rPr lang="en-US" altLang="en-US" sz="4800" dirty="0" smtClean="0">
                <a:solidFill>
                  <a:schemeClr val="bg1"/>
                </a:solidFill>
                <a:latin typeface="Arial Black" pitchFamily="34" charset="0"/>
                <a:cs typeface="Arial" charset="0"/>
              </a:rPr>
            </a:br>
            <a:r>
              <a:rPr lang="en-US" altLang="en-US" sz="4800" dirty="0" smtClean="0">
                <a:solidFill>
                  <a:schemeClr val="bg1"/>
                </a:solidFill>
                <a:latin typeface="Arial Black" pitchFamily="34" charset="0"/>
                <a:cs typeface="Arial" charset="0"/>
              </a:rPr>
              <a:t>Victim Right? </a:t>
            </a:r>
          </a:p>
          <a:p>
            <a:pPr algn="ctr">
              <a:spcBef>
                <a:spcPct val="0"/>
              </a:spcBef>
              <a:buFontTx/>
              <a:buNone/>
            </a:pPr>
            <a:r>
              <a:rPr lang="en-US" altLang="en-US" sz="4800" dirty="0" smtClean="0">
                <a:solidFill>
                  <a:schemeClr val="bg1"/>
                </a:solidFill>
                <a:latin typeface="Arial Black" pitchFamily="34" charset="0"/>
                <a:cs typeface="Arial" charset="0"/>
              </a:rPr>
              <a:t>or </a:t>
            </a:r>
          </a:p>
          <a:p>
            <a:pPr algn="ctr">
              <a:spcBef>
                <a:spcPct val="0"/>
              </a:spcBef>
              <a:buFontTx/>
              <a:buNone/>
            </a:pPr>
            <a:r>
              <a:rPr lang="en-US" altLang="en-US" sz="4800" dirty="0" smtClean="0">
                <a:solidFill>
                  <a:schemeClr val="bg1"/>
                </a:solidFill>
                <a:latin typeface="Arial Black" pitchFamily="34" charset="0"/>
                <a:cs typeface="Arial" charset="0"/>
              </a:rPr>
              <a:t>What is a </a:t>
            </a:r>
            <a:br>
              <a:rPr lang="en-US" altLang="en-US" sz="4800" dirty="0" smtClean="0">
                <a:solidFill>
                  <a:schemeClr val="bg1"/>
                </a:solidFill>
                <a:latin typeface="Arial Black" pitchFamily="34" charset="0"/>
                <a:cs typeface="Arial" charset="0"/>
              </a:rPr>
            </a:br>
            <a:r>
              <a:rPr lang="en-US" altLang="en-US" sz="4800" dirty="0" smtClean="0">
                <a:solidFill>
                  <a:schemeClr val="bg1"/>
                </a:solidFill>
                <a:latin typeface="Arial Black" pitchFamily="34" charset="0"/>
                <a:cs typeface="Arial" charset="0"/>
              </a:rPr>
              <a:t>Witness Right?</a:t>
            </a:r>
            <a:endParaRPr lang="en-US" altLang="en-US" sz="48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5"/>
          <p:cNvSpPr txBox="1">
            <a:spLocks noChangeArrowheads="1"/>
          </p:cNvSpPr>
          <p:nvPr/>
        </p:nvSpPr>
        <p:spPr bwMode="auto">
          <a:xfrm>
            <a:off x="815975" y="862995"/>
            <a:ext cx="756602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dirty="0">
                <a:solidFill>
                  <a:schemeClr val="bg1"/>
                </a:solidFill>
                <a:latin typeface="Arial Black" pitchFamily="34" charset="0"/>
                <a:cs typeface="Arial" charset="0"/>
              </a:rPr>
              <a:t>To be reasonably heard at any </a:t>
            </a:r>
            <a:r>
              <a:rPr lang="en-US" altLang="en-US" dirty="0" smtClean="0">
                <a:solidFill>
                  <a:schemeClr val="bg1"/>
                </a:solidFill>
                <a:latin typeface="Arial Black" pitchFamily="34" charset="0"/>
                <a:cs typeface="Arial" charset="0"/>
              </a:rPr>
              <a:t>_______________________</a:t>
            </a:r>
            <a:endParaRPr lang="en-US" altLang="en-US" dirty="0">
              <a:solidFill>
                <a:schemeClr val="bg1"/>
              </a:solidFill>
              <a:latin typeface="Arial Black" pitchFamily="34" charset="0"/>
              <a:cs typeface="Arial" charset="0"/>
            </a:endParaRPr>
          </a:p>
          <a:p>
            <a:pPr algn="ctr">
              <a:spcBef>
                <a:spcPct val="0"/>
              </a:spcBef>
              <a:buNone/>
            </a:pPr>
            <a:r>
              <a:rPr lang="en-US" altLang="en-US" dirty="0" smtClean="0">
                <a:solidFill>
                  <a:schemeClr val="bg1"/>
                </a:solidFill>
                <a:latin typeface="Arial Black" pitchFamily="34" charset="0"/>
                <a:cs typeface="Arial" charset="0"/>
              </a:rPr>
              <a:t>involving </a:t>
            </a:r>
            <a:r>
              <a:rPr lang="en-US" altLang="en-US" dirty="0">
                <a:solidFill>
                  <a:schemeClr val="bg1"/>
                </a:solidFill>
                <a:latin typeface="Arial Black" pitchFamily="34" charset="0"/>
                <a:cs typeface="Arial" charset="0"/>
              </a:rPr>
              <a:t>release, plea, sentencing, or parole of the accused</a:t>
            </a:r>
            <a:r>
              <a:rPr lang="en-US" altLang="en-US" dirty="0" smtClean="0">
                <a:solidFill>
                  <a:schemeClr val="bg1"/>
                </a:solidFill>
                <a:latin typeface="Arial Black" pitchFamily="34" charset="0"/>
                <a:cs typeface="Arial" charset="0"/>
              </a:rPr>
              <a:t>.  This </a:t>
            </a:r>
            <a:r>
              <a:rPr lang="en-US" altLang="en-US" dirty="0">
                <a:solidFill>
                  <a:schemeClr val="bg1"/>
                </a:solidFill>
                <a:latin typeface="Arial Black" pitchFamily="34" charset="0"/>
                <a:cs typeface="Arial" charset="0"/>
              </a:rPr>
              <a:t>right does not obligate the government to pay for </a:t>
            </a:r>
            <a:r>
              <a:rPr lang="en-US" altLang="en-US" dirty="0" smtClean="0">
                <a:solidFill>
                  <a:schemeClr val="bg1"/>
                </a:solidFill>
                <a:latin typeface="Arial Black" pitchFamily="34" charset="0"/>
                <a:cs typeface="Arial" charset="0"/>
              </a:rPr>
              <a:t>expenses incurred </a:t>
            </a:r>
            <a:r>
              <a:rPr lang="en-US" altLang="en-US" dirty="0">
                <a:solidFill>
                  <a:schemeClr val="bg1"/>
                </a:solidFill>
                <a:latin typeface="Arial Black" pitchFamily="34" charset="0"/>
                <a:cs typeface="Arial" charset="0"/>
              </a:rPr>
              <a:t>by the victim to be present.</a:t>
            </a:r>
          </a:p>
        </p:txBody>
      </p:sp>
    </p:spTree>
  </p:cSld>
  <p:clrMapOvr>
    <a:masterClrMapping/>
  </p:clrMapOvr>
  <p:transition spd="slow">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public proceeding?</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5"/>
          <p:cNvSpPr txBox="1">
            <a:spLocks noChangeArrowheads="1"/>
          </p:cNvSpPr>
          <p:nvPr/>
        </p:nvSpPr>
        <p:spPr bwMode="auto">
          <a:xfrm>
            <a:off x="815975" y="1222948"/>
            <a:ext cx="75660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2800" dirty="0">
                <a:solidFill>
                  <a:schemeClr val="bg1"/>
                </a:solidFill>
                <a:latin typeface="Arial Black" pitchFamily="34" charset="0"/>
                <a:cs typeface="Arial" charset="0"/>
              </a:rPr>
              <a:t>To be notified of the apprehension of an accused, the initial appearance of an accused before a military judge, the release of the accused pending court-martial, any escape of the</a:t>
            </a:r>
          </a:p>
          <a:p>
            <a:pPr algn="ctr">
              <a:spcBef>
                <a:spcPct val="0"/>
              </a:spcBef>
              <a:buNone/>
            </a:pPr>
            <a:r>
              <a:rPr lang="en-US" altLang="en-US" sz="2800" dirty="0">
                <a:solidFill>
                  <a:schemeClr val="bg1"/>
                </a:solidFill>
                <a:latin typeface="Arial Black" pitchFamily="34" charset="0"/>
                <a:cs typeface="Arial" charset="0"/>
              </a:rPr>
              <a:t>accused, and the time and location of any trial, NJP, or _________proceedings (including entry of guilty pleas and sentencing).</a:t>
            </a:r>
          </a:p>
        </p:txBody>
      </p:sp>
    </p:spTree>
  </p:cSld>
  <p:clrMapOvr>
    <a:masterClrMapping/>
  </p:clrMapOvr>
  <p:transition spd="slow">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5"/>
          <p:cNvSpPr txBox="1">
            <a:spLocks noChangeArrowheads="1"/>
          </p:cNvSpPr>
          <p:nvPr/>
        </p:nvSpPr>
        <p:spPr bwMode="auto">
          <a:xfrm>
            <a:off x="815975" y="2127438"/>
            <a:ext cx="7566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dirty="0" smtClean="0">
              <a:solidFill>
                <a:schemeClr val="bg1"/>
              </a:solidFill>
              <a:latin typeface="Arial Black" pitchFamily="34" charset="0"/>
              <a:cs typeface="Arial" charset="0"/>
            </a:endParaRPr>
          </a:p>
          <a:p>
            <a:pPr algn="ctr">
              <a:spcBef>
                <a:spcPct val="0"/>
              </a:spcBef>
              <a:buFontTx/>
              <a:buNone/>
            </a:pPr>
            <a:r>
              <a:rPr lang="en-US" altLang="en-US" dirty="0" smtClean="0">
                <a:solidFill>
                  <a:schemeClr val="bg1"/>
                </a:solidFill>
                <a:latin typeface="Arial Black" pitchFamily="34" charset="0"/>
                <a:cs typeface="Arial" charset="0"/>
              </a:rPr>
              <a:t>Personnel </a:t>
            </a:r>
            <a:r>
              <a:rPr lang="en-US" altLang="en-US" dirty="0">
                <a:solidFill>
                  <a:schemeClr val="bg1"/>
                </a:solidFill>
                <a:latin typeface="Arial Black" pitchFamily="34" charset="0"/>
                <a:cs typeface="Arial" charset="0"/>
              </a:rPr>
              <a:t>responsible for</a:t>
            </a:r>
          </a:p>
          <a:p>
            <a:pPr algn="ctr">
              <a:spcBef>
                <a:spcPct val="0"/>
              </a:spcBef>
              <a:buFontTx/>
              <a:buNone/>
            </a:pPr>
            <a:r>
              <a:rPr lang="en-US" altLang="en-US" dirty="0">
                <a:solidFill>
                  <a:schemeClr val="bg1"/>
                </a:solidFill>
                <a:latin typeface="Arial Black" pitchFamily="34" charset="0"/>
                <a:cs typeface="Arial" charset="0"/>
              </a:rPr>
              <a:t>providing support services</a:t>
            </a:r>
          </a:p>
        </p:txBody>
      </p:sp>
    </p:spTree>
  </p:cSld>
  <p:clrMapOvr>
    <a:masterClrMapping/>
  </p:clrMapOvr>
  <p:transition spd="slow">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ADSEP?</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cover dir="d"/>
    <p:sndAc>
      <p:stSnd>
        <p:snd r:embed="rId3" name="Jeopardy Daily Double Sound Effect.wav"/>
      </p:stSnd>
    </p:sndAc>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5"/>
          <p:cNvSpPr txBox="1">
            <a:spLocks noChangeArrowheads="1"/>
          </p:cNvSpPr>
          <p:nvPr/>
        </p:nvSpPr>
        <p:spPr bwMode="auto">
          <a:xfrm>
            <a:off x="815975" y="678331"/>
            <a:ext cx="75660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2800" dirty="0" smtClean="0">
                <a:solidFill>
                  <a:schemeClr val="bg1"/>
                </a:solidFill>
                <a:latin typeface="Arial Black" pitchFamily="34" charset="0"/>
                <a:cs typeface="Arial" charset="0"/>
              </a:rPr>
              <a:t>Per the MCO 5800.14, </a:t>
            </a:r>
            <a:br>
              <a:rPr lang="en-US" altLang="en-US" sz="2800" dirty="0" smtClean="0">
                <a:solidFill>
                  <a:schemeClr val="bg1"/>
                </a:solidFill>
                <a:latin typeface="Arial Black" pitchFamily="34" charset="0"/>
                <a:cs typeface="Arial" charset="0"/>
              </a:rPr>
            </a:br>
            <a:r>
              <a:rPr lang="en-US" altLang="en-US" sz="2800" dirty="0" smtClean="0">
                <a:solidFill>
                  <a:schemeClr val="bg1"/>
                </a:solidFill>
                <a:latin typeface="Arial Black" pitchFamily="34" charset="0"/>
                <a:cs typeface="Arial" charset="0"/>
              </a:rPr>
              <a:t>a victim has </a:t>
            </a:r>
            <a:r>
              <a:rPr lang="en-US" altLang="en-US" sz="2800" smtClean="0">
                <a:solidFill>
                  <a:schemeClr val="bg1"/>
                </a:solidFill>
                <a:latin typeface="Arial Black" pitchFamily="34" charset="0"/>
                <a:cs typeface="Arial" charset="0"/>
              </a:rPr>
              <a:t>one of these rights:</a:t>
            </a:r>
          </a:p>
          <a:p>
            <a:pPr algn="ctr">
              <a:spcBef>
                <a:spcPct val="0"/>
              </a:spcBef>
              <a:buNone/>
            </a:pPr>
            <a:r>
              <a:rPr lang="en-US" altLang="en-US" sz="2800" smtClean="0">
                <a:solidFill>
                  <a:schemeClr val="bg1"/>
                </a:solidFill>
                <a:latin typeface="Arial Black" pitchFamily="34" charset="0"/>
                <a:cs typeface="Arial" charset="0"/>
              </a:rPr>
              <a:t> </a:t>
            </a:r>
            <a:r>
              <a:rPr lang="en-US" altLang="en-US" sz="2800" dirty="0" smtClean="0">
                <a:solidFill>
                  <a:schemeClr val="bg1"/>
                </a:solidFill>
                <a:latin typeface="Arial Black" pitchFamily="34" charset="0"/>
                <a:cs typeface="Arial" charset="0"/>
              </a:rPr>
              <a:t/>
            </a:r>
            <a:br>
              <a:rPr lang="en-US" altLang="en-US" sz="2800" dirty="0" smtClean="0">
                <a:solidFill>
                  <a:schemeClr val="bg1"/>
                </a:solidFill>
                <a:latin typeface="Arial Black" pitchFamily="34" charset="0"/>
                <a:cs typeface="Arial" charset="0"/>
              </a:rPr>
            </a:br>
            <a:r>
              <a:rPr lang="en-US" altLang="en-US" sz="2800" dirty="0" smtClean="0">
                <a:solidFill>
                  <a:schemeClr val="bg1"/>
                </a:solidFill>
                <a:latin typeface="Arial Black" pitchFamily="34" charset="0"/>
                <a:cs typeface="Arial" charset="0"/>
              </a:rPr>
              <a:t>“To receive </a:t>
            </a:r>
            <a:r>
              <a:rPr lang="en-US" altLang="en-US" sz="2800" dirty="0">
                <a:solidFill>
                  <a:schemeClr val="bg1"/>
                </a:solidFill>
                <a:latin typeface="Arial Black" pitchFamily="34" charset="0"/>
                <a:cs typeface="Arial" charset="0"/>
              </a:rPr>
              <a:t>available </a:t>
            </a:r>
            <a:r>
              <a:rPr lang="en-US" altLang="en-US" sz="2800" dirty="0" smtClean="0">
                <a:solidFill>
                  <a:schemeClr val="bg1"/>
                </a:solidFill>
                <a:latin typeface="Arial Black" pitchFamily="34" charset="0"/>
                <a:cs typeface="Arial" charset="0"/>
              </a:rPr>
              <a:t>_______________”.</a:t>
            </a:r>
          </a:p>
          <a:p>
            <a:pPr algn="ctr">
              <a:spcBef>
                <a:spcPct val="0"/>
              </a:spcBef>
              <a:buNone/>
            </a:pPr>
            <a:endParaRPr lang="en-US" altLang="en-US" sz="2800" dirty="0" smtClean="0">
              <a:solidFill>
                <a:schemeClr val="bg1"/>
              </a:solidFill>
              <a:latin typeface="Arial Black" pitchFamily="34" charset="0"/>
              <a:cs typeface="Arial" charset="0"/>
            </a:endParaRPr>
          </a:p>
          <a:p>
            <a:pPr>
              <a:spcBef>
                <a:spcPct val="0"/>
              </a:spcBef>
              <a:buNone/>
            </a:pPr>
            <a:r>
              <a:rPr lang="en-US" altLang="en-US" sz="2800" u="sng" dirty="0" smtClean="0">
                <a:solidFill>
                  <a:schemeClr val="bg1"/>
                </a:solidFill>
                <a:latin typeface="Arial Black" pitchFamily="34" charset="0"/>
                <a:cs typeface="Arial" charset="0"/>
              </a:rPr>
              <a:t>Hint</a:t>
            </a:r>
            <a:r>
              <a:rPr lang="en-US" altLang="en-US" sz="2800" dirty="0" smtClean="0">
                <a:solidFill>
                  <a:schemeClr val="bg1"/>
                </a:solidFill>
                <a:latin typeface="Arial Black" pitchFamily="34" charset="0"/>
                <a:cs typeface="Arial" charset="0"/>
              </a:rPr>
              <a:t>:</a:t>
            </a:r>
          </a:p>
          <a:p>
            <a:pPr>
              <a:spcBef>
                <a:spcPct val="0"/>
              </a:spcBef>
              <a:buNone/>
            </a:pPr>
            <a:r>
              <a:rPr lang="en-US" altLang="en-US" sz="2800" dirty="0" smtClean="0">
                <a:solidFill>
                  <a:schemeClr val="bg1"/>
                </a:solidFill>
                <a:latin typeface="Arial Black" pitchFamily="34" charset="0"/>
                <a:cs typeface="Arial" charset="0"/>
              </a:rPr>
              <a:t>Although the MCM does not have this as an authorized punishment to be awarded at a court-martial but is accomplished via a plea agreement.</a:t>
            </a:r>
            <a:endParaRPr lang="en-US" altLang="en-US" sz="28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762000" y="1905000"/>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restitution?</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5"/>
          <p:cNvSpPr txBox="1">
            <a:spLocks noChangeArrowheads="1"/>
          </p:cNvSpPr>
          <p:nvPr/>
        </p:nvSpPr>
        <p:spPr bwMode="auto">
          <a:xfrm>
            <a:off x="815975" y="-152665"/>
            <a:ext cx="7566025"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None/>
            </a:pPr>
            <a:endParaRPr lang="en-US" sz="4000" dirty="0" smtClean="0">
              <a:solidFill>
                <a:schemeClr val="bg1"/>
              </a:solidFill>
            </a:endParaRPr>
          </a:p>
          <a:p>
            <a:pPr algn="ctr">
              <a:buNone/>
            </a:pPr>
            <a:r>
              <a:rPr lang="en-US" sz="4000" dirty="0" smtClean="0">
                <a:solidFill>
                  <a:schemeClr val="bg1"/>
                </a:solidFill>
              </a:rPr>
              <a:t>A federal </a:t>
            </a:r>
            <a:r>
              <a:rPr lang="en-US" sz="4000" dirty="0">
                <a:solidFill>
                  <a:schemeClr val="bg1"/>
                </a:solidFill>
              </a:rPr>
              <a:t>program designed to help ease the transition </a:t>
            </a:r>
            <a:r>
              <a:rPr lang="en-US" sz="4000" dirty="0" smtClean="0">
                <a:solidFill>
                  <a:schemeClr val="bg1"/>
                </a:solidFill>
              </a:rPr>
              <a:t>from military </a:t>
            </a:r>
            <a:r>
              <a:rPr lang="en-US" sz="4000" dirty="0">
                <a:solidFill>
                  <a:schemeClr val="bg1"/>
                </a:solidFill>
              </a:rPr>
              <a:t>to civilian life for spouses and/or dependent </a:t>
            </a:r>
            <a:r>
              <a:rPr lang="en-US" sz="4000" dirty="0" smtClean="0">
                <a:solidFill>
                  <a:schemeClr val="bg1"/>
                </a:solidFill>
              </a:rPr>
              <a:t>children of </a:t>
            </a:r>
            <a:r>
              <a:rPr lang="en-US" sz="4000" dirty="0">
                <a:solidFill>
                  <a:schemeClr val="bg1"/>
                </a:solidFill>
              </a:rPr>
              <a:t>a service member who is separated from active duty as </a:t>
            </a:r>
            <a:r>
              <a:rPr lang="en-US" sz="4000" dirty="0" smtClean="0">
                <a:solidFill>
                  <a:schemeClr val="bg1"/>
                </a:solidFill>
              </a:rPr>
              <a:t>a result </a:t>
            </a:r>
            <a:r>
              <a:rPr lang="en-US" sz="4000" dirty="0">
                <a:solidFill>
                  <a:schemeClr val="bg1"/>
                </a:solidFill>
              </a:rPr>
              <a:t>of a </a:t>
            </a:r>
            <a:r>
              <a:rPr lang="en-US" sz="4000" dirty="0" smtClean="0">
                <a:solidFill>
                  <a:schemeClr val="bg1"/>
                </a:solidFill>
              </a:rPr>
              <a:t>family </a:t>
            </a:r>
            <a:r>
              <a:rPr lang="en-US" sz="4000" dirty="0">
                <a:solidFill>
                  <a:schemeClr val="bg1"/>
                </a:solidFill>
              </a:rPr>
              <a:t>abuse </a:t>
            </a:r>
            <a:r>
              <a:rPr lang="en-US" sz="4000" dirty="0" smtClean="0">
                <a:solidFill>
                  <a:schemeClr val="bg1"/>
                </a:solidFill>
              </a:rPr>
              <a:t>offense.</a:t>
            </a:r>
            <a:endParaRPr lang="en-US" altLang="en-US" sz="4000" dirty="0">
              <a:solidFill>
                <a:schemeClr val="bg1"/>
              </a:solidFill>
              <a:latin typeface="Arial Black" pitchFamily="34" charset="0"/>
              <a:cs typeface="Arial" charset="0"/>
            </a:endParaRPr>
          </a:p>
          <a:p>
            <a:pPr algn="ctr">
              <a:spcBef>
                <a:spcPct val="0"/>
              </a:spcBef>
              <a:buFontTx/>
              <a:buNone/>
            </a:pPr>
            <a:endParaRPr lang="en-US" altLang="en-US" sz="60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5"/>
          <p:cNvSpPr txBox="1">
            <a:spLocks noChangeArrowheads="1"/>
          </p:cNvSpPr>
          <p:nvPr/>
        </p:nvSpPr>
        <p:spPr bwMode="auto">
          <a:xfrm>
            <a:off x="815975" y="524442"/>
            <a:ext cx="756602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Transitional </a:t>
            </a:r>
            <a:r>
              <a:rPr lang="en-US" altLang="en-US" sz="6000" dirty="0">
                <a:solidFill>
                  <a:schemeClr val="bg1"/>
                </a:solidFill>
                <a:latin typeface="Arial Black" pitchFamily="34" charset="0"/>
                <a:cs typeface="Arial" charset="0"/>
              </a:rPr>
              <a:t>Compensation for Abused Family </a:t>
            </a:r>
            <a:r>
              <a:rPr lang="en-US" altLang="en-US" sz="6000" dirty="0" smtClean="0">
                <a:solidFill>
                  <a:schemeClr val="bg1"/>
                </a:solidFill>
                <a:latin typeface="Arial Black" pitchFamily="34" charset="0"/>
                <a:cs typeface="Arial" charset="0"/>
              </a:rPr>
              <a:t>Members?</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5"/>
          <p:cNvSpPr txBox="1">
            <a:spLocks noChangeArrowheads="1"/>
          </p:cNvSpPr>
          <p:nvPr/>
        </p:nvSpPr>
        <p:spPr bwMode="auto">
          <a:xfrm>
            <a:off x="815975" y="986106"/>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4800" dirty="0" smtClean="0">
                <a:solidFill>
                  <a:schemeClr val="bg1"/>
                </a:solidFill>
                <a:latin typeface="+mj-lt"/>
                <a:cs typeface="Arial" charset="0"/>
              </a:rPr>
              <a:t>A command's </a:t>
            </a:r>
            <a:r>
              <a:rPr lang="en-US" altLang="en-US" sz="4800" dirty="0">
                <a:solidFill>
                  <a:schemeClr val="bg1"/>
                </a:solidFill>
                <a:latin typeface="+mj-lt"/>
                <a:cs typeface="Arial" charset="0"/>
              </a:rPr>
              <a:t>or local service provider's designated representative</a:t>
            </a:r>
          </a:p>
          <a:p>
            <a:pPr algn="ctr">
              <a:spcBef>
                <a:spcPct val="0"/>
              </a:spcBef>
              <a:buNone/>
            </a:pPr>
            <a:r>
              <a:rPr lang="en-US" altLang="en-US" sz="4800" dirty="0">
                <a:solidFill>
                  <a:schemeClr val="bg1"/>
                </a:solidFill>
                <a:latin typeface="+mj-lt"/>
                <a:cs typeface="Arial" charset="0"/>
              </a:rPr>
              <a:t>for victim and witness assistance matters.</a:t>
            </a:r>
          </a:p>
        </p:txBody>
      </p:sp>
    </p:spTree>
  </p:cSld>
  <p:clrMapOvr>
    <a:masterClrMapping/>
  </p:clrMapOvr>
  <p:transition spd="slow">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5"/>
          <p:cNvSpPr txBox="1">
            <a:spLocks noChangeArrowheads="1"/>
          </p:cNvSpPr>
          <p:nvPr/>
        </p:nvSpPr>
        <p:spPr bwMode="auto">
          <a:xfrm>
            <a:off x="815975" y="524441"/>
            <a:ext cx="756602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Who is a Victim </a:t>
            </a:r>
            <a:r>
              <a:rPr lang="en-US" altLang="en-US" sz="6000" dirty="0">
                <a:solidFill>
                  <a:schemeClr val="bg1"/>
                </a:solidFill>
                <a:latin typeface="Arial Black" pitchFamily="34" charset="0"/>
                <a:cs typeface="Arial" charset="0"/>
              </a:rPr>
              <a:t>and Witness Assistance Coordinator (</a:t>
            </a:r>
            <a:r>
              <a:rPr lang="en-US" altLang="en-US" sz="6000" dirty="0" smtClean="0">
                <a:solidFill>
                  <a:schemeClr val="bg1"/>
                </a:solidFill>
                <a:latin typeface="Arial Black" pitchFamily="34" charset="0"/>
                <a:cs typeface="Arial" charset="0"/>
              </a:rPr>
              <a:t>VWAC)?</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5"/>
          <p:cNvSpPr txBox="1">
            <a:spLocks noChangeArrowheads="1"/>
          </p:cNvSpPr>
          <p:nvPr/>
        </p:nvSpPr>
        <p:spPr bwMode="auto">
          <a:xfrm>
            <a:off x="815975" y="678329"/>
            <a:ext cx="75660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4000" dirty="0">
                <a:solidFill>
                  <a:schemeClr val="bg1"/>
                </a:solidFill>
                <a:latin typeface="+mn-lt"/>
                <a:cs typeface="Arial" charset="0"/>
              </a:rPr>
              <a:t>A person who </a:t>
            </a:r>
            <a:r>
              <a:rPr lang="en-US" altLang="en-US" sz="4000" dirty="0" smtClean="0">
                <a:solidFill>
                  <a:schemeClr val="bg1"/>
                </a:solidFill>
                <a:latin typeface="+mn-lt"/>
                <a:cs typeface="Arial" charset="0"/>
              </a:rPr>
              <a:t>has information </a:t>
            </a:r>
            <a:r>
              <a:rPr lang="en-US" altLang="en-US" sz="4000" dirty="0">
                <a:solidFill>
                  <a:schemeClr val="bg1"/>
                </a:solidFill>
                <a:latin typeface="+mn-lt"/>
                <a:cs typeface="Arial" charset="0"/>
              </a:rPr>
              <a:t>or evidence about </a:t>
            </a:r>
            <a:r>
              <a:rPr lang="en-US" altLang="en-US" sz="4000" dirty="0" smtClean="0">
                <a:solidFill>
                  <a:schemeClr val="bg1"/>
                </a:solidFill>
                <a:latin typeface="+mn-lt"/>
                <a:cs typeface="Arial" charset="0"/>
              </a:rPr>
              <a:t>a crime</a:t>
            </a:r>
            <a:r>
              <a:rPr lang="en-US" altLang="en-US" sz="4000" dirty="0">
                <a:solidFill>
                  <a:schemeClr val="bg1"/>
                </a:solidFill>
                <a:latin typeface="+mn-lt"/>
                <a:cs typeface="Arial" charset="0"/>
              </a:rPr>
              <a:t>, and provides that knowledge to a DoD </a:t>
            </a:r>
            <a:r>
              <a:rPr lang="en-US" altLang="en-US" sz="4000" dirty="0" smtClean="0">
                <a:solidFill>
                  <a:schemeClr val="bg1"/>
                </a:solidFill>
                <a:latin typeface="+mn-lt"/>
                <a:cs typeface="Arial" charset="0"/>
              </a:rPr>
              <a:t>Component representative </a:t>
            </a:r>
            <a:r>
              <a:rPr lang="en-US" altLang="en-US" sz="4000" dirty="0">
                <a:solidFill>
                  <a:schemeClr val="bg1"/>
                </a:solidFill>
                <a:latin typeface="+mn-lt"/>
                <a:cs typeface="Arial" charset="0"/>
              </a:rPr>
              <a:t>regarding an offense within the </a:t>
            </a:r>
            <a:r>
              <a:rPr lang="en-US" altLang="en-US" sz="4000" dirty="0" smtClean="0">
                <a:solidFill>
                  <a:schemeClr val="bg1"/>
                </a:solidFill>
                <a:latin typeface="+mn-lt"/>
                <a:cs typeface="Arial" charset="0"/>
              </a:rPr>
              <a:t>investigative jurisdiction </a:t>
            </a:r>
            <a:r>
              <a:rPr lang="en-US" altLang="en-US" sz="4000" dirty="0">
                <a:solidFill>
                  <a:schemeClr val="bg1"/>
                </a:solidFill>
                <a:latin typeface="+mn-lt"/>
                <a:cs typeface="Arial" charset="0"/>
              </a:rPr>
              <a:t>of a DoD component.</a:t>
            </a:r>
          </a:p>
        </p:txBody>
      </p:sp>
    </p:spTree>
  </p:cSld>
  <p:clrMapOvr>
    <a:masterClrMapping/>
  </p:clrMapOvr>
  <p:transition spd="slow">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Who is a Witness?</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5"/>
          <p:cNvSpPr txBox="1">
            <a:spLocks noChangeArrowheads="1"/>
          </p:cNvSpPr>
          <p:nvPr/>
        </p:nvSpPr>
        <p:spPr bwMode="auto">
          <a:xfrm>
            <a:off x="815975" y="1070551"/>
            <a:ext cx="75660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600" dirty="0" smtClean="0">
                <a:solidFill>
                  <a:schemeClr val="bg1"/>
                </a:solidFill>
                <a:latin typeface="Arial Black" pitchFamily="34" charset="0"/>
                <a:cs typeface="Arial" charset="0"/>
              </a:rPr>
              <a:t>Who are Marine </a:t>
            </a:r>
            <a:r>
              <a:rPr lang="en-US" altLang="en-US" sz="3600" dirty="0">
                <a:solidFill>
                  <a:schemeClr val="bg1"/>
                </a:solidFill>
                <a:latin typeface="Arial Black" pitchFamily="34" charset="0"/>
                <a:cs typeface="Arial" charset="0"/>
              </a:rPr>
              <a:t>Corps Family Program and Family Advocacy personnel (such</a:t>
            </a:r>
          </a:p>
          <a:p>
            <a:pPr algn="ctr">
              <a:spcBef>
                <a:spcPct val="0"/>
              </a:spcBef>
              <a:buFontTx/>
              <a:buNone/>
            </a:pPr>
            <a:r>
              <a:rPr lang="en-US" altLang="en-US" sz="3600" dirty="0">
                <a:solidFill>
                  <a:schemeClr val="bg1"/>
                </a:solidFill>
                <a:latin typeface="Arial Black" pitchFamily="34" charset="0"/>
                <a:cs typeface="Arial" charset="0"/>
              </a:rPr>
              <a:t>as counselors and victim advocates</a:t>
            </a:r>
            <a:r>
              <a:rPr lang="en-US" altLang="en-US" sz="3600" dirty="0" smtClean="0">
                <a:solidFill>
                  <a:schemeClr val="bg1"/>
                </a:solidFill>
                <a:latin typeface="Arial Black" pitchFamily="34" charset="0"/>
                <a:cs typeface="Arial" charset="0"/>
              </a:rPr>
              <a:t>); chaplains; </a:t>
            </a:r>
            <a:r>
              <a:rPr lang="en-US" altLang="en-US" sz="3600" dirty="0">
                <a:solidFill>
                  <a:schemeClr val="bg1"/>
                </a:solidFill>
                <a:latin typeface="Arial Black" pitchFamily="34" charset="0"/>
                <a:cs typeface="Arial" charset="0"/>
              </a:rPr>
              <a:t>legal assistance </a:t>
            </a:r>
            <a:r>
              <a:rPr lang="en-US" altLang="en-US" sz="3600" dirty="0" smtClean="0">
                <a:solidFill>
                  <a:schemeClr val="bg1"/>
                </a:solidFill>
                <a:latin typeface="Arial Black" pitchFamily="34" charset="0"/>
                <a:cs typeface="Arial" charset="0"/>
              </a:rPr>
              <a:t>attorney; </a:t>
            </a:r>
            <a:r>
              <a:rPr lang="en-US" altLang="en-US" sz="3600" dirty="0">
                <a:solidFill>
                  <a:schemeClr val="bg1"/>
                </a:solidFill>
                <a:latin typeface="Arial Black" pitchFamily="34" charset="0"/>
                <a:cs typeface="Arial" charset="0"/>
              </a:rPr>
              <a:t>and health care professionals?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5"/>
          <p:cNvSpPr txBox="1">
            <a:spLocks noChangeArrowheads="1"/>
          </p:cNvSpPr>
          <p:nvPr/>
        </p:nvSpPr>
        <p:spPr bwMode="auto">
          <a:xfrm>
            <a:off x="815975" y="862995"/>
            <a:ext cx="756602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dirty="0">
                <a:solidFill>
                  <a:schemeClr val="bg1"/>
                </a:solidFill>
              </a:rPr>
              <a:t>A person who has suffered direct </a:t>
            </a:r>
            <a:r>
              <a:rPr lang="en-US" dirty="0" smtClean="0">
                <a:solidFill>
                  <a:schemeClr val="bg1"/>
                </a:solidFill>
              </a:rPr>
              <a:t>physical, emotional</a:t>
            </a:r>
            <a:r>
              <a:rPr lang="en-US" dirty="0">
                <a:solidFill>
                  <a:schemeClr val="bg1"/>
                </a:solidFill>
              </a:rPr>
              <a:t>, or pecuniary harm as a result of the </a:t>
            </a:r>
            <a:r>
              <a:rPr lang="en-US" dirty="0" smtClean="0">
                <a:solidFill>
                  <a:schemeClr val="bg1"/>
                </a:solidFill>
              </a:rPr>
              <a:t>commission </a:t>
            </a:r>
            <a:r>
              <a:rPr lang="en-US" dirty="0">
                <a:solidFill>
                  <a:schemeClr val="bg1"/>
                </a:solidFill>
              </a:rPr>
              <a:t>of </a:t>
            </a:r>
            <a:r>
              <a:rPr lang="en-US" dirty="0" smtClean="0">
                <a:solidFill>
                  <a:schemeClr val="bg1"/>
                </a:solidFill>
              </a:rPr>
              <a:t>a crime </a:t>
            </a:r>
            <a:r>
              <a:rPr lang="en-US" dirty="0">
                <a:solidFill>
                  <a:schemeClr val="bg1"/>
                </a:solidFill>
              </a:rPr>
              <a:t>committed in violation of the Uniform Code of </a:t>
            </a:r>
            <a:r>
              <a:rPr lang="en-US" dirty="0" smtClean="0">
                <a:solidFill>
                  <a:schemeClr val="bg1"/>
                </a:solidFill>
              </a:rPr>
              <a:t>Military Justice </a:t>
            </a:r>
            <a:r>
              <a:rPr lang="en-US" dirty="0">
                <a:solidFill>
                  <a:schemeClr val="bg1"/>
                </a:solidFill>
              </a:rPr>
              <a:t>(UCMJ), or in violation of the law of another jurisdiction if any portion of the investigation is </a:t>
            </a:r>
            <a:r>
              <a:rPr lang="en-US" dirty="0" smtClean="0">
                <a:solidFill>
                  <a:schemeClr val="bg1"/>
                </a:solidFill>
              </a:rPr>
              <a:t>conducted primarily </a:t>
            </a:r>
            <a:r>
              <a:rPr lang="en-US" dirty="0">
                <a:solidFill>
                  <a:schemeClr val="bg1"/>
                </a:solidFill>
              </a:rPr>
              <a:t>by a Department of Defense (DoD) Component.</a:t>
            </a:r>
            <a:endParaRPr lang="en-US" altLang="en-US"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Who is a </a:t>
            </a:r>
            <a:r>
              <a:rPr lang="en-US" altLang="en-US" sz="6000" dirty="0">
                <a:solidFill>
                  <a:schemeClr val="bg1"/>
                </a:solidFill>
                <a:latin typeface="Arial Black" pitchFamily="34" charset="0"/>
                <a:cs typeface="Arial" charset="0"/>
              </a:rPr>
              <a:t>Victim?</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5"/>
          <p:cNvSpPr txBox="1">
            <a:spLocks noChangeArrowheads="1"/>
          </p:cNvSpPr>
          <p:nvPr/>
        </p:nvSpPr>
        <p:spPr bwMode="auto">
          <a:xfrm>
            <a:off x="815975" y="678328"/>
            <a:ext cx="75660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4000" dirty="0">
                <a:solidFill>
                  <a:schemeClr val="bg1"/>
                </a:solidFill>
                <a:latin typeface="+mn-lt"/>
                <a:cs typeface="Arial" charset="0"/>
              </a:rPr>
              <a:t>A designated office that </a:t>
            </a:r>
            <a:r>
              <a:rPr lang="en-US" altLang="en-US" sz="4000" dirty="0" smtClean="0">
                <a:solidFill>
                  <a:schemeClr val="bg1"/>
                </a:solidFill>
                <a:latin typeface="+mn-lt"/>
                <a:cs typeface="Arial" charset="0"/>
              </a:rPr>
              <a:t>serves as a clearinghouse </a:t>
            </a:r>
            <a:r>
              <a:rPr lang="en-US" altLang="en-US" sz="4000" dirty="0">
                <a:solidFill>
                  <a:schemeClr val="bg1"/>
                </a:solidFill>
                <a:latin typeface="+mn-lt"/>
                <a:cs typeface="Arial" charset="0"/>
              </a:rPr>
              <a:t>of information on prisoner status and to </a:t>
            </a:r>
            <a:r>
              <a:rPr lang="en-US" altLang="en-US" sz="4000" dirty="0" smtClean="0">
                <a:solidFill>
                  <a:schemeClr val="bg1"/>
                </a:solidFill>
                <a:latin typeface="+mn-lt"/>
                <a:cs typeface="Arial" charset="0"/>
              </a:rPr>
              <a:t>collect and </a:t>
            </a:r>
            <a:r>
              <a:rPr lang="en-US" altLang="en-US" sz="4000" dirty="0">
                <a:solidFill>
                  <a:schemeClr val="bg1"/>
                </a:solidFill>
                <a:latin typeface="+mn-lt"/>
                <a:cs typeface="Arial" charset="0"/>
              </a:rPr>
              <a:t>report data on the delivery of victim and </a:t>
            </a:r>
            <a:r>
              <a:rPr lang="en-US" altLang="en-US" sz="4000" dirty="0" smtClean="0">
                <a:solidFill>
                  <a:schemeClr val="bg1"/>
                </a:solidFill>
                <a:latin typeface="+mn-lt"/>
                <a:cs typeface="Arial" charset="0"/>
              </a:rPr>
              <a:t>witness assistance</a:t>
            </a:r>
            <a:r>
              <a:rPr lang="en-US" altLang="en-US" sz="4000" dirty="0">
                <a:solidFill>
                  <a:schemeClr val="bg1"/>
                </a:solidFill>
                <a:latin typeface="+mn-lt"/>
                <a:cs typeface="Arial" charset="0"/>
              </a:rPr>
              <a:t>, including notification of prisoner status </a:t>
            </a:r>
            <a:r>
              <a:rPr lang="en-US" altLang="en-US" sz="4000" dirty="0" smtClean="0">
                <a:solidFill>
                  <a:schemeClr val="bg1"/>
                </a:solidFill>
                <a:latin typeface="+mn-lt"/>
                <a:cs typeface="Arial" charset="0"/>
              </a:rPr>
              <a:t>changes.</a:t>
            </a:r>
            <a:endParaRPr lang="en-US" altLang="en-US" sz="4000" dirty="0">
              <a:solidFill>
                <a:schemeClr val="bg1"/>
              </a:solidFill>
              <a:latin typeface="+mn-lt"/>
              <a:cs typeface="Arial" charset="0"/>
            </a:endParaRPr>
          </a:p>
        </p:txBody>
      </p:sp>
    </p:spTree>
  </p:cSld>
  <p:clrMapOvr>
    <a:masterClrMapping/>
  </p:clrMapOvr>
  <p:transition spd="slow">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5"/>
          <p:cNvSpPr txBox="1">
            <a:spLocks noChangeArrowheads="1"/>
          </p:cNvSpPr>
          <p:nvPr/>
        </p:nvSpPr>
        <p:spPr bwMode="auto">
          <a:xfrm>
            <a:off x="815975" y="1447771"/>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What is </a:t>
            </a:r>
            <a:r>
              <a:rPr lang="en-US" altLang="en-US" sz="6000" dirty="0">
                <a:solidFill>
                  <a:schemeClr val="bg1"/>
                </a:solidFill>
                <a:latin typeface="Arial Black" pitchFamily="34" charset="0"/>
                <a:cs typeface="Arial" charset="0"/>
              </a:rPr>
              <a:t>Central Repository or CMC (PSL-</a:t>
            </a:r>
            <a:r>
              <a:rPr lang="en-US" altLang="en-US" sz="6000" dirty="0" err="1">
                <a:solidFill>
                  <a:schemeClr val="bg1"/>
                </a:solidFill>
                <a:latin typeface="Arial Black" pitchFamily="34" charset="0"/>
                <a:cs typeface="Arial" charset="0"/>
              </a:rPr>
              <a:t>Corr</a:t>
            </a:r>
            <a:r>
              <a:rPr lang="en-US" altLang="en-US" sz="6000" dirty="0" smtClean="0">
                <a:solidFill>
                  <a:schemeClr val="bg1"/>
                </a:solidFill>
                <a:latin typeface="Arial Black" pitchFamily="34" charset="0"/>
                <a:cs typeface="Arial" charset="0"/>
              </a:rPr>
              <a:t>)?</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5"/>
          <p:cNvSpPr txBox="1">
            <a:spLocks noChangeArrowheads="1"/>
          </p:cNvSpPr>
          <p:nvPr/>
        </p:nvSpPr>
        <p:spPr bwMode="auto">
          <a:xfrm>
            <a:off x="815975" y="755275"/>
            <a:ext cx="756602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altLang="en-US" sz="5400" dirty="0" smtClean="0">
                <a:solidFill>
                  <a:schemeClr val="bg1"/>
                </a:solidFill>
                <a:latin typeface="Arial Black" panose="020B0A04020102020204" pitchFamily="34" charset="0"/>
              </a:rPr>
              <a:t>JAD (Maj Shew) </a:t>
            </a:r>
            <a:r>
              <a:rPr lang="en-US" altLang="en-US" sz="5400" dirty="0" smtClean="0">
                <a:solidFill>
                  <a:schemeClr val="bg1"/>
                </a:solidFill>
                <a:latin typeface="Arial Black" panose="020B0A04020102020204" pitchFamily="34" charset="0"/>
              </a:rPr>
              <a:t>once referred to this person as the </a:t>
            </a:r>
            <a:br>
              <a:rPr lang="en-US" altLang="en-US" sz="5400" dirty="0" smtClean="0">
                <a:solidFill>
                  <a:schemeClr val="bg1"/>
                </a:solidFill>
                <a:latin typeface="Arial Black" panose="020B0A04020102020204" pitchFamily="34" charset="0"/>
              </a:rPr>
            </a:br>
            <a:r>
              <a:rPr lang="en-US" altLang="en-US" sz="5400" dirty="0" smtClean="0">
                <a:solidFill>
                  <a:schemeClr val="bg1"/>
                </a:solidFill>
                <a:latin typeface="Arial Black" panose="020B0A04020102020204" pitchFamily="34" charset="0"/>
              </a:rPr>
              <a:t>“Grand </a:t>
            </a:r>
            <a:r>
              <a:rPr lang="en-US" altLang="en-US" sz="5400" dirty="0">
                <a:solidFill>
                  <a:schemeClr val="bg1"/>
                </a:solidFill>
                <a:latin typeface="Arial Black" panose="020B0A04020102020204" pitchFamily="34" charset="0"/>
              </a:rPr>
              <a:t>O</a:t>
            </a:r>
            <a:r>
              <a:rPr lang="en-US" altLang="en-US" sz="5400" dirty="0" smtClean="0">
                <a:solidFill>
                  <a:schemeClr val="bg1"/>
                </a:solidFill>
                <a:latin typeface="Arial Black" panose="020B0A04020102020204" pitchFamily="34" charset="0"/>
              </a:rPr>
              <a:t>ld Man of VWAP”.</a:t>
            </a:r>
            <a:endParaRPr lang="en-US" altLang="en-US" sz="5400" dirty="0">
              <a:solidFill>
                <a:schemeClr val="bg1"/>
              </a:solidFill>
              <a:latin typeface="Arial Black" pitchFamily="34" charset="0"/>
              <a:cs typeface="Arial" charset="0"/>
            </a:endParaRPr>
          </a:p>
        </p:txBody>
      </p:sp>
      <p:sp>
        <p:nvSpPr>
          <p:cNvPr id="3" name="Rectangle 2"/>
          <p:cNvSpPr/>
          <p:nvPr/>
        </p:nvSpPr>
        <p:spPr>
          <a:xfrm>
            <a:off x="342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4" name="Rectangle 3"/>
          <p:cNvSpPr/>
          <p:nvPr/>
        </p:nvSpPr>
        <p:spPr>
          <a:xfrm>
            <a:off x="4191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5" name="Rectangle 4"/>
          <p:cNvSpPr/>
          <p:nvPr/>
        </p:nvSpPr>
        <p:spPr>
          <a:xfrm>
            <a:off x="190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6" name="Rectangle 5"/>
          <p:cNvSpPr/>
          <p:nvPr/>
        </p:nvSpPr>
        <p:spPr>
          <a:xfrm>
            <a:off x="266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7" name="Rectangle 6"/>
          <p:cNvSpPr/>
          <p:nvPr/>
        </p:nvSpPr>
        <p:spPr>
          <a:xfrm>
            <a:off x="647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8" name="Rectangle 7"/>
          <p:cNvSpPr/>
          <p:nvPr/>
        </p:nvSpPr>
        <p:spPr>
          <a:xfrm>
            <a:off x="723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9" name="Rectangle 8"/>
          <p:cNvSpPr/>
          <p:nvPr/>
        </p:nvSpPr>
        <p:spPr>
          <a:xfrm>
            <a:off x="495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0" name="Rectangle 9"/>
          <p:cNvSpPr/>
          <p:nvPr/>
        </p:nvSpPr>
        <p:spPr>
          <a:xfrm>
            <a:off x="571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1" name="Rectangle 10"/>
          <p:cNvSpPr/>
          <p:nvPr/>
        </p:nvSpPr>
        <p:spPr>
          <a:xfrm>
            <a:off x="114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2" name="Rectangle 11"/>
          <p:cNvSpPr/>
          <p:nvPr/>
        </p:nvSpPr>
        <p:spPr>
          <a:xfrm>
            <a:off x="114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3" name="Rectangle 12"/>
          <p:cNvSpPr/>
          <p:nvPr/>
        </p:nvSpPr>
        <p:spPr>
          <a:xfrm>
            <a:off x="723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4" name="Rectangle 13"/>
          <p:cNvSpPr/>
          <p:nvPr/>
        </p:nvSpPr>
        <p:spPr>
          <a:xfrm>
            <a:off x="190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5" name="Rectangle 14"/>
          <p:cNvSpPr/>
          <p:nvPr/>
        </p:nvSpPr>
        <p:spPr>
          <a:xfrm>
            <a:off x="647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6" name="Rectangle 15"/>
          <p:cNvSpPr/>
          <p:nvPr/>
        </p:nvSpPr>
        <p:spPr>
          <a:xfrm>
            <a:off x="266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7" name="Rectangle 16"/>
          <p:cNvSpPr/>
          <p:nvPr/>
        </p:nvSpPr>
        <p:spPr>
          <a:xfrm>
            <a:off x="571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8" name="Rectangle 17"/>
          <p:cNvSpPr/>
          <p:nvPr/>
        </p:nvSpPr>
        <p:spPr>
          <a:xfrm>
            <a:off x="342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9" name="Rectangle 18"/>
          <p:cNvSpPr/>
          <p:nvPr/>
        </p:nvSpPr>
        <p:spPr>
          <a:xfrm>
            <a:off x="495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20" name="Rectangle 19"/>
          <p:cNvSpPr/>
          <p:nvPr/>
        </p:nvSpPr>
        <p:spPr>
          <a:xfrm>
            <a:off x="4191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21" name="TextBox 20"/>
          <p:cNvSpPr txBox="1"/>
          <p:nvPr/>
        </p:nvSpPr>
        <p:spPr bwMode="auto">
          <a:xfrm>
            <a:off x="4114800" y="5558288"/>
            <a:ext cx="914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smtClean="0">
                <a:solidFill>
                  <a:schemeClr val="bg1"/>
                </a:solidFill>
                <a:latin typeface="Arial Black" pitchFamily="34" charset="0"/>
                <a:cs typeface="Arial" charset="0"/>
              </a:rPr>
              <a:t>Start Timer</a:t>
            </a:r>
            <a:endParaRPr lang="en-US" sz="800" dirty="0">
              <a:solidFill>
                <a:schemeClr val="bg1"/>
              </a:solidFill>
              <a:latin typeface="Arial Black" pitchFamily="34" charset="0"/>
              <a:cs typeface="Arial" charset="0"/>
            </a:endParaRPr>
          </a:p>
        </p:txBody>
      </p:sp>
      <p:sp>
        <p:nvSpPr>
          <p:cNvPr id="22" name="TextBox 21">
            <a:hlinkClick r:id="" action="ppaction://hlinkshowjump?jump=nextslide"/>
          </p:cNvPr>
          <p:cNvSpPr txBox="1"/>
          <p:nvPr/>
        </p:nvSpPr>
        <p:spPr bwMode="auto">
          <a:xfrm>
            <a:off x="8099424" y="5446064"/>
            <a:ext cx="815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smtClean="0">
                <a:solidFill>
                  <a:schemeClr val="bg1"/>
                </a:solidFill>
                <a:latin typeface="Arial Black" pitchFamily="34" charset="0"/>
                <a:cs typeface="Arial" charset="0"/>
              </a:rPr>
              <a:t>GO TO</a:t>
            </a:r>
          </a:p>
          <a:p>
            <a:pPr algn="ctr">
              <a:spcBef>
                <a:spcPct val="0"/>
              </a:spcBef>
              <a:buFontTx/>
              <a:buNone/>
            </a:pPr>
            <a:r>
              <a:rPr lang="en-US" sz="800" dirty="0" smtClean="0">
                <a:solidFill>
                  <a:schemeClr val="bg1"/>
                </a:solidFill>
                <a:latin typeface="Arial Black" pitchFamily="34" charset="0"/>
                <a:cs typeface="Arial" charset="0"/>
              </a:rPr>
              <a:t>ANSWER</a:t>
            </a:r>
          </a:p>
          <a:p>
            <a:pPr algn="ctr">
              <a:spcBef>
                <a:spcPct val="0"/>
              </a:spcBef>
              <a:buFontTx/>
              <a:buNone/>
            </a:pPr>
            <a:r>
              <a:rPr lang="en-US" sz="800" dirty="0" smtClean="0">
                <a:solidFill>
                  <a:schemeClr val="bg1"/>
                </a:solidFill>
                <a:latin typeface="Arial Black" pitchFamily="34" charset="0"/>
                <a:cs typeface="Arial" charset="0"/>
              </a:rPr>
              <a:t>(question)</a:t>
            </a:r>
            <a:endParaRPr lang="en-US" sz="800" dirty="0">
              <a:solidFill>
                <a:schemeClr val="bg1"/>
              </a:solidFill>
              <a:latin typeface="Arial Black"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30 Second Timer With Jeopardy Thinking Music.wav"/>
                                        </p:tgtEl>
                                      </p:cMediaNode>
                                    </p:audio>
                                  </p:subTnLst>
                                </p:cTn>
                              </p:par>
                              <p:par>
                                <p:cTn id="7" presetID="1" presetClass="entr"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0" nodeType="withEffect">
                                  <p:stCondLst>
                                    <p:cond delay="600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0" nodeType="withEffect">
                                  <p:stCondLst>
                                    <p:cond delay="6000"/>
                                  </p:stCondLst>
                                  <p:childTnLst>
                                    <p:set>
                                      <p:cBhvr>
                                        <p:cTn id="28" dur="1" fill="hold">
                                          <p:stCondLst>
                                            <p:cond delay="0"/>
                                          </p:stCondLst>
                                        </p:cTn>
                                        <p:tgtEl>
                                          <p:spTgt spid="13"/>
                                        </p:tgtEl>
                                        <p:attrNameLst>
                                          <p:attrName>style.visibility</p:attrName>
                                        </p:attrNameLst>
                                      </p:cBhvr>
                                      <p:to>
                                        <p:strVal val="hidden"/>
                                      </p:to>
                                    </p:set>
                                  </p:childTnLst>
                                </p:cTn>
                              </p:par>
                            </p:childTnLst>
                          </p:cTn>
                        </p:par>
                        <p:par>
                          <p:cTn id="29" fill="hold">
                            <p:stCondLst>
                              <p:cond delay="6000"/>
                            </p:stCondLst>
                            <p:childTnLst>
                              <p:par>
                                <p:cTn id="30" presetID="1" presetClass="exit" presetSubtype="0" fill="hold" grpId="0" nodeType="afterEffect">
                                  <p:stCondLst>
                                    <p:cond delay="6000"/>
                                  </p:stCondLst>
                                  <p:childTnLst>
                                    <p:set>
                                      <p:cBhvr>
                                        <p:cTn id="31" dur="1" fill="hold">
                                          <p:stCondLst>
                                            <p:cond delay="0"/>
                                          </p:stCondLst>
                                        </p:cTn>
                                        <p:tgtEl>
                                          <p:spTgt spid="14"/>
                                        </p:tgtEl>
                                        <p:attrNameLst>
                                          <p:attrName>style.visibility</p:attrName>
                                        </p:attrNameLst>
                                      </p:cBhvr>
                                      <p:to>
                                        <p:strVal val="hidden"/>
                                      </p:to>
                                    </p:set>
                                  </p:childTnLst>
                                </p:cTn>
                              </p:par>
                              <p:par>
                                <p:cTn id="32" presetID="1" presetClass="exit" presetSubtype="0" fill="hold" nodeType="withEffect">
                                  <p:stCondLst>
                                    <p:cond delay="6000"/>
                                  </p:stCondLst>
                                  <p:childTnLst>
                                    <p:set>
                                      <p:cBhvr>
                                        <p:cTn id="33" dur="1" fill="hold">
                                          <p:stCondLst>
                                            <p:cond delay="0"/>
                                          </p:stCondLst>
                                        </p:cTn>
                                        <p:tgtEl>
                                          <p:spTgt spid="15"/>
                                        </p:tgtEl>
                                        <p:attrNameLst>
                                          <p:attrName>style.visibility</p:attrName>
                                        </p:attrNameLst>
                                      </p:cBhvr>
                                      <p:to>
                                        <p:strVal val="hidden"/>
                                      </p:to>
                                    </p:set>
                                  </p:childTnLst>
                                </p:cTn>
                              </p:par>
                            </p:childTnLst>
                          </p:cTn>
                        </p:par>
                        <p:par>
                          <p:cTn id="34" fill="hold">
                            <p:stCondLst>
                              <p:cond delay="12000"/>
                            </p:stCondLst>
                            <p:childTnLst>
                              <p:par>
                                <p:cTn id="35" presetID="1" presetClass="exit" presetSubtype="0" fill="hold" grpId="0" nodeType="afterEffect">
                                  <p:stCondLst>
                                    <p:cond delay="600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nodeType="withEffect">
                                  <p:stCondLst>
                                    <p:cond delay="6000"/>
                                  </p:stCondLst>
                                  <p:childTnLst>
                                    <p:set>
                                      <p:cBhvr>
                                        <p:cTn id="38" dur="1" fill="hold">
                                          <p:stCondLst>
                                            <p:cond delay="0"/>
                                          </p:stCondLst>
                                        </p:cTn>
                                        <p:tgtEl>
                                          <p:spTgt spid="17"/>
                                        </p:tgtEl>
                                        <p:attrNameLst>
                                          <p:attrName>style.visibility</p:attrName>
                                        </p:attrNameLst>
                                      </p:cBhvr>
                                      <p:to>
                                        <p:strVal val="hidden"/>
                                      </p:to>
                                    </p:set>
                                  </p:childTnLst>
                                </p:cTn>
                              </p:par>
                            </p:childTnLst>
                          </p:cTn>
                        </p:par>
                        <p:par>
                          <p:cTn id="39" fill="hold">
                            <p:stCondLst>
                              <p:cond delay="18000"/>
                            </p:stCondLst>
                            <p:childTnLst>
                              <p:par>
                                <p:cTn id="40" presetID="1" presetClass="exit" presetSubtype="0" fill="hold" grpId="0" nodeType="afterEffect">
                                  <p:stCondLst>
                                    <p:cond delay="6000"/>
                                  </p:stCondLst>
                                  <p:childTnLst>
                                    <p:set>
                                      <p:cBhvr>
                                        <p:cTn id="41" dur="1" fill="hold">
                                          <p:stCondLst>
                                            <p:cond delay="0"/>
                                          </p:stCondLst>
                                        </p:cTn>
                                        <p:tgtEl>
                                          <p:spTgt spid="18"/>
                                        </p:tgtEl>
                                        <p:attrNameLst>
                                          <p:attrName>style.visibility</p:attrName>
                                        </p:attrNameLst>
                                      </p:cBhvr>
                                      <p:to>
                                        <p:strVal val="hidden"/>
                                      </p:to>
                                    </p:set>
                                  </p:childTnLst>
                                </p:cTn>
                              </p:par>
                              <p:par>
                                <p:cTn id="42" presetID="1" presetClass="exit" presetSubtype="0" fill="hold" nodeType="withEffect">
                                  <p:stCondLst>
                                    <p:cond delay="6000"/>
                                  </p:stCondLst>
                                  <p:childTnLst>
                                    <p:set>
                                      <p:cBhvr>
                                        <p:cTn id="43" dur="1" fill="hold">
                                          <p:stCondLst>
                                            <p:cond delay="0"/>
                                          </p:stCondLst>
                                        </p:cTn>
                                        <p:tgtEl>
                                          <p:spTgt spid="19"/>
                                        </p:tgtEl>
                                        <p:attrNameLst>
                                          <p:attrName>style.visibility</p:attrName>
                                        </p:attrNameLst>
                                      </p:cBhvr>
                                      <p:to>
                                        <p:strVal val="hidden"/>
                                      </p:to>
                                    </p:set>
                                  </p:childTnLst>
                                </p:cTn>
                              </p:par>
                            </p:childTnLst>
                          </p:cTn>
                        </p:par>
                        <p:par>
                          <p:cTn id="44" fill="hold">
                            <p:stCondLst>
                              <p:cond delay="24000"/>
                            </p:stCondLst>
                            <p:childTnLst>
                              <p:par>
                                <p:cTn id="45" presetID="10" presetClass="exit" presetSubtype="0" fill="hold" grpId="0" nodeType="afterEffect">
                                  <p:stCondLst>
                                    <p:cond delay="6000"/>
                                  </p:stCondLst>
                                  <p:childTnLst>
                                    <p:animEffect transition="out" filter="fade">
                                      <p:cBhvr>
                                        <p:cTn id="46" dur="1000"/>
                                        <p:tgtEl>
                                          <p:spTgt spid="20"/>
                                        </p:tgtEl>
                                      </p:cBhvr>
                                    </p:animEffect>
                                    <p:set>
                                      <p:cBhvr>
                                        <p:cTn id="47"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6" grpId="0" animBg="1"/>
      <p:bldP spid="16" grpId="1" animBg="1"/>
      <p:bldP spid="17" grpId="0" animBg="1"/>
      <p:bldP spid="18" grpId="0" animBg="1"/>
      <p:bldP spid="18" grpId="1" animBg="1"/>
      <p:bldP spid="19" grpId="0" animBg="1"/>
      <p:bldP spid="20" grpId="0" animBg="1"/>
      <p:bldP spid="20" grpId="1" animBg="1"/>
      <p:bldP spid="2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Who is Mr. Yables?</a:t>
            </a:r>
            <a:endParaRPr lang="en-US" altLang="en-US" sz="6000" dirty="0">
              <a:solidFill>
                <a:schemeClr val="bg1"/>
              </a:solidFill>
              <a:latin typeface="Arial Black" pitchFamily="34" charset="0"/>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5"/>
          <p:cNvSpPr txBox="1">
            <a:spLocks noChangeArrowheads="1"/>
          </p:cNvSpPr>
          <p:nvPr/>
        </p:nvSpPr>
        <p:spPr bwMode="auto">
          <a:xfrm>
            <a:off x="815975" y="462885"/>
            <a:ext cx="756602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800" dirty="0" smtClean="0">
              <a:solidFill>
                <a:schemeClr val="bg1"/>
              </a:solidFill>
              <a:latin typeface="Arial Black" pitchFamily="34" charset="0"/>
              <a:cs typeface="Arial" charset="0"/>
            </a:endParaRPr>
          </a:p>
          <a:p>
            <a:pPr algn="ctr">
              <a:spcBef>
                <a:spcPct val="0"/>
              </a:spcBef>
              <a:buFontTx/>
              <a:buNone/>
            </a:pPr>
            <a:r>
              <a:rPr lang="en-US" altLang="en-US" sz="4000" dirty="0">
                <a:solidFill>
                  <a:schemeClr val="bg1"/>
                </a:solidFill>
                <a:latin typeface="Arial Black" pitchFamily="34" charset="0"/>
                <a:cs typeface="Arial" charset="0"/>
              </a:rPr>
              <a:t>An installation</a:t>
            </a:r>
          </a:p>
          <a:p>
            <a:pPr algn="ctr">
              <a:spcBef>
                <a:spcPct val="0"/>
              </a:spcBef>
              <a:buFontTx/>
              <a:buNone/>
            </a:pPr>
            <a:r>
              <a:rPr lang="en-US" altLang="en-US" sz="4000" dirty="0">
                <a:solidFill>
                  <a:schemeClr val="bg1"/>
                </a:solidFill>
                <a:latin typeface="Arial Black" pitchFamily="34" charset="0"/>
                <a:cs typeface="Arial" charset="0"/>
              </a:rPr>
              <a:t>level council designed to ensure that a </a:t>
            </a:r>
            <a:r>
              <a:rPr lang="en-US" altLang="en-US" sz="4000" dirty="0" smtClean="0">
                <a:solidFill>
                  <a:schemeClr val="bg1"/>
                </a:solidFill>
                <a:latin typeface="Arial Black" pitchFamily="34" charset="0"/>
                <a:cs typeface="Arial" charset="0"/>
              </a:rPr>
              <a:t>multi-disciplinary approach </a:t>
            </a:r>
            <a:r>
              <a:rPr lang="en-US" altLang="en-US" sz="4000" dirty="0">
                <a:solidFill>
                  <a:schemeClr val="bg1"/>
                </a:solidFill>
                <a:latin typeface="Arial Black" pitchFamily="34" charset="0"/>
                <a:cs typeface="Arial" charset="0"/>
              </a:rPr>
              <a:t>is followed by local victim and witness service providers.</a:t>
            </a:r>
          </a:p>
        </p:txBody>
      </p:sp>
    </p:spTree>
  </p:cSld>
  <p:clrMapOvr>
    <a:masterClrMapping/>
  </p:clrMapOvr>
  <p:transition spd="slow">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5"/>
          <p:cNvSpPr txBox="1">
            <a:spLocks noChangeArrowheads="1"/>
          </p:cNvSpPr>
          <p:nvPr/>
        </p:nvSpPr>
        <p:spPr bwMode="auto">
          <a:xfrm>
            <a:off x="815975" y="986106"/>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smtClean="0">
                <a:solidFill>
                  <a:schemeClr val="bg1"/>
                </a:solidFill>
                <a:latin typeface="Arial Black" pitchFamily="34" charset="0"/>
                <a:cs typeface="Arial" charset="0"/>
              </a:rPr>
              <a:t>Who is the </a:t>
            </a:r>
            <a:r>
              <a:rPr lang="en-US" altLang="en-US" sz="6000" dirty="0">
                <a:solidFill>
                  <a:schemeClr val="bg1"/>
                </a:solidFill>
                <a:latin typeface="Arial Black" pitchFamily="34" charset="0"/>
                <a:cs typeface="Arial" charset="0"/>
              </a:rPr>
              <a:t>Victim and Witness Assistance </a:t>
            </a:r>
            <a:r>
              <a:rPr lang="en-US" altLang="en-US" sz="6000" dirty="0" smtClean="0">
                <a:solidFill>
                  <a:schemeClr val="bg1"/>
                </a:solidFill>
                <a:latin typeface="Arial Black" pitchFamily="34" charset="0"/>
                <a:cs typeface="Arial" charset="0"/>
              </a:rPr>
              <a:t>Council?</a:t>
            </a:r>
            <a:endParaRPr lang="en-US" altLang="en-US" sz="6000" dirty="0">
              <a:solidFill>
                <a:schemeClr val="bg1"/>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838200" y="1716881"/>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600" dirty="0" smtClean="0">
                <a:solidFill>
                  <a:schemeClr val="bg1"/>
                </a:solidFill>
                <a:latin typeface="Arial Black" pitchFamily="34" charset="0"/>
                <a:cs typeface="Arial" charset="0"/>
              </a:rPr>
              <a:t>Installation </a:t>
            </a:r>
            <a:r>
              <a:rPr lang="en-US" altLang="en-US" sz="3600" dirty="0">
                <a:solidFill>
                  <a:schemeClr val="bg1"/>
                </a:solidFill>
                <a:latin typeface="Arial Black" pitchFamily="34" charset="0"/>
                <a:cs typeface="Arial" charset="0"/>
              </a:rPr>
              <a:t>commander's primary </a:t>
            </a:r>
            <a:r>
              <a:rPr lang="en-US" altLang="en-US" sz="3600" dirty="0" smtClean="0">
                <a:solidFill>
                  <a:schemeClr val="bg1"/>
                </a:solidFill>
                <a:latin typeface="Arial Black" pitchFamily="34" charset="0"/>
                <a:cs typeface="Arial" charset="0"/>
              </a:rPr>
              <a:t>representative </a:t>
            </a:r>
            <a:r>
              <a:rPr lang="en-US" altLang="en-US" sz="3600" dirty="0">
                <a:solidFill>
                  <a:schemeClr val="bg1"/>
                </a:solidFill>
                <a:latin typeface="Arial Black" pitchFamily="34" charset="0"/>
                <a:cs typeface="Arial" charset="0"/>
              </a:rPr>
              <a:t>responsible for</a:t>
            </a:r>
          </a:p>
          <a:p>
            <a:pPr algn="ctr">
              <a:spcBef>
                <a:spcPct val="0"/>
              </a:spcBef>
              <a:buFontTx/>
              <a:buNone/>
            </a:pPr>
            <a:r>
              <a:rPr lang="en-US" altLang="en-US" sz="3600" dirty="0">
                <a:solidFill>
                  <a:schemeClr val="bg1"/>
                </a:solidFill>
                <a:latin typeface="Arial Black" pitchFamily="34" charset="0"/>
                <a:cs typeface="Arial" charset="0"/>
              </a:rPr>
              <a:t>the VWAP aboard an </a:t>
            </a:r>
            <a:r>
              <a:rPr lang="en-US" altLang="en-US" sz="3600" dirty="0" smtClean="0">
                <a:solidFill>
                  <a:schemeClr val="bg1"/>
                </a:solidFill>
                <a:latin typeface="Arial Black" pitchFamily="34" charset="0"/>
                <a:cs typeface="Arial" charset="0"/>
              </a:rPr>
              <a:t>installation.</a:t>
            </a:r>
            <a:endParaRPr lang="en-US" altLang="en-US" sz="3600" dirty="0">
              <a:solidFill>
                <a:schemeClr val="bg1"/>
              </a:solidFill>
              <a:latin typeface="Arial Black" pitchFamily="34" charset="0"/>
              <a:cs typeface="Arial" charset="0"/>
            </a:endParaRPr>
          </a:p>
        </p:txBody>
      </p:sp>
    </p:spTree>
  </p:cSld>
  <p:clrMapOvr>
    <a:masterClrMapping/>
  </p:clrMapOvr>
  <p:transition spd="slow">
    <p:zo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Default Design">
  <a:themeElements>
    <a:clrScheme name="Jeopardy">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DB01"/>
      </a:hlink>
      <a:folHlink>
        <a:srgbClr val="3366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nchor="ctr" anchorCtr="0">
        <a:spAutoFit/>
      </a:bodyPr>
      <a:lstStyle>
        <a:defPPr algn="ctr">
          <a:spcBef>
            <a:spcPct val="0"/>
          </a:spcBef>
          <a:buFontTx/>
          <a:buNone/>
          <a:defRPr sz="6000" dirty="0">
            <a:solidFill>
              <a:schemeClr val="bg1"/>
            </a:solidFill>
            <a:latin typeface="Arial Black" pitchFamily="34" charset="0"/>
            <a:cs typeface="Arial"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1476</TotalTime>
  <Words>1425</Words>
  <Application>Microsoft Office PowerPoint</Application>
  <PresentationFormat>On-screen Show (4:3)</PresentationFormat>
  <Paragraphs>238</Paragraphs>
  <Slides>66</Slides>
  <Notes>66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66</vt:i4>
      </vt:variant>
    </vt:vector>
  </HeadingPairs>
  <TitlesOfParts>
    <vt:vector size="77" baseType="lpstr">
      <vt:lpstr>Arial</vt:lpstr>
      <vt:lpstr>Arial Black</vt:lpstr>
      <vt:lpstr>Arial Narrow</vt:lpstr>
      <vt:lpstr>Calibri</vt:lpstr>
      <vt:lpstr>Courier New</vt:lpstr>
      <vt:lpstr>Impact</vt:lpstr>
      <vt:lpstr>Perpetua</vt:lpstr>
      <vt:lpstr>Tahoma</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USMC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Jeopardy Powerpoint Template</dc:title>
  <dc:subject>Jeopardy Powerpoint Game</dc:subject>
  <dc:creator>Yables CIV William JR</dc:creator>
  <cp:keywords>Jeopardy</cp:keywords>
  <cp:lastModifiedBy>Yables CIV William JR</cp:lastModifiedBy>
  <cp:revision>28</cp:revision>
  <cp:lastPrinted>2019-08-15T18:24:46Z</cp:lastPrinted>
  <dcterms:created xsi:type="dcterms:W3CDTF">1999-10-07T17:16:48Z</dcterms:created>
  <dcterms:modified xsi:type="dcterms:W3CDTF">2019-09-09T13:08:21Z</dcterms:modified>
  <cp:category>Game Shows</cp:category>
</cp:coreProperties>
</file>