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3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298373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157985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263115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73419-E1EC-44C9-A17E-9E8BDD1E8F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1563404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D73419-E1EC-44C9-A17E-9E8BDD1E8F46}"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3692628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D73419-E1EC-44C9-A17E-9E8BDD1E8F46}"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4044846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D73419-E1EC-44C9-A17E-9E8BDD1E8F46}" type="datetimeFigureOut">
              <a:rPr lang="en-US" smtClean="0"/>
              <a:t>8/18/2021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355186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D73419-E1EC-44C9-A17E-9E8BDD1E8F46}" type="datetimeFigureOut">
              <a:rPr lang="en-US" smtClean="0"/>
              <a:t>8/18/2021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255867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D73419-E1EC-44C9-A17E-9E8BDD1E8F46}" type="datetimeFigureOut">
              <a:rPr lang="en-US" smtClean="0"/>
              <a:t>8/18/2021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46897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D73419-E1EC-44C9-A17E-9E8BDD1E8F46}"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7187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D73419-E1EC-44C9-A17E-9E8BDD1E8F46}"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10F62-05AD-4A37-99F4-839F4726B4BD}" type="slidenum">
              <a:rPr lang="en-US" smtClean="0"/>
              <a:t>‹#›</a:t>
            </a:fld>
            <a:endParaRPr lang="en-US"/>
          </a:p>
        </p:txBody>
      </p:sp>
    </p:spTree>
    <p:extLst>
      <p:ext uri="{BB962C8B-B14F-4D97-AF65-F5344CB8AC3E}">
        <p14:creationId xmlns:p14="http://schemas.microsoft.com/office/powerpoint/2010/main" val="429297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D73419-E1EC-44C9-A17E-9E8BDD1E8F46}" type="datetimeFigureOut">
              <a:rPr lang="en-US" smtClean="0"/>
              <a:t>8/18/2021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10F62-05AD-4A37-99F4-839F4726B4BD}" type="slidenum">
              <a:rPr lang="en-US" smtClean="0"/>
              <a:t>‹#›</a:t>
            </a:fld>
            <a:endParaRPr lang="en-US"/>
          </a:p>
        </p:txBody>
      </p:sp>
    </p:spTree>
    <p:extLst>
      <p:ext uri="{BB962C8B-B14F-4D97-AF65-F5344CB8AC3E}">
        <p14:creationId xmlns:p14="http://schemas.microsoft.com/office/powerpoint/2010/main" val="2014655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914821523"/>
              </p:ext>
            </p:extLst>
          </p:nvPr>
        </p:nvGraphicFramePr>
        <p:xfrm>
          <a:off x="0" y="152400"/>
          <a:ext cx="9144000" cy="6751320"/>
        </p:xfrm>
        <a:graphic>
          <a:graphicData uri="http://schemas.openxmlformats.org/drawingml/2006/table">
            <a:tbl>
              <a:tblPr firstRow="1" bandRow="1">
                <a:tableStyleId>{5C22544A-7EE6-4342-B048-85BDC9FD1C3A}</a:tableStyleId>
              </a:tblPr>
              <a:tblGrid>
                <a:gridCol w="2891693">
                  <a:extLst>
                    <a:ext uri="{9D8B030D-6E8A-4147-A177-3AD203B41FA5}">
                      <a16:colId xmlns:a16="http://schemas.microsoft.com/office/drawing/2014/main" val="20000"/>
                    </a:ext>
                  </a:extLst>
                </a:gridCol>
                <a:gridCol w="384907">
                  <a:extLst>
                    <a:ext uri="{9D8B030D-6E8A-4147-A177-3AD203B41FA5}">
                      <a16:colId xmlns:a16="http://schemas.microsoft.com/office/drawing/2014/main" val="20001"/>
                    </a:ext>
                  </a:extLst>
                </a:gridCol>
                <a:gridCol w="2663093">
                  <a:extLst>
                    <a:ext uri="{9D8B030D-6E8A-4147-A177-3AD203B41FA5}">
                      <a16:colId xmlns:a16="http://schemas.microsoft.com/office/drawing/2014/main" val="20002"/>
                    </a:ext>
                  </a:extLst>
                </a:gridCol>
                <a:gridCol w="308707">
                  <a:extLst>
                    <a:ext uri="{9D8B030D-6E8A-4147-A177-3AD203B41FA5}">
                      <a16:colId xmlns:a16="http://schemas.microsoft.com/office/drawing/2014/main" val="20003"/>
                    </a:ext>
                  </a:extLst>
                </a:gridCol>
                <a:gridCol w="2895600">
                  <a:extLst>
                    <a:ext uri="{9D8B030D-6E8A-4147-A177-3AD203B41FA5}">
                      <a16:colId xmlns:a16="http://schemas.microsoft.com/office/drawing/2014/main" val="20004"/>
                    </a:ext>
                  </a:extLst>
                </a:gridCol>
              </a:tblGrid>
              <a:tr h="370840">
                <a:tc>
                  <a:txBody>
                    <a:bodyPr/>
                    <a:lstStyle/>
                    <a:p>
                      <a:pPr marL="0" marR="0" lvl="0" indent="0" algn="ctr" defTabSz="1985304" rtl="0" eaLnBrk="1" fontAlgn="auto" latinLnBrk="0" hangingPunct="1">
                        <a:lnSpc>
                          <a:spcPct val="100000"/>
                        </a:lnSpc>
                        <a:spcBef>
                          <a:spcPts val="0"/>
                        </a:spcBef>
                        <a:spcAft>
                          <a:spcPts val="0"/>
                        </a:spcAft>
                        <a:buClrTx/>
                        <a:buSzTx/>
                        <a:buFontTx/>
                        <a:buNone/>
                        <a:tabLst/>
                        <a:defRPr/>
                      </a:pPr>
                      <a:r>
                        <a:rPr kumimoji="0" lang="en-US" sz="950" b="1"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Witness</a:t>
                      </a: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A person possessing information or evidence about a crime within the investigative jurisdiction of the Marine Corps and who provides that knowledge to investigative and law enforcement personnel or to a Marine Corps representative. When the witness is a minor, the term “witness” includes an adult family member, legal guardian, or other person responsible for the minor witness. The term does not include a non-percipient character witness, expert witnesses, or any individual involved in the crime as a perpetrator or accomplice.</a:t>
                      </a:r>
                    </a:p>
                    <a:p>
                      <a:pPr marL="0" marR="0" lvl="0" indent="0" algn="just" defTabSz="1985304" rtl="0" eaLnBrk="1" fontAlgn="auto" latinLnBrk="0" hangingPunct="1">
                        <a:lnSpc>
                          <a:spcPct val="100000"/>
                        </a:lnSpc>
                        <a:spcBef>
                          <a:spcPts val="0"/>
                        </a:spcBef>
                        <a:spcAft>
                          <a:spcPts val="0"/>
                        </a:spcAft>
                        <a:buClrTx/>
                        <a:buSzTx/>
                        <a:buFontTx/>
                        <a:buNone/>
                        <a:tabLst/>
                        <a:defRPr/>
                      </a:pPr>
                      <a:endPar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just" defTabSz="1985304" rtl="0" eaLnBrk="1" fontAlgn="auto" latinLnBrk="0" hangingPunct="1">
                        <a:lnSpc>
                          <a:spcPct val="100000"/>
                        </a:lnSpc>
                        <a:spcBef>
                          <a:spcPts val="0"/>
                        </a:spcBef>
                        <a:spcAft>
                          <a:spcPts val="0"/>
                        </a:spcAft>
                        <a:buClrTx/>
                        <a:buSzTx/>
                        <a:buFontTx/>
                        <a:buNone/>
                        <a:tabLst/>
                        <a:defRPr/>
                      </a:pPr>
                      <a:r>
                        <a:rPr kumimoji="0" lang="en-US" sz="950" b="0"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Witness Rights:           </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A. To be treated with fairness and respect for the witness’s dignity and privacy.</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endPar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B. To be reasonably protected from the accused.</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endPar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C. To be notified of any scheduling changes that will affect the witness’s appearance at court-martial or ADSEP proceeding.</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endPar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D. To be notified of any decision to dispose of an alleged offense at court-martial, NJP, or ADSEP proceedings.</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endPar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E. To be provided information about the resolution of the case to include ADSEP decisions, any punishment awarded to the offender, sentencing, imprisonment and release of the offender, if confined.</a:t>
                      </a:r>
                    </a:p>
                    <a:p>
                      <a:pPr marL="228600" marR="0" lvl="0" indent="-228600" algn="l" defTabSz="1985304" rtl="0" eaLnBrk="1" fontAlgn="auto" latinLnBrk="0" hangingPunct="1">
                        <a:lnSpc>
                          <a:spcPct val="100000"/>
                        </a:lnSpc>
                        <a:spcBef>
                          <a:spcPts val="0"/>
                        </a:spcBef>
                        <a:spcAft>
                          <a:spcPts val="0"/>
                        </a:spcAft>
                        <a:buClrTx/>
                        <a:buSzTx/>
                        <a:buFontTx/>
                        <a:buAutoNum type="arabicPeriod"/>
                        <a:tabLst/>
                        <a:defRPr/>
                      </a:pPr>
                      <a:endPar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F. To be notified of the apprehension of an accused, the initial appearance of an accused before a military judge, the release of the accused pending court-martial, any escape of the accused, and the time and </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location of any trial, NJP, or </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ADSEP proceedings (including </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entry of guilty pleas and </a:t>
                      </a: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sentencing).</a:t>
                      </a:r>
                    </a:p>
                    <a:p>
                      <a:pPr marL="0" marR="0" lvl="0" indent="0" algn="ctr" defTabSz="1985304"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txBody>
                  <a:tcPr>
                    <a:solidFill>
                      <a:schemeClr val="bg1"/>
                    </a:solidFill>
                  </a:tcPr>
                </a:tc>
                <a:tc>
                  <a:txBody>
                    <a:bodyPr/>
                    <a:lstStyle/>
                    <a:p>
                      <a:endParaRPr lang="en-US" dirty="0"/>
                    </a:p>
                  </a:txBody>
                  <a:tcPr>
                    <a:solidFill>
                      <a:schemeClr val="bg1"/>
                    </a:solidFill>
                  </a:tcPr>
                </a:tc>
                <a:tc>
                  <a:txBody>
                    <a:bodyPr/>
                    <a:lstStyle/>
                    <a:p>
                      <a:pPr marL="0" marR="0" lvl="0" indent="0" algn="ctr" defTabSz="1985304" rtl="0" eaLnBrk="1" fontAlgn="auto" latinLnBrk="0" hangingPunct="1">
                        <a:lnSpc>
                          <a:spcPct val="100000"/>
                        </a:lnSpc>
                        <a:spcBef>
                          <a:spcPts val="0"/>
                        </a:spcBef>
                        <a:spcAft>
                          <a:spcPts val="0"/>
                        </a:spcAft>
                        <a:buClrTx/>
                        <a:buSzTx/>
                        <a:buFontTx/>
                        <a:buNone/>
                        <a:tabLst/>
                        <a:defRPr/>
                      </a:pPr>
                      <a:r>
                        <a:rPr kumimoji="0" lang="en-US" sz="950" b="1"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Resources</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Installation Victim Witness Liaison Officer (IVWLO):  </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Mr. William Yables (910) 449-7159</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To report a sexual assault </a:t>
                      </a:r>
                      <a:r>
                        <a:rPr kumimoji="0" lang="en-US" sz="950" b="1" i="0" u="sng"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PLEASE</a:t>
                      </a: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 call the MCAS New River 24/7 Sexual Assault Hotline: </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r>
                        <a:rPr kumimoji="0" lang="en-US" sz="1000" b="1" i="0" u="none" strike="noStrike" kern="0" cap="none" spc="0" normalizeH="0" baseline="0" noProof="0" dirty="0" smtClean="0">
                          <a:ln>
                            <a:noFill/>
                          </a:ln>
                          <a:solidFill>
                            <a:prstClr val="black"/>
                          </a:solidFill>
                          <a:effectLst/>
                          <a:uLnTx/>
                          <a:uFillTx/>
                        </a:rPr>
                        <a:t>(910) 750-5852 </a:t>
                      </a: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DoD Safe Helpline:  877-995-5247</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Installation Sexual Assault Prevention and Response Office:  (910) 449-5243</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Marine and Family Services:  (910) 449-6110 </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Victim Advocates: (910) 449-4435</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r>
                        <a:rPr kumimoji="0" lang="en-US" sz="1000" b="1" i="0" u="none" strike="noStrike" kern="0" cap="none" spc="0" normalizeH="0" baseline="0" noProof="0" dirty="0" smtClean="0">
                          <a:ln>
                            <a:noFill/>
                          </a:ln>
                          <a:solidFill>
                            <a:prstClr val="black"/>
                          </a:solidFill>
                          <a:effectLst/>
                          <a:uLnTx/>
                          <a:uFillTx/>
                        </a:rPr>
                        <a:t>Domestic Violence 24/7 Helpline:  </a:t>
                      </a:r>
                      <a:br>
                        <a:rPr kumimoji="0" lang="en-US" sz="1000" b="1" i="0" u="none" strike="noStrike" kern="0" cap="none" spc="0" normalizeH="0" baseline="0" noProof="0" dirty="0" smtClean="0">
                          <a:ln>
                            <a:noFill/>
                          </a:ln>
                          <a:solidFill>
                            <a:prstClr val="black"/>
                          </a:solidFill>
                          <a:effectLst/>
                          <a:uLnTx/>
                          <a:uFillTx/>
                        </a:rPr>
                      </a:br>
                      <a:r>
                        <a:rPr kumimoji="0" lang="en-US" sz="1000" b="1" i="0" u="none" strike="noStrike" kern="0" cap="none" spc="0" normalizeH="0" baseline="0" noProof="0" dirty="0" smtClean="0">
                          <a:ln>
                            <a:noFill/>
                          </a:ln>
                          <a:solidFill>
                            <a:prstClr val="black"/>
                          </a:solidFill>
                          <a:effectLst/>
                          <a:uLnTx/>
                          <a:uFillTx/>
                        </a:rPr>
                        <a:t>(910) 376-2155</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Victim Legal  Counsel Organization:  (910) 451-8519</a:t>
                      </a:r>
                      <a:b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b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Staff Judge Advocate: (910) 449-7158</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Station Chaplain: (910) 449-6801</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Medical: (910) 449-6500</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Legal Services Support Section:  (910) 450-7111</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Naval Criminal Investigative Service: (910) 449-6012</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Provost Marshall Office &amp; Criminal Investigative Division: (910) 451-6193</a:t>
                      </a:r>
                    </a:p>
                    <a:p>
                      <a:pPr marL="0" marR="0" lvl="0" indent="0" algn="l" defTabSz="1985304" rtl="0" eaLnBrk="1" fontAlgn="auto" latinLnBrk="0" hangingPunct="1">
                        <a:lnSpc>
                          <a:spcPct val="100000"/>
                        </a:lnSpc>
                        <a:spcBef>
                          <a:spcPts val="0"/>
                        </a:spcBef>
                        <a:spcAft>
                          <a:spcPts val="0"/>
                        </a:spcAft>
                        <a:buClrTx/>
                        <a:buSzTx/>
                        <a:buFontTx/>
                        <a:buNone/>
                        <a:tabLst/>
                        <a:defRPr/>
                      </a:pPr>
                      <a:endPar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l" defTabSz="1985304"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dirty="0" smtClean="0">
                          <a:ln>
                            <a:noFill/>
                          </a:ln>
                          <a:solidFill>
                            <a:prstClr val="black"/>
                          </a:solidFill>
                          <a:effectLst/>
                          <a:uLnTx/>
                          <a:uFillTx/>
                          <a:latin typeface="Arial Narrow" panose="020B0606020202030204" pitchFamily="34" charset="0"/>
                          <a:ea typeface="+mn-ea"/>
                          <a:cs typeface="+mn-cs"/>
                        </a:rPr>
                        <a:t>Should you have any questions about the VWAP please contact the IVWLO, victim witness assistance coordinator (VWAC) at your unit  or visit the MCAS New River VWAP website at:</a:t>
                      </a: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0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r>
                        <a:rPr lang="en-US" sz="900" dirty="0" smtClean="0">
                          <a:solidFill>
                            <a:schemeClr val="tx1"/>
                          </a:solidFill>
                          <a:latin typeface="Arial Narrow" panose="020B0606020202030204" pitchFamily="34" charset="0"/>
                        </a:rPr>
                        <a:t>www.newriver.marines.mil/StaffJudgeAdvocate/VWAP.aspx</a:t>
                      </a: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a:solidFill>
                          <a:schemeClr val="tx1"/>
                        </a:solidFill>
                        <a:latin typeface="Arial Narrow" panose="020B0606020202030204" pitchFamily="34" charset="0"/>
                      </a:endParaRPr>
                    </a:p>
                  </a:txBody>
                  <a:tcPr>
                    <a:solidFill>
                      <a:schemeClr val="bg1"/>
                    </a:solidFill>
                  </a:tcPr>
                </a:tc>
                <a:tc>
                  <a:txBody>
                    <a:bodyPr/>
                    <a:lstStyle/>
                    <a:p>
                      <a:pPr algn="ctr"/>
                      <a:endParaRPr lang="en-US" dirty="0"/>
                    </a:p>
                  </a:txBody>
                  <a:tcPr>
                    <a:solidFill>
                      <a:schemeClr val="bg1"/>
                    </a:solidFill>
                  </a:tcPr>
                </a:tc>
                <a:tc>
                  <a:txBody>
                    <a:bodyPr/>
                    <a:lstStyle/>
                    <a:p>
                      <a:pPr algn="ctr"/>
                      <a:endParaRPr lang="en-US" sz="6000" dirty="0" smtClean="0">
                        <a:solidFill>
                          <a:schemeClr val="tx1"/>
                        </a:solidFill>
                        <a:latin typeface="Arial Narrow" panose="020B0606020202030204" pitchFamily="34" charset="0"/>
                      </a:endParaRPr>
                    </a:p>
                    <a:p>
                      <a:pPr algn="ctr"/>
                      <a:r>
                        <a:rPr lang="en-US" sz="4800" dirty="0" smtClean="0">
                          <a:solidFill>
                            <a:schemeClr val="tx1"/>
                          </a:solidFill>
                          <a:latin typeface="Arial Narrow" panose="020B0606020202030204" pitchFamily="34" charset="0"/>
                        </a:rPr>
                        <a:t>Victim</a:t>
                      </a:r>
                      <a:r>
                        <a:rPr lang="en-US" sz="4800" baseline="0" dirty="0" smtClean="0">
                          <a:solidFill>
                            <a:schemeClr val="tx1"/>
                          </a:solidFill>
                          <a:latin typeface="Arial Narrow" panose="020B0606020202030204" pitchFamily="34" charset="0"/>
                        </a:rPr>
                        <a:t> Witness Assistance Program</a:t>
                      </a:r>
                      <a:br>
                        <a:rPr lang="en-US" sz="4800" baseline="0" dirty="0" smtClean="0">
                          <a:solidFill>
                            <a:schemeClr val="tx1"/>
                          </a:solidFill>
                          <a:latin typeface="Arial Narrow" panose="020B0606020202030204" pitchFamily="34" charset="0"/>
                        </a:rPr>
                      </a:br>
                      <a:r>
                        <a:rPr lang="en-US" sz="4800" baseline="0" dirty="0" smtClean="0">
                          <a:solidFill>
                            <a:schemeClr val="tx1"/>
                          </a:solidFill>
                          <a:latin typeface="Arial Narrow" panose="020B0606020202030204" pitchFamily="34" charset="0"/>
                        </a:rPr>
                        <a:t>(VWAP)</a:t>
                      </a:r>
                      <a:endParaRPr lang="en-US" sz="4400" dirty="0">
                        <a:solidFill>
                          <a:schemeClr val="tx1"/>
                        </a:solidFill>
                        <a:latin typeface="Arial Narrow" panose="020B0606020202030204" pitchFamily="34" charset="0"/>
                      </a:endParaRPr>
                    </a:p>
                  </a:txBody>
                  <a:tcPr>
                    <a:solidFill>
                      <a:schemeClr val="bg1"/>
                    </a:solidFill>
                  </a:tcPr>
                </a:tc>
                <a:extLst>
                  <a:ext uri="{0D108BD9-81ED-4DB2-BD59-A6C34878D82A}">
                    <a16:rowId xmlns:a16="http://schemas.microsoft.com/office/drawing/2014/main" val="10000"/>
                  </a:ext>
                </a:extLst>
              </a:tr>
            </a:tbl>
          </a:graphicData>
        </a:graphic>
      </p:graphicFrame>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89357" y="4800600"/>
            <a:ext cx="1797443" cy="2248002"/>
          </a:xfrm>
          <a:prstGeom prst="rect">
            <a:avLst/>
          </a:prstGeom>
        </p:spPr>
      </p:pic>
      <p:pic>
        <p:nvPicPr>
          <p:cNvPr id="1027" name="Picture 3" descr="C:\Users\william.yables\Pictures\VWAPwebBann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00" y="152400"/>
            <a:ext cx="2794000" cy="8382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433762" y="5982114"/>
            <a:ext cx="184731" cy="369332"/>
          </a:xfrm>
          <a:prstGeom prst="rect">
            <a:avLst/>
          </a:prstGeom>
          <a:noFill/>
        </p:spPr>
        <p:txBody>
          <a:bodyPr wrap="none" rtlCol="0">
            <a:spAutoFit/>
          </a:bodyPr>
          <a:lstStyle/>
          <a:p>
            <a:endParaRPr lang="en-US"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8131" y="5735983"/>
            <a:ext cx="1167737" cy="1167737"/>
          </a:xfrm>
          <a:prstGeom prst="rect">
            <a:avLst/>
          </a:prstGeom>
        </p:spPr>
      </p:pic>
      <p:pic>
        <p:nvPicPr>
          <p:cNvPr id="5" name="Picture 4"/>
          <p:cNvPicPr>
            <a:picLocks noChangeAspect="1"/>
          </p:cNvPicPr>
          <p:nvPr/>
        </p:nvPicPr>
        <p:blipFill>
          <a:blip r:embed="rId5"/>
          <a:stretch>
            <a:fillRect/>
          </a:stretch>
        </p:blipFill>
        <p:spPr>
          <a:xfrm>
            <a:off x="1506600" y="5308417"/>
            <a:ext cx="1321099" cy="1397183"/>
          </a:xfrm>
          <a:prstGeom prst="rect">
            <a:avLst/>
          </a:prstGeom>
        </p:spPr>
      </p:pic>
    </p:spTree>
    <p:extLst>
      <p:ext uri="{BB962C8B-B14F-4D97-AF65-F5344CB8AC3E}">
        <p14:creationId xmlns:p14="http://schemas.microsoft.com/office/powerpoint/2010/main" val="3211876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206522930"/>
              </p:ext>
            </p:extLst>
          </p:nvPr>
        </p:nvGraphicFramePr>
        <p:xfrm>
          <a:off x="76200" y="152400"/>
          <a:ext cx="9067800" cy="66065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gridCol w="228600">
                  <a:extLst>
                    <a:ext uri="{9D8B030D-6E8A-4147-A177-3AD203B41FA5}">
                      <a16:colId xmlns:a16="http://schemas.microsoft.com/office/drawing/2014/main" val="20003"/>
                    </a:ext>
                  </a:extLst>
                </a:gridCol>
                <a:gridCol w="2819400">
                  <a:extLst>
                    <a:ext uri="{9D8B030D-6E8A-4147-A177-3AD203B41FA5}">
                      <a16:colId xmlns:a16="http://schemas.microsoft.com/office/drawing/2014/main" val="20004"/>
                    </a:ext>
                  </a:extLst>
                </a:gridCol>
              </a:tblGrid>
              <a:tr h="370840">
                <a:tc>
                  <a:txBody>
                    <a:bodyPr/>
                    <a:lstStyle/>
                    <a:p>
                      <a:pPr marL="0" indent="0" algn="ctr">
                        <a:tabLst/>
                      </a:pPr>
                      <a:r>
                        <a:rPr lang="en-US" sz="950" b="1" u="sng" dirty="0" smtClean="0">
                          <a:solidFill>
                            <a:schemeClr val="tx1"/>
                          </a:solidFill>
                          <a:latin typeface="Arial Narrow" panose="020B0606020202030204" pitchFamily="34" charset="0"/>
                        </a:rPr>
                        <a:t>Victim</a:t>
                      </a:r>
                    </a:p>
                    <a:p>
                      <a:pPr marL="0" indent="0" algn="ctr">
                        <a:tabLst/>
                      </a:pPr>
                      <a:endParaRPr lang="en-US" sz="950" b="0" dirty="0" smtClean="0">
                        <a:solidFill>
                          <a:schemeClr val="tx1"/>
                        </a:solidFill>
                        <a:latin typeface="Arial Narrow" panose="020B0606020202030204" pitchFamily="34" charset="0"/>
                      </a:endParaRPr>
                    </a:p>
                    <a:p>
                      <a:pPr marL="0" indent="0" algn="just">
                        <a:tabLst/>
                      </a:pPr>
                      <a:r>
                        <a:rPr lang="en-US" sz="950" b="0" dirty="0" smtClean="0">
                          <a:solidFill>
                            <a:schemeClr val="tx1"/>
                          </a:solidFill>
                          <a:latin typeface="Arial Narrow" panose="020B0606020202030204" pitchFamily="34" charset="0"/>
                        </a:rPr>
                        <a:t>A person who has suffered direct physical, emotional, or pecuniary harm as a result of the commission of a crime in violation of the Uniform Code of Military Justice or the laws of another jurisdiction in any case where military authorities have been notified.</a:t>
                      </a:r>
                    </a:p>
                    <a:p>
                      <a:pPr marL="0" indent="0">
                        <a:tabLst/>
                      </a:pPr>
                      <a:endParaRPr lang="en-US" sz="950" b="0" u="sng" dirty="0" smtClean="0">
                        <a:solidFill>
                          <a:schemeClr val="tx1"/>
                        </a:solidFill>
                        <a:latin typeface="Arial Narrow" panose="020B0606020202030204" pitchFamily="34" charset="0"/>
                      </a:endParaRPr>
                    </a:p>
                    <a:p>
                      <a:pPr marL="0" indent="0">
                        <a:tabLst/>
                      </a:pPr>
                      <a:r>
                        <a:rPr lang="en-US" sz="950" b="0" u="sng" dirty="0" smtClean="0">
                          <a:solidFill>
                            <a:schemeClr val="tx1"/>
                          </a:solidFill>
                          <a:latin typeface="Arial Narrow" panose="020B0606020202030204" pitchFamily="34" charset="0"/>
                        </a:rPr>
                        <a:t>Victim Rights</a:t>
                      </a:r>
                      <a:r>
                        <a:rPr lang="en-US" sz="950" b="0" u="none" baseline="0" dirty="0" smtClean="0">
                          <a:solidFill>
                            <a:schemeClr val="tx1"/>
                          </a:solidFill>
                          <a:latin typeface="Arial Narrow" panose="020B0606020202030204" pitchFamily="34" charset="0"/>
                        </a:rPr>
                        <a:t> (Below are just a few)</a:t>
                      </a:r>
                      <a:endParaRPr lang="en-US" sz="950" b="0" dirty="0" smtClean="0">
                        <a:solidFill>
                          <a:schemeClr val="tx1"/>
                        </a:solidFill>
                        <a:latin typeface="Arial Narrow" panose="020B0606020202030204" pitchFamily="34" charset="0"/>
                      </a:endParaRPr>
                    </a:p>
                    <a:p>
                      <a:pPr marL="0" indent="0">
                        <a:tabLst/>
                      </a:pPr>
                      <a:r>
                        <a:rPr lang="en-US" sz="950" b="0" dirty="0" smtClean="0">
                          <a:solidFill>
                            <a:schemeClr val="tx1"/>
                          </a:solidFill>
                          <a:latin typeface="Arial Narrow" panose="020B0606020202030204" pitchFamily="34" charset="0"/>
                        </a:rPr>
                        <a:t>A. Be reasonably protected from the accused offender.</a:t>
                      </a:r>
                    </a:p>
                    <a:p>
                      <a:pPr marL="0" indent="0">
                        <a:tabLst/>
                      </a:pPr>
                      <a:endParaRPr lang="en-US" sz="950" b="0" dirty="0" smtClean="0">
                        <a:solidFill>
                          <a:schemeClr val="tx1"/>
                        </a:solidFill>
                        <a:latin typeface="Arial Narrow" panose="020B0606020202030204" pitchFamily="34" charset="0"/>
                      </a:endParaRPr>
                    </a:p>
                    <a:p>
                      <a:pPr marL="0" indent="0">
                        <a:tabLst/>
                      </a:pPr>
                      <a:r>
                        <a:rPr lang="en-US" sz="950" b="0" dirty="0" smtClean="0">
                          <a:solidFill>
                            <a:schemeClr val="tx1"/>
                          </a:solidFill>
                          <a:latin typeface="Arial Narrow" panose="020B0606020202030204" pitchFamily="34" charset="0"/>
                        </a:rPr>
                        <a:t>B. Be provided with reasonable, accurate, and timely notice of:</a:t>
                      </a:r>
                    </a:p>
                    <a:p>
                      <a:pPr marL="0" indent="0">
                        <a:tabLst/>
                      </a:pPr>
                      <a:r>
                        <a:rPr lang="en-US" sz="950" b="0" dirty="0" smtClean="0">
                          <a:solidFill>
                            <a:schemeClr val="tx1"/>
                          </a:solidFill>
                          <a:latin typeface="Arial Narrow" panose="020B0606020202030204" pitchFamily="34" charset="0"/>
                        </a:rPr>
                        <a:t>     (1) A public hearing concerning the continuation of pretrial confinement of the accused.</a:t>
                      </a:r>
                    </a:p>
                    <a:p>
                      <a:pPr marL="0" indent="0">
                        <a:tabLst/>
                      </a:pPr>
                      <a:r>
                        <a:rPr lang="en-US" sz="950" b="0" dirty="0" smtClean="0">
                          <a:solidFill>
                            <a:schemeClr val="tx1"/>
                          </a:solidFill>
                          <a:latin typeface="Arial Narrow" panose="020B0606020202030204" pitchFamily="34" charset="0"/>
                        </a:rPr>
                        <a:t>     (2) A preliminary hearing pursuant to Article 32, UCMJ, relating to the offense.  Including the right to receive a copy of the appointing order directing the preliminary hearing.</a:t>
                      </a:r>
                    </a:p>
                    <a:p>
                      <a:pPr marL="0" indent="0">
                        <a:tabLst/>
                      </a:pPr>
                      <a:r>
                        <a:rPr lang="en-US" sz="950" b="0" dirty="0" smtClean="0">
                          <a:solidFill>
                            <a:schemeClr val="tx1"/>
                          </a:solidFill>
                          <a:latin typeface="Arial Narrow" panose="020B0606020202030204" pitchFamily="34" charset="0"/>
                        </a:rPr>
                        <a:t>     (3) A court-martial relating to the offense, including any open hearing held pursuant</a:t>
                      </a:r>
                    </a:p>
                    <a:p>
                      <a:pPr marL="0" indent="0">
                        <a:tabLst/>
                      </a:pPr>
                      <a:r>
                        <a:rPr lang="en-US" sz="950" b="0" dirty="0" smtClean="0">
                          <a:solidFill>
                            <a:schemeClr val="tx1"/>
                          </a:solidFill>
                          <a:latin typeface="Arial Narrow" panose="020B0606020202030204" pitchFamily="34" charset="0"/>
                        </a:rPr>
                        <a:t>     (4) A public proceeding of the Military Department Clemency and Parole Board relating to the offense.</a:t>
                      </a:r>
                    </a:p>
                    <a:p>
                      <a:pPr marL="0" indent="0">
                        <a:tabLst/>
                      </a:pPr>
                      <a:r>
                        <a:rPr lang="en-US" sz="950" b="0" dirty="0" smtClean="0">
                          <a:solidFill>
                            <a:schemeClr val="tx1"/>
                          </a:solidFill>
                          <a:latin typeface="Arial Narrow" panose="020B0606020202030204" pitchFamily="34" charset="0"/>
                        </a:rPr>
                        <a:t>     (5) The release or escape of the accused, unless such notice may endanger the safety of any person.</a:t>
                      </a:r>
                    </a:p>
                    <a:p>
                      <a:pPr marL="0" indent="0">
                        <a:tabLst/>
                      </a:pPr>
                      <a:r>
                        <a:rPr lang="en-US" sz="950" b="0" dirty="0" smtClean="0">
                          <a:solidFill>
                            <a:schemeClr val="tx1"/>
                          </a:solidFill>
                          <a:latin typeface="Arial Narrow" panose="020B0606020202030204" pitchFamily="34" charset="0"/>
                        </a:rPr>
                        <a:t>     (6) The date and time of any review of the accused’s case by an appellate court, the scheduling (including changes and delays) of each public appellate court proceeding the victim is entitled to attend,</a:t>
                      </a:r>
                    </a:p>
                    <a:p>
                      <a:pPr marL="0" indent="0">
                        <a:tabLst/>
                      </a:pPr>
                      <a:r>
                        <a:rPr lang="en-US" sz="950" b="0" dirty="0" smtClean="0">
                          <a:solidFill>
                            <a:schemeClr val="tx1"/>
                          </a:solidFill>
                          <a:latin typeface="Arial Narrow" panose="020B0606020202030204" pitchFamily="34" charset="0"/>
                        </a:rPr>
                        <a:t>and the decision of any appellate court or judge advocate review.</a:t>
                      </a:r>
                    </a:p>
                    <a:p>
                      <a:pPr marL="0" indent="0">
                        <a:tabLst/>
                      </a:pPr>
                      <a:r>
                        <a:rPr lang="en-US" sz="950" b="0" dirty="0" smtClean="0">
                          <a:solidFill>
                            <a:schemeClr val="tx1"/>
                          </a:solidFill>
                          <a:latin typeface="Arial Narrow" panose="020B0606020202030204" pitchFamily="34" charset="0"/>
                        </a:rPr>
                        <a:t>     (7) Any post-trial motion, filing, or hearing that addresses either the findings or sentence of a court-martial involving the accused, the unsealing of privileged or private information of the victim, or which may result in the release of the accused.</a:t>
                      </a:r>
                    </a:p>
                    <a:p>
                      <a:pPr marL="0" indent="0">
                        <a:tabLst/>
                      </a:pPr>
                      <a:endParaRPr lang="en-US" sz="950" b="0" dirty="0" smtClean="0">
                        <a:solidFill>
                          <a:schemeClr val="tx1"/>
                        </a:solidFill>
                        <a:latin typeface="Arial Narrow" panose="020B0606020202030204" pitchFamily="34" charset="0"/>
                      </a:endParaRPr>
                    </a:p>
                    <a:p>
                      <a:pPr marL="0" indent="0">
                        <a:tabLst/>
                      </a:pPr>
                      <a:r>
                        <a:rPr lang="en-US" sz="950" b="0" dirty="0" smtClean="0">
                          <a:solidFill>
                            <a:schemeClr val="tx1"/>
                          </a:solidFill>
                          <a:latin typeface="Arial Narrow" panose="020B0606020202030204" pitchFamily="34" charset="0"/>
                        </a:rPr>
                        <a:t>C. The right to receive, upon request, a copy of, or access to, the recording of a preliminary hearing held under Article 32, UCMJ, as soon as practicable following the conclusion of the hearing.</a:t>
                      </a:r>
                    </a:p>
                    <a:p>
                      <a:pPr marL="0" indent="0">
                        <a:tabLst/>
                      </a:pPr>
                      <a:endParaRPr lang="en-US" sz="950" b="0" dirty="0" smtClean="0">
                        <a:solidFill>
                          <a:schemeClr val="tx1"/>
                        </a:solidFill>
                        <a:latin typeface="Arial Narrow" panose="020B0606020202030204" pitchFamily="34" charset="0"/>
                      </a:endParaRPr>
                    </a:p>
                  </a:txBody>
                  <a:tcPr>
                    <a:solidFill>
                      <a:schemeClr val="bg1"/>
                    </a:solidFill>
                  </a:tcPr>
                </a:tc>
                <a:tc>
                  <a:txBody>
                    <a:bodyPr/>
                    <a:lstStyle/>
                    <a:p>
                      <a:endParaRPr lang="en-US" dirty="0"/>
                    </a:p>
                  </a:txBody>
                  <a:tcPr>
                    <a:solidFill>
                      <a:schemeClr val="bg1"/>
                    </a:solidFill>
                  </a:tcPr>
                </a:tc>
                <a:tc>
                  <a:txBody>
                    <a:bodyPr/>
                    <a:lstStyle/>
                    <a:p>
                      <a:pPr marL="0" indent="0">
                        <a:tabLst/>
                      </a:pPr>
                      <a:r>
                        <a:rPr lang="en-US" sz="950" b="0" dirty="0" smtClean="0">
                          <a:solidFill>
                            <a:schemeClr val="tx1"/>
                          </a:solidFill>
                          <a:latin typeface="Arial Narrow" panose="020B0606020202030204" pitchFamily="34" charset="0"/>
                        </a:rPr>
                        <a:t>D. The right to not be excluded from any public hearing or proceeding described in paragraph 040401.E. of this chapter except under such circumstances as permitted exclusion under Military Rule of Evidence 615 of reference (g).</a:t>
                      </a:r>
                    </a:p>
                    <a:p>
                      <a:pPr marL="0" indent="0">
                        <a:tabLst/>
                      </a:pPr>
                      <a:endParaRPr lang="en-US" sz="950" b="0" dirty="0" smtClean="0">
                        <a:solidFill>
                          <a:schemeClr val="tx1"/>
                        </a:solidFill>
                        <a:latin typeface="Arial Narrow" panose="020B0606020202030204" pitchFamily="34" charset="0"/>
                      </a:endParaRPr>
                    </a:p>
                    <a:p>
                      <a:pPr marL="0" indent="0">
                        <a:tabLst/>
                      </a:pPr>
                      <a:r>
                        <a:rPr lang="en-US" sz="950" b="0" dirty="0" smtClean="0">
                          <a:solidFill>
                            <a:schemeClr val="tx1"/>
                          </a:solidFill>
                          <a:latin typeface="Arial Narrow" panose="020B0606020202030204" pitchFamily="34" charset="0"/>
                        </a:rPr>
                        <a:t>E. Be reasonably heard, personally or through counsel, at:</a:t>
                      </a:r>
                    </a:p>
                    <a:p>
                      <a:pPr marL="0" indent="0">
                        <a:tabLst/>
                      </a:pPr>
                      <a:r>
                        <a:rPr lang="en-US" sz="950" b="0" dirty="0" smtClean="0">
                          <a:solidFill>
                            <a:schemeClr val="tx1"/>
                          </a:solidFill>
                          <a:latin typeface="Arial Narrow" panose="020B0606020202030204" pitchFamily="34" charset="0"/>
                        </a:rPr>
                        <a:t>     (1) A public hearing concerning the continuation of confinement before the court-martial of the accused.</a:t>
                      </a:r>
                    </a:p>
                    <a:p>
                      <a:pPr marL="0" indent="0">
                        <a:tabLst/>
                      </a:pPr>
                      <a:r>
                        <a:rPr lang="en-US" sz="950" b="0" dirty="0" smtClean="0">
                          <a:solidFill>
                            <a:schemeClr val="tx1"/>
                          </a:solidFill>
                          <a:latin typeface="Arial Narrow" panose="020B0606020202030204" pitchFamily="34" charset="0"/>
                        </a:rPr>
                        <a:t>     (2) Preliminary hearings conducted pursuant to Article 32, UCMJ, and court-martial proceedings relating to Rules 412, 513, and 514 of the Military Rules of Evidence or regarding other rights provided by statute, regulation, or case law.</a:t>
                      </a:r>
                    </a:p>
                    <a:p>
                      <a:pPr marL="0" indent="0">
                        <a:tabLst/>
                      </a:pPr>
                      <a:r>
                        <a:rPr lang="en-US" sz="950" b="0" dirty="0" smtClean="0">
                          <a:solidFill>
                            <a:schemeClr val="tx1"/>
                          </a:solidFill>
                          <a:latin typeface="Arial Narrow" panose="020B0606020202030204" pitchFamily="34" charset="0"/>
                        </a:rPr>
                        <a:t>     (3) A public sentencing hearing relating to the offense.</a:t>
                      </a:r>
                    </a:p>
                    <a:p>
                      <a:pPr marL="0" indent="0">
                        <a:tabLst/>
                      </a:pPr>
                      <a:r>
                        <a:rPr lang="en-US" sz="950" b="0" dirty="0" smtClean="0">
                          <a:solidFill>
                            <a:schemeClr val="tx1"/>
                          </a:solidFill>
                          <a:latin typeface="Arial Narrow" panose="020B0606020202030204" pitchFamily="34" charset="0"/>
                        </a:rPr>
                        <a:t>     (4) A public Military Department Clemency and Parole Board hearing relating to the offense.</a:t>
                      </a:r>
                    </a:p>
                    <a:p>
                      <a:pPr marL="0" indent="0">
                        <a:tabLst/>
                      </a:pPr>
                      <a:endParaRPr lang="en-US" sz="950" b="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r>
                        <a:rPr lang="en-US" sz="950" b="0" dirty="0" smtClean="0">
                          <a:solidFill>
                            <a:schemeClr val="tx1"/>
                          </a:solidFill>
                          <a:latin typeface="Arial Narrow" panose="020B0606020202030204" pitchFamily="34" charset="0"/>
                        </a:rPr>
                        <a:t>G. The right to be consulted and express their opinion concerning:</a:t>
                      </a:r>
                    </a:p>
                    <a:p>
                      <a:pPr marL="0" marR="0" lvl="0" indent="0" algn="l" defTabSz="1985304" rtl="0" eaLnBrk="1" fontAlgn="auto" latinLnBrk="0" hangingPunct="1">
                        <a:lnSpc>
                          <a:spcPct val="100000"/>
                        </a:lnSpc>
                        <a:spcBef>
                          <a:spcPts val="0"/>
                        </a:spcBef>
                        <a:spcAft>
                          <a:spcPts val="0"/>
                        </a:spcAft>
                        <a:buClrTx/>
                        <a:buSzTx/>
                        <a:buFontTx/>
                        <a:buNone/>
                        <a:tabLst/>
                        <a:defRPr/>
                      </a:pPr>
                      <a:r>
                        <a:rPr lang="en-US" sz="950" b="0" dirty="0" smtClean="0">
                          <a:solidFill>
                            <a:schemeClr val="tx1"/>
                          </a:solidFill>
                          <a:latin typeface="Arial Narrow" panose="020B0606020202030204" pitchFamily="34" charset="0"/>
                        </a:rPr>
                        <a:t>    (1) Pretrial confinement of the accused and release of the accused from pretrial confinement.</a:t>
                      </a:r>
                    </a:p>
                    <a:p>
                      <a:pPr marL="0" marR="0" lvl="0" indent="0" algn="l" defTabSz="1985304" rtl="0" eaLnBrk="1" fontAlgn="auto" latinLnBrk="0" hangingPunct="1">
                        <a:lnSpc>
                          <a:spcPct val="100000"/>
                        </a:lnSpc>
                        <a:spcBef>
                          <a:spcPts val="0"/>
                        </a:spcBef>
                        <a:spcAft>
                          <a:spcPts val="0"/>
                        </a:spcAft>
                        <a:buClrTx/>
                        <a:buSzTx/>
                        <a:buFontTx/>
                        <a:buNone/>
                        <a:tabLst/>
                        <a:defRPr/>
                      </a:pPr>
                      <a:r>
                        <a:rPr lang="en-US" sz="950" b="0" dirty="0" smtClean="0">
                          <a:solidFill>
                            <a:schemeClr val="tx1"/>
                          </a:solidFill>
                          <a:latin typeface="Arial Narrow" panose="020B0606020202030204" pitchFamily="34" charset="0"/>
                        </a:rPr>
                        <a:t>    (2) Regarding offense(s) committed against the victim, any decision to not prefer charges and any decision to dispose of the charges by means other than court-martial.</a:t>
                      </a:r>
                    </a:p>
                    <a:p>
                      <a:pPr marL="0" marR="0" lvl="0" indent="0" algn="l" defTabSz="1985304" rtl="0" eaLnBrk="1" fontAlgn="auto" latinLnBrk="0" hangingPunct="1">
                        <a:lnSpc>
                          <a:spcPct val="100000"/>
                        </a:lnSpc>
                        <a:spcBef>
                          <a:spcPts val="0"/>
                        </a:spcBef>
                        <a:spcAft>
                          <a:spcPts val="0"/>
                        </a:spcAft>
                        <a:buClrTx/>
                        <a:buSzTx/>
                        <a:buFontTx/>
                        <a:buNone/>
                        <a:tabLst/>
                        <a:defRPr/>
                      </a:pPr>
                      <a:r>
                        <a:rPr lang="en-US" sz="950" b="0" dirty="0" smtClean="0">
                          <a:solidFill>
                            <a:schemeClr val="tx1"/>
                          </a:solidFill>
                          <a:latin typeface="Arial Narrow" panose="020B0606020202030204" pitchFamily="34" charset="0"/>
                        </a:rPr>
                        <a:t>    (3) Regarding offense(s) committed against the victim, any decision concerning whether to dismiss or refer charges.</a:t>
                      </a:r>
                    </a:p>
                    <a:p>
                      <a:pPr marL="0" marR="0" lvl="0" indent="0" algn="l" defTabSz="1985304" rtl="0" eaLnBrk="1" fontAlgn="auto" latinLnBrk="0" hangingPunct="1">
                        <a:lnSpc>
                          <a:spcPct val="100000"/>
                        </a:lnSpc>
                        <a:spcBef>
                          <a:spcPts val="0"/>
                        </a:spcBef>
                        <a:spcAft>
                          <a:spcPts val="0"/>
                        </a:spcAft>
                        <a:buClrTx/>
                        <a:buSzTx/>
                        <a:buFontTx/>
                        <a:buNone/>
                        <a:tabLst/>
                        <a:defRPr/>
                      </a:pPr>
                      <a:r>
                        <a:rPr lang="en-US" sz="950" b="0" dirty="0" smtClean="0">
                          <a:solidFill>
                            <a:schemeClr val="tx1"/>
                          </a:solidFill>
                          <a:latin typeface="Arial Narrow" panose="020B0606020202030204" pitchFamily="34" charset="0"/>
                        </a:rPr>
                        <a:t>    (4) The proposed terms and conditions of any plea agreement.</a:t>
                      </a:r>
                    </a:p>
                    <a:p>
                      <a:pPr marL="0" marR="0" lvl="0" indent="0" algn="l" defTabSz="1985304" rtl="0" eaLnBrk="1" fontAlgn="auto" latinLnBrk="0" hangingPunct="1">
                        <a:lnSpc>
                          <a:spcPct val="100000"/>
                        </a:lnSpc>
                        <a:spcBef>
                          <a:spcPts val="0"/>
                        </a:spcBef>
                        <a:spcAft>
                          <a:spcPts val="0"/>
                        </a:spcAft>
                        <a:buClrTx/>
                        <a:buSzTx/>
                        <a:buFontTx/>
                        <a:buNone/>
                        <a:tabLst/>
                        <a:defRPr/>
                      </a:pPr>
                      <a:r>
                        <a:rPr lang="en-US" sz="950" b="0" dirty="0" smtClean="0">
                          <a:solidFill>
                            <a:schemeClr val="tx1"/>
                          </a:solidFill>
                          <a:latin typeface="Arial Narrow" panose="020B0606020202030204" pitchFamily="34" charset="0"/>
                        </a:rPr>
                        <a:t>    (5) About testifying as a witness. Note: while the convening authority and trial counsel should strongly consider the victim preference concerning whether to provide testimony, the victim’s to Article 39a, UCMJ, and any post-trial vacation hearing.  preference against testimony does not prevent the government using subpoena, or other appropriate legal process, to require victim testimony in the interest of justice.</a:t>
                      </a: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b="0" dirty="0" smtClean="0">
                        <a:solidFill>
                          <a:schemeClr val="tx1"/>
                        </a:solidFill>
                        <a:latin typeface="Arial Narrow" panose="020B0606020202030204" pitchFamily="34" charset="0"/>
                      </a:endParaRPr>
                    </a:p>
                    <a:p>
                      <a:pPr marL="0" marR="0" lvl="0" indent="0" algn="l" defTabSz="1985304" rtl="0" eaLnBrk="1" fontAlgn="auto" latinLnBrk="0" hangingPunct="1">
                        <a:lnSpc>
                          <a:spcPct val="100000"/>
                        </a:lnSpc>
                        <a:spcBef>
                          <a:spcPts val="0"/>
                        </a:spcBef>
                        <a:spcAft>
                          <a:spcPts val="0"/>
                        </a:spcAft>
                        <a:buClrTx/>
                        <a:buSzTx/>
                        <a:buFontTx/>
                        <a:buNone/>
                        <a:tabLst/>
                        <a:defRPr/>
                      </a:pPr>
                      <a:r>
                        <a:rPr lang="en-US" sz="950" b="0" dirty="0" smtClean="0">
                          <a:solidFill>
                            <a:schemeClr val="tx1"/>
                          </a:solidFill>
                          <a:latin typeface="Arial Narrow" panose="020B0606020202030204" pitchFamily="34" charset="0"/>
                        </a:rPr>
                        <a:t>Y. Notification of disposition of the case, to include the acceptance of a plea of “guilty.” The also includes the right to be notified of any decision to dispose of an alleged offense at NJP or ADSEP proceeding, and the right to notification of the time, location, and outcome of the NJP or ADSEP proceeding.</a:t>
                      </a:r>
                      <a:br>
                        <a:rPr lang="en-US" sz="950" b="0" dirty="0" smtClean="0">
                          <a:solidFill>
                            <a:schemeClr val="tx1"/>
                          </a:solidFill>
                          <a:latin typeface="Arial Narrow" panose="020B0606020202030204" pitchFamily="34" charset="0"/>
                        </a:rPr>
                      </a:br>
                      <a:endParaRPr lang="en-US" sz="950" b="0" dirty="0" smtClean="0">
                        <a:solidFill>
                          <a:schemeClr val="tx1"/>
                        </a:solidFill>
                        <a:latin typeface="Arial Narrow" panose="020B0606020202030204" pitchFamily="34" charset="0"/>
                      </a:endParaRPr>
                    </a:p>
                    <a:p>
                      <a:pPr marL="0" marR="0" lvl="0" indent="0" algn="ctr" defTabSz="1985304" rtl="0" eaLnBrk="1" fontAlgn="auto" latinLnBrk="0" hangingPunct="1">
                        <a:lnSpc>
                          <a:spcPct val="100000"/>
                        </a:lnSpc>
                        <a:spcBef>
                          <a:spcPts val="0"/>
                        </a:spcBef>
                        <a:spcAft>
                          <a:spcPts val="0"/>
                        </a:spcAft>
                        <a:buClrTx/>
                        <a:buSzTx/>
                        <a:buFontTx/>
                        <a:buNone/>
                        <a:tabLst/>
                        <a:defRPr/>
                      </a:pPr>
                      <a:r>
                        <a:rPr lang="en-US" sz="950" b="0" dirty="0" smtClean="0">
                          <a:solidFill>
                            <a:schemeClr val="tx1"/>
                          </a:solidFill>
                          <a:latin typeface="Arial Narrow" panose="020B0606020202030204" pitchFamily="34" charset="0"/>
                        </a:rPr>
                        <a:t>SEE MCO 5800.16 VOL 16. CHAP 4 FOR THE </a:t>
                      </a:r>
                      <a:br>
                        <a:rPr lang="en-US" sz="950" b="0" dirty="0" smtClean="0">
                          <a:solidFill>
                            <a:schemeClr val="tx1"/>
                          </a:solidFill>
                          <a:latin typeface="Arial Narrow" panose="020B0606020202030204" pitchFamily="34" charset="0"/>
                        </a:rPr>
                      </a:br>
                      <a:r>
                        <a:rPr lang="en-US" sz="950" b="0" dirty="0" smtClean="0">
                          <a:solidFill>
                            <a:schemeClr val="tx1"/>
                          </a:solidFill>
                          <a:latin typeface="Arial Narrow" panose="020B0606020202030204" pitchFamily="34" charset="0"/>
                        </a:rPr>
                        <a:t>COMPLETE LIST OF VICTIMS’ RIGHTS</a:t>
                      </a:r>
                    </a:p>
                    <a:p>
                      <a:pPr marL="0" marR="0" lvl="0" indent="0" algn="l" defTabSz="1985304" rtl="0" eaLnBrk="1" fontAlgn="auto" latinLnBrk="0" hangingPunct="1">
                        <a:lnSpc>
                          <a:spcPct val="100000"/>
                        </a:lnSpc>
                        <a:spcBef>
                          <a:spcPts val="0"/>
                        </a:spcBef>
                        <a:spcAft>
                          <a:spcPts val="0"/>
                        </a:spcAft>
                        <a:buClrTx/>
                        <a:buSzTx/>
                        <a:buFontTx/>
                        <a:buNone/>
                        <a:tabLst/>
                        <a:defRPr/>
                      </a:pPr>
                      <a:endParaRPr lang="en-US" sz="950" dirty="0">
                        <a:solidFill>
                          <a:schemeClr val="tx1"/>
                        </a:solidFill>
                        <a:latin typeface="Arial Narrow" panose="020B0606020202030204" pitchFamily="34" charset="0"/>
                      </a:endParaRPr>
                    </a:p>
                  </a:txBody>
                  <a:tcPr>
                    <a:solidFill>
                      <a:schemeClr val="bg1"/>
                    </a:solidFill>
                  </a:tcPr>
                </a:tc>
                <a:tc>
                  <a:txBody>
                    <a:bodyPr/>
                    <a:lstStyle/>
                    <a:p>
                      <a:pPr algn="ctr"/>
                      <a:endParaRPr lang="en-US" dirty="0"/>
                    </a:p>
                  </a:txBody>
                  <a:tcPr>
                    <a:solidFill>
                      <a:schemeClr val="bg1"/>
                    </a:solidFill>
                  </a:tcPr>
                </a:tc>
                <a:tc>
                  <a:txBody>
                    <a:bodyPr/>
                    <a:lstStyle/>
                    <a:p>
                      <a:pPr algn="ctr"/>
                      <a:r>
                        <a:rPr lang="en-US" sz="950" b="1" i="0" u="sng" strike="noStrike" baseline="0" dirty="0" smtClean="0">
                          <a:solidFill>
                            <a:schemeClr val="tx1"/>
                          </a:solidFill>
                          <a:latin typeface="Arial Narrow" panose="020B0606020202030204" pitchFamily="34" charset="0"/>
                        </a:rPr>
                        <a:t>Important DoD Information Forms</a:t>
                      </a:r>
                    </a:p>
                    <a:p>
                      <a:pPr algn="l"/>
                      <a:endParaRPr lang="en-US" sz="950" b="1" i="0" u="none" strike="noStrike" baseline="0" dirty="0" smtClean="0">
                        <a:solidFill>
                          <a:schemeClr val="tx1"/>
                        </a:solidFill>
                        <a:latin typeface="Arial Narrow" panose="020B0606020202030204" pitchFamily="34" charset="0"/>
                      </a:endParaRPr>
                    </a:p>
                    <a:p>
                      <a:pPr algn="just"/>
                      <a:r>
                        <a:rPr lang="en-US" sz="950" b="0" i="0" u="none" strike="noStrike" baseline="0" dirty="0" smtClean="0">
                          <a:solidFill>
                            <a:schemeClr val="tx1"/>
                          </a:solidFill>
                          <a:latin typeface="Arial Narrow" panose="020B0606020202030204" pitchFamily="34" charset="0"/>
                        </a:rPr>
                        <a:t>Victim and witness assistance programs throughout DoD use standard forms to advise victims and witnesses of their rights during all stages of a case. Each military service is also required to provide DoD an annual report indicating the numbers of victims and witnesses who have received assistance and services. The following lists the DoD forms number, the title of the form, when they are used, and their purpose.</a:t>
                      </a:r>
                    </a:p>
                    <a:p>
                      <a:pPr algn="l"/>
                      <a:r>
                        <a:rPr lang="en-US" sz="950" b="0" i="0" u="none" strike="noStrike" baseline="0" dirty="0" smtClean="0">
                          <a:solidFill>
                            <a:schemeClr val="tx1"/>
                          </a:solidFill>
                          <a:latin typeface="Arial Narrow" panose="020B0606020202030204" pitchFamily="34" charset="0"/>
                        </a:rPr>
                        <a:t/>
                      </a:r>
                      <a:br>
                        <a:rPr lang="en-US" sz="950" b="0" i="0" u="none" strike="noStrike" baseline="0" dirty="0" smtClean="0">
                          <a:solidFill>
                            <a:schemeClr val="tx1"/>
                          </a:solidFill>
                          <a:latin typeface="Arial Narrow" panose="020B0606020202030204" pitchFamily="34" charset="0"/>
                        </a:rPr>
                      </a:br>
                      <a:r>
                        <a:rPr lang="en-US" sz="950" b="1" i="0" u="none" strike="noStrike" baseline="0" dirty="0" smtClean="0">
                          <a:solidFill>
                            <a:schemeClr val="tx1"/>
                          </a:solidFill>
                          <a:latin typeface="Arial Narrow" panose="020B0606020202030204" pitchFamily="34" charset="0"/>
                        </a:rPr>
                        <a:t>DD Form 2701 </a:t>
                      </a:r>
                    </a:p>
                    <a:p>
                      <a:pPr algn="l"/>
                      <a:r>
                        <a:rPr lang="en-US" sz="950" b="0" i="1" u="none" strike="noStrike" baseline="0" dirty="0" smtClean="0">
                          <a:solidFill>
                            <a:schemeClr val="tx1"/>
                          </a:solidFill>
                          <a:latin typeface="Arial Narrow" panose="020B0606020202030204" pitchFamily="34" charset="0"/>
                        </a:rPr>
                        <a:t>Initial Information for Victims and Witnesses of Crime</a:t>
                      </a:r>
                    </a:p>
                    <a:p>
                      <a:pPr algn="l"/>
                      <a:r>
                        <a:rPr lang="en-US" sz="950" b="0" i="0" u="none" strike="noStrike" baseline="0" dirty="0" smtClean="0">
                          <a:solidFill>
                            <a:schemeClr val="tx1"/>
                          </a:solidFill>
                          <a:latin typeface="Arial Narrow" panose="020B0606020202030204" pitchFamily="34" charset="0"/>
                        </a:rPr>
                        <a:t>Initial Contact:</a:t>
                      </a:r>
                    </a:p>
                    <a:p>
                      <a:pPr algn="l"/>
                      <a:r>
                        <a:rPr lang="en-US" sz="950" b="0" i="0" u="none" strike="noStrike" baseline="0" dirty="0" smtClean="0">
                          <a:solidFill>
                            <a:schemeClr val="tx1"/>
                          </a:solidFill>
                          <a:latin typeface="Arial Narrow" panose="020B0606020202030204" pitchFamily="34" charset="0"/>
                        </a:rPr>
                        <a:t>Provides notice to victims and witnesses on rights and</a:t>
                      </a:r>
                    </a:p>
                    <a:p>
                      <a:pPr algn="l"/>
                      <a:r>
                        <a:rPr lang="en-US" sz="950" b="0" i="0" u="none" strike="noStrike" baseline="0" dirty="0" smtClean="0">
                          <a:solidFill>
                            <a:schemeClr val="tx1"/>
                          </a:solidFill>
                          <a:latin typeface="Arial Narrow" panose="020B0606020202030204" pitchFamily="34" charset="0"/>
                        </a:rPr>
                        <a:t>information on the military justice system and points of</a:t>
                      </a:r>
                    </a:p>
                    <a:p>
                      <a:pPr algn="l"/>
                      <a:r>
                        <a:rPr lang="en-US" sz="950" b="0" i="0" u="none" strike="noStrike" baseline="0" dirty="0" smtClean="0">
                          <a:solidFill>
                            <a:schemeClr val="tx1"/>
                          </a:solidFill>
                          <a:latin typeface="Arial Narrow" panose="020B0606020202030204" pitchFamily="34" charset="0"/>
                        </a:rPr>
                        <a:t>contact</a:t>
                      </a:r>
                    </a:p>
                    <a:p>
                      <a:pPr algn="l"/>
                      <a:r>
                        <a:rPr lang="en-US" sz="950" b="0" i="0" u="none" strike="noStrike" baseline="0" dirty="0" smtClean="0">
                          <a:solidFill>
                            <a:schemeClr val="tx1"/>
                          </a:solidFill>
                          <a:latin typeface="Arial Narrow" panose="020B0606020202030204" pitchFamily="34" charset="0"/>
                        </a:rPr>
                        <a:t/>
                      </a:r>
                      <a:br>
                        <a:rPr lang="en-US" sz="950" b="0" i="0" u="none" strike="noStrike" baseline="0" dirty="0" smtClean="0">
                          <a:solidFill>
                            <a:schemeClr val="tx1"/>
                          </a:solidFill>
                          <a:latin typeface="Arial Narrow" panose="020B0606020202030204" pitchFamily="34" charset="0"/>
                        </a:rPr>
                      </a:br>
                      <a:r>
                        <a:rPr lang="en-US" sz="950" b="1" i="0" u="none" strike="noStrike" baseline="0" dirty="0" smtClean="0">
                          <a:solidFill>
                            <a:schemeClr val="tx1"/>
                          </a:solidFill>
                          <a:latin typeface="Arial Narrow" panose="020B0606020202030204" pitchFamily="34" charset="0"/>
                        </a:rPr>
                        <a:t>DD Forms 2702/2703</a:t>
                      </a:r>
                    </a:p>
                    <a:p>
                      <a:pPr algn="l"/>
                      <a:r>
                        <a:rPr lang="en-US" sz="950" b="0" i="1" u="none" strike="noStrike" baseline="0" dirty="0" smtClean="0">
                          <a:solidFill>
                            <a:schemeClr val="tx1"/>
                          </a:solidFill>
                          <a:latin typeface="Arial Narrow" panose="020B0606020202030204" pitchFamily="34" charset="0"/>
                        </a:rPr>
                        <a:t>Court Martial Information for Victims and Witnesses of Crime </a:t>
                      </a:r>
                      <a:br>
                        <a:rPr lang="en-US" sz="950" b="0" i="1" u="none" strike="noStrike" baseline="0" dirty="0" smtClean="0">
                          <a:solidFill>
                            <a:schemeClr val="tx1"/>
                          </a:solidFill>
                          <a:latin typeface="Arial Narrow" panose="020B0606020202030204" pitchFamily="34" charset="0"/>
                        </a:rPr>
                      </a:br>
                      <a:r>
                        <a:rPr lang="en-US" sz="950" b="0" i="0" u="none" strike="noStrike" baseline="0" dirty="0" smtClean="0">
                          <a:solidFill>
                            <a:schemeClr val="tx1"/>
                          </a:solidFill>
                          <a:latin typeface="Arial Narrow" panose="020B0606020202030204" pitchFamily="34" charset="0"/>
                        </a:rPr>
                        <a:t>and </a:t>
                      </a:r>
                      <a:br>
                        <a:rPr lang="en-US" sz="950" b="0" i="0" u="none" strike="noStrike" baseline="0" dirty="0" smtClean="0">
                          <a:solidFill>
                            <a:schemeClr val="tx1"/>
                          </a:solidFill>
                          <a:latin typeface="Arial Narrow" panose="020B0606020202030204" pitchFamily="34" charset="0"/>
                        </a:rPr>
                      </a:br>
                      <a:r>
                        <a:rPr lang="en-US" sz="950" b="0" i="1" u="none" strike="noStrike" baseline="0" dirty="0" smtClean="0">
                          <a:solidFill>
                            <a:schemeClr val="tx1"/>
                          </a:solidFill>
                          <a:latin typeface="Arial Narrow" panose="020B0606020202030204" pitchFamily="34" charset="0"/>
                        </a:rPr>
                        <a:t>Post-Trial Information for Victims and Witnesses of Crime</a:t>
                      </a:r>
                    </a:p>
                    <a:p>
                      <a:pPr algn="l"/>
                      <a:r>
                        <a:rPr lang="en-US" sz="950" b="0" i="0" u="none" strike="noStrike" baseline="0" dirty="0" smtClean="0">
                          <a:solidFill>
                            <a:schemeClr val="tx1"/>
                          </a:solidFill>
                          <a:latin typeface="Arial Narrow" panose="020B0606020202030204" pitchFamily="34" charset="0"/>
                        </a:rPr>
                        <a:t>Prosecution:</a:t>
                      </a:r>
                    </a:p>
                    <a:p>
                      <a:pPr algn="l"/>
                      <a:r>
                        <a:rPr lang="en-US" sz="950" b="0" i="0" u="none" strike="noStrike" baseline="0" dirty="0" smtClean="0">
                          <a:solidFill>
                            <a:schemeClr val="tx1"/>
                          </a:solidFill>
                          <a:latin typeface="Arial Narrow" panose="020B0606020202030204" pitchFamily="34" charset="0"/>
                        </a:rPr>
                        <a:t>Provides notice to victims and witnesses on rights during court-martial proceedings and process and during the command’s decision-making process</a:t>
                      </a:r>
                    </a:p>
                    <a:p>
                      <a:pPr algn="l"/>
                      <a:r>
                        <a:rPr lang="en-US" sz="950" b="0" i="0" u="none" strike="noStrike" baseline="0" dirty="0" smtClean="0">
                          <a:solidFill>
                            <a:schemeClr val="tx1"/>
                          </a:solidFill>
                          <a:latin typeface="Arial Narrow" panose="020B0606020202030204" pitchFamily="34" charset="0"/>
                        </a:rPr>
                        <a:t/>
                      </a:r>
                      <a:br>
                        <a:rPr lang="en-US" sz="950" b="0" i="0" u="none" strike="noStrike" baseline="0" dirty="0" smtClean="0">
                          <a:solidFill>
                            <a:schemeClr val="tx1"/>
                          </a:solidFill>
                          <a:latin typeface="Arial Narrow" panose="020B0606020202030204" pitchFamily="34" charset="0"/>
                        </a:rPr>
                      </a:br>
                      <a:r>
                        <a:rPr lang="en-US" sz="950" b="1" i="0" u="none" strike="noStrike" baseline="0" dirty="0" smtClean="0">
                          <a:solidFill>
                            <a:schemeClr val="tx1"/>
                          </a:solidFill>
                          <a:latin typeface="Arial Narrow" panose="020B0606020202030204" pitchFamily="34" charset="0"/>
                        </a:rPr>
                        <a:t>DD Forms 2704/2705</a:t>
                      </a:r>
                    </a:p>
                    <a:p>
                      <a:pPr algn="l"/>
                      <a:r>
                        <a:rPr lang="en-US" sz="950" b="0" i="1" u="none" strike="noStrike" baseline="0" dirty="0" smtClean="0">
                          <a:solidFill>
                            <a:schemeClr val="tx1"/>
                          </a:solidFill>
                          <a:latin typeface="Arial Narrow" panose="020B0606020202030204" pitchFamily="34" charset="0"/>
                        </a:rPr>
                        <a:t>Victim/Witness Certification and Election Concerning Inmate Status </a:t>
                      </a:r>
                    </a:p>
                    <a:p>
                      <a:pPr algn="l"/>
                      <a:r>
                        <a:rPr lang="en-US" sz="950" b="0" i="1" u="none" strike="noStrike" baseline="0" dirty="0" smtClean="0">
                          <a:solidFill>
                            <a:schemeClr val="tx1"/>
                          </a:solidFill>
                          <a:latin typeface="Arial Narrow" panose="020B0606020202030204" pitchFamily="34" charset="0"/>
                        </a:rPr>
                        <a:t>and  </a:t>
                      </a:r>
                      <a:br>
                        <a:rPr lang="en-US" sz="950" b="0" i="1" u="none" strike="noStrike" baseline="0" dirty="0" smtClean="0">
                          <a:solidFill>
                            <a:schemeClr val="tx1"/>
                          </a:solidFill>
                          <a:latin typeface="Arial Narrow" panose="020B0606020202030204" pitchFamily="34" charset="0"/>
                        </a:rPr>
                      </a:br>
                      <a:r>
                        <a:rPr lang="en-US" sz="950" b="0" i="1" u="none" strike="noStrike" baseline="0" dirty="0" smtClean="0">
                          <a:solidFill>
                            <a:schemeClr val="tx1"/>
                          </a:solidFill>
                          <a:latin typeface="Arial Narrow" panose="020B0606020202030204" pitchFamily="34" charset="0"/>
                        </a:rPr>
                        <a:t>Victim/Witness Notification of Inmate Status</a:t>
                      </a:r>
                    </a:p>
                    <a:p>
                      <a:pPr algn="l"/>
                      <a:r>
                        <a:rPr lang="en-US" sz="950" b="0" i="0" u="none" strike="noStrike" baseline="0" dirty="0" smtClean="0">
                          <a:solidFill>
                            <a:schemeClr val="tx1"/>
                          </a:solidFill>
                          <a:latin typeface="Arial Narrow" panose="020B0606020202030204" pitchFamily="34" charset="0"/>
                        </a:rPr>
                        <a:t>Confinement:</a:t>
                      </a:r>
                    </a:p>
                    <a:p>
                      <a:pPr algn="l"/>
                      <a:r>
                        <a:rPr lang="en-US" sz="950" b="0" i="0" u="none" strike="noStrike" baseline="0" dirty="0" smtClean="0">
                          <a:solidFill>
                            <a:schemeClr val="tx1"/>
                          </a:solidFill>
                          <a:latin typeface="Arial Narrow" panose="020B0606020202030204" pitchFamily="34" charset="0"/>
                        </a:rPr>
                        <a:t>Provides information to victims and witnesses on</a:t>
                      </a:r>
                    </a:p>
                    <a:p>
                      <a:pPr algn="l"/>
                      <a:r>
                        <a:rPr lang="en-US" sz="950" b="0" i="0" u="none" strike="noStrike" baseline="0" dirty="0" smtClean="0">
                          <a:solidFill>
                            <a:schemeClr val="tx1"/>
                          </a:solidFill>
                          <a:latin typeface="Arial Narrow" panose="020B0606020202030204" pitchFamily="34" charset="0"/>
                        </a:rPr>
                        <a:t>the offender’s sentence, confinement status, clemency and parole hearings and release from confinement</a:t>
                      </a:r>
                    </a:p>
                    <a:p>
                      <a:pPr algn="l"/>
                      <a:endParaRPr lang="en-US" sz="950" b="0" i="0" u="none" strike="noStrike" baseline="0" dirty="0" smtClean="0">
                        <a:solidFill>
                          <a:schemeClr val="tx1"/>
                        </a:solidFill>
                        <a:latin typeface="Arial Narrow" panose="020B0606020202030204" pitchFamily="34" charset="0"/>
                      </a:endParaRPr>
                    </a:p>
                    <a:p>
                      <a:pPr algn="l"/>
                      <a:r>
                        <a:rPr lang="en-US" sz="950" b="1" i="0" u="none" strike="noStrike" baseline="0" dirty="0" smtClean="0">
                          <a:solidFill>
                            <a:schemeClr val="tx1"/>
                          </a:solidFill>
                          <a:latin typeface="Arial Narrow" panose="020B0606020202030204" pitchFamily="34" charset="0"/>
                        </a:rPr>
                        <a:t>DD Form 2706</a:t>
                      </a:r>
                    </a:p>
                    <a:p>
                      <a:pPr algn="l"/>
                      <a:r>
                        <a:rPr lang="en-US" sz="950" b="0" i="0" u="none" strike="noStrike" baseline="0" dirty="0" smtClean="0">
                          <a:solidFill>
                            <a:schemeClr val="tx1"/>
                          </a:solidFill>
                          <a:latin typeface="Arial Narrow" panose="020B0606020202030204" pitchFamily="34" charset="0"/>
                        </a:rPr>
                        <a:t>Annual Report:</a:t>
                      </a:r>
                    </a:p>
                    <a:p>
                      <a:pPr algn="l"/>
                      <a:r>
                        <a:rPr lang="en-US" sz="950" b="0" i="0" u="none" strike="noStrike" baseline="0" dirty="0" smtClean="0">
                          <a:solidFill>
                            <a:schemeClr val="tx1"/>
                          </a:solidFill>
                          <a:latin typeface="Arial Narrow" panose="020B0606020202030204" pitchFamily="34" charset="0"/>
                        </a:rPr>
                        <a:t>Provides statistical information to DoD on assistance rendered to victims and witnesses</a:t>
                      </a:r>
                      <a:endParaRPr lang="en-US" sz="950" b="0" dirty="0">
                        <a:solidFill>
                          <a:schemeClr val="tx1"/>
                        </a:solidFill>
                        <a:latin typeface="Arial Narrow" panose="020B0606020202030204" pitchFamily="34" charset="0"/>
                      </a:endParaRP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15410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1258</TotalTime>
  <Words>1404</Words>
  <Application>Microsoft Office PowerPoint</Application>
  <PresentationFormat>On-screen Show (4:3)</PresentationFormat>
  <Paragraphs>112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PowerPoint Presentation</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Yables CIV William</dc:creator>
  <cp:lastModifiedBy>Yables CIV William JR</cp:lastModifiedBy>
  <cp:revision>38</cp:revision>
  <cp:lastPrinted>2018-02-08T12:41:52Z</cp:lastPrinted>
  <dcterms:created xsi:type="dcterms:W3CDTF">2015-03-23T13:01:54Z</dcterms:created>
  <dcterms:modified xsi:type="dcterms:W3CDTF">2021-08-18T14:34:24Z</dcterms:modified>
</cp:coreProperties>
</file>